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309" r:id="rId3"/>
    <p:sldId id="315" r:id="rId4"/>
    <p:sldId id="300" r:id="rId5"/>
    <p:sldId id="280" r:id="rId6"/>
    <p:sldId id="281" r:id="rId7"/>
    <p:sldId id="283" r:id="rId8"/>
    <p:sldId id="258" r:id="rId9"/>
    <p:sldId id="282" r:id="rId10"/>
    <p:sldId id="310" r:id="rId11"/>
    <p:sldId id="311" r:id="rId12"/>
    <p:sldId id="257" r:id="rId13"/>
    <p:sldId id="259" r:id="rId14"/>
    <p:sldId id="299" r:id="rId15"/>
    <p:sldId id="266" r:id="rId16"/>
    <p:sldId id="262" r:id="rId17"/>
    <p:sldId id="264" r:id="rId18"/>
    <p:sldId id="263" r:id="rId19"/>
    <p:sldId id="268" r:id="rId20"/>
    <p:sldId id="269" r:id="rId21"/>
    <p:sldId id="272" r:id="rId22"/>
    <p:sldId id="302" r:id="rId23"/>
    <p:sldId id="270" r:id="rId24"/>
    <p:sldId id="273" r:id="rId25"/>
    <p:sldId id="277" r:id="rId26"/>
    <p:sldId id="289" r:id="rId27"/>
    <p:sldId id="290" r:id="rId28"/>
    <p:sldId id="285" r:id="rId29"/>
    <p:sldId id="288" r:id="rId30"/>
    <p:sldId id="286" r:id="rId31"/>
    <p:sldId id="287" r:id="rId32"/>
    <p:sldId id="276" r:id="rId33"/>
    <p:sldId id="316" r:id="rId3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武璠 孙" initials="武璠" lastIdx="2" clrIdx="0">
    <p:extLst>
      <p:ext uri="{19B8F6BF-5375-455C-9EA6-DF929625EA0E}">
        <p15:presenceInfo xmlns:p15="http://schemas.microsoft.com/office/powerpoint/2012/main" userId="7f77529ce11b00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2213" autoAdjust="0"/>
  </p:normalViewPr>
  <p:slideViewPr>
    <p:cSldViewPr snapToGrid="0">
      <p:cViewPr varScale="1">
        <p:scale>
          <a:sx n="80" d="100"/>
          <a:sy n="80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1T12:05:09.214" idx="1">
    <p:pos x="10" y="10"/>
    <p:text>LIWC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1T12:26:03.668" idx="2">
    <p:pos x="10" y="10"/>
    <p:text>visual web ripper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ADE25-CC14-4E22-BA63-B298DBA7A98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9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9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92619-7506-4755-8C2A-D5C6078F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30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79E48-3959-4A2F-A0E8-27D5FE8C920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9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E2EF1-1703-491A-B437-63937D19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29969"/>
            <a:ext cx="2971800" cy="4664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5A7872-CF7E-4421-B20E-4A46CECF835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7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LIWC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E2EF1-1703-491A-B437-63937D19B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1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E2EF1-1703-491A-B437-63937D19B0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8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9B405-825D-4D87-80B2-7DCD90A8060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en-US" sz="1000"/>
          </a:p>
        </p:txBody>
      </p:sp>
    </p:spTree>
    <p:extLst>
      <p:ext uri="{BB962C8B-B14F-4D97-AF65-F5344CB8AC3E}">
        <p14:creationId xmlns:p14="http://schemas.microsoft.com/office/powerpoint/2010/main" val="2434358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2EF1-1703-491A-B437-63937D19B0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62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Eras Medium ITC" panose="020B0602030504020804" pitchFamily="34" charset="0"/>
              </a:rPr>
              <a:t>Coded as “1”: The word “battery” appeared 1 to 3 times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2EF1-1703-491A-B437-63937D19B0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29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Brand “1” appears</a:t>
            </a:r>
            <a:r>
              <a:rPr lang="en-US" baseline="0" dirty="0"/>
              <a:t> more than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2EF1-1703-491A-B437-63937D19B0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1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9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2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8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2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7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50BF-19FF-4BC9-83ED-286F8511FF0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01D7-84C1-480C-8ED8-9451B0F74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scrape.com/" TargetMode="External"/><Relationship Id="rId2" Type="http://schemas.openxmlformats.org/officeDocument/2006/relationships/hyperlink" Target="http://www.visualwebripp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/textanalyt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vimeo.com/530801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liwc.wpengin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264" y="1962082"/>
            <a:ext cx="8290112" cy="8875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Text Analytics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376" y="523189"/>
            <a:ext cx="3429000" cy="790575"/>
          </a:xfrm>
          <a:prstGeom prst="rect">
            <a:avLst/>
          </a:prstGeom>
        </p:spPr>
      </p:pic>
      <p:pic>
        <p:nvPicPr>
          <p:cNvPr id="1026" name="Picture 2" descr="Image result for text analy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33" y="3497906"/>
            <a:ext cx="3798277" cy="241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08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8817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Eras Medium ITC" panose="020B0602030504020804" pitchFamily="34" charset="0"/>
              </a:rPr>
              <a:t>Example 1: Segmentation Algorithm with Unstructured data (Kim 2019)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53" y="1725232"/>
            <a:ext cx="8650891" cy="41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1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7" y="610884"/>
            <a:ext cx="8215941" cy="624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46222" y="0"/>
            <a:ext cx="7641772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 Flow Map of The Proposed Algorithm for Unstructured Review Data</a:t>
            </a:r>
            <a:endParaRPr lang="en-US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10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713" y="269696"/>
            <a:ext cx="7886700" cy="994172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Example: Online Review 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00" y="1542986"/>
            <a:ext cx="5434523" cy="3263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123" y="1542986"/>
            <a:ext cx="3183591" cy="4486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600" y="3262184"/>
            <a:ext cx="5434523" cy="1524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06596" y="3634483"/>
            <a:ext cx="1204950" cy="239497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7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8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Eras Medium ITC" panose="020B0602030504020804" pitchFamily="34" charset="0"/>
              </a:rPr>
              <a:t>Web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796" y="1106892"/>
            <a:ext cx="8255270" cy="3263504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Web Scrapping (Web data extraction): a computer software technique of automatically extracting information from websites.</a:t>
            </a:r>
          </a:p>
          <a:p>
            <a:r>
              <a:rPr lang="en-US" dirty="0">
                <a:latin typeface="Eras Medium ITC" panose="020B0602030504020804" pitchFamily="34" charset="0"/>
              </a:rPr>
              <a:t>How: external service firms, commercial software (e.g., </a:t>
            </a:r>
            <a:r>
              <a:rPr lang="en-US" dirty="0">
                <a:latin typeface="Eras Medium ITC" panose="020B0602030504020804" pitchFamily="34" charset="0"/>
                <a:hlinkClick r:id="rId2"/>
              </a:rPr>
              <a:t>Visual Web Ripper</a:t>
            </a:r>
            <a:r>
              <a:rPr lang="en-US" dirty="0">
                <a:latin typeface="Eras Medium ITC" panose="020B0602030504020804" pitchFamily="34" charset="0"/>
              </a:rPr>
              <a:t>, </a:t>
            </a:r>
            <a:r>
              <a:rPr lang="en-US" dirty="0" err="1">
                <a:latin typeface="Eras Medium ITC" panose="020B0602030504020804" pitchFamily="34" charset="0"/>
                <a:hlinkClick r:id="rId3"/>
              </a:rPr>
              <a:t>CloudScrape</a:t>
            </a:r>
            <a:r>
              <a:rPr lang="en-US" dirty="0">
                <a:latin typeface="Eras Medium ITC" panose="020B0602030504020804" pitchFamily="34" charset="0"/>
              </a:rPr>
              <a:t>, etc.), programming for ourselves (with Python or R).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235" y="3775303"/>
            <a:ext cx="4730420" cy="2955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546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In-Class Example: </a:t>
            </a:r>
            <a:br>
              <a:rPr lang="en-US" dirty="0">
                <a:latin typeface="Eras Medium ITC" panose="020B0602030504020804" pitchFamily="34" charset="0"/>
              </a:rPr>
            </a:br>
            <a:r>
              <a:rPr lang="en-US" dirty="0">
                <a:latin typeface="Eras Medium ITC" panose="020B0602030504020804" pitchFamily="34" charset="0"/>
              </a:rPr>
              <a:t>Twitter Data Collection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9863"/>
            <a:ext cx="7886700" cy="4127099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Let’s try to collect Twitter Data in R.</a:t>
            </a:r>
          </a:p>
          <a:p>
            <a:r>
              <a:rPr lang="en-US" dirty="0">
                <a:latin typeface="Eras Medium ITC" panose="020B0602030504020804" pitchFamily="34" charset="0"/>
              </a:rPr>
              <a:t>Let’s practice keywords of “</a:t>
            </a:r>
            <a:r>
              <a:rPr lang="en-US" dirty="0" err="1">
                <a:latin typeface="Eras Medium ITC" panose="020B0602030504020804" pitchFamily="34" charset="0"/>
              </a:rPr>
              <a:t>AlphaGo</a:t>
            </a:r>
            <a:r>
              <a:rPr lang="en-US" dirty="0">
                <a:latin typeface="Eras Medium ITC" panose="020B0602030504020804" pitchFamily="34" charset="0"/>
              </a:rPr>
              <a:t>”</a:t>
            </a:r>
          </a:p>
          <a:p>
            <a:r>
              <a:rPr lang="en-US" dirty="0">
                <a:latin typeface="Eras Medium ITC" panose="020B0602030504020804" pitchFamily="34" charset="0"/>
              </a:rPr>
              <a:t>Let’s build textual data (i.e., Corpus).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747" y="4278660"/>
            <a:ext cx="3796603" cy="18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27" y="324932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Objectives of Text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Eras Medium ITC" panose="020B0602030504020804" pitchFamily="34" charset="0"/>
              </a:rPr>
              <a:t>Identifying </a:t>
            </a:r>
            <a:r>
              <a:rPr lang="en-US" altLang="zh-CN" dirty="0">
                <a:solidFill>
                  <a:srgbClr val="CC0000"/>
                </a:solidFill>
                <a:latin typeface="Eras Medium ITC" panose="020B0602030504020804" pitchFamily="34" charset="0"/>
              </a:rPr>
              <a:t>novel and meaningful information</a:t>
            </a:r>
            <a:r>
              <a:rPr lang="en-US" altLang="zh-CN" dirty="0">
                <a:latin typeface="Eras Medium ITC" panose="020B0602030504020804" pitchFamily="34" charset="0"/>
              </a:rPr>
              <a:t> from a collection of texts for educated marketing decisions.</a:t>
            </a:r>
          </a:p>
          <a:p>
            <a:r>
              <a:rPr lang="en-US" altLang="zh-CN" dirty="0">
                <a:latin typeface="Eras Medium ITC" panose="020B0602030504020804" pitchFamily="34" charset="0"/>
                <a:hlinkClick r:id="rId3"/>
              </a:rPr>
              <a:t>https://www.coursera.org/course/textanalytics</a:t>
            </a:r>
            <a:endParaRPr lang="en-US" altLang="zh-CN" dirty="0">
              <a:latin typeface="Eras Medium ITC" panose="020B0602030504020804" pitchFamily="34" charset="0"/>
            </a:endParaRPr>
          </a:p>
          <a:p>
            <a:r>
              <a:rPr lang="en-US" altLang="zh-CN" dirty="0">
                <a:latin typeface="Eras Medium ITC" panose="020B0602030504020804" pitchFamily="34" charset="0"/>
              </a:rPr>
              <a:t>In my opinion, this area still keeps being developed with more elaborate algorithms and there are one or two established solutions yet – We should keep watching and checking any updated methods.</a:t>
            </a:r>
          </a:p>
        </p:txBody>
      </p:sp>
    </p:spTree>
    <p:extLst>
      <p:ext uri="{BB962C8B-B14F-4D97-AF65-F5344CB8AC3E}">
        <p14:creationId xmlns:p14="http://schemas.microsoft.com/office/powerpoint/2010/main" val="298257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Text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Text data mining, roughly equivalent to text analytics: the process of deriving high-quality information from text. </a:t>
            </a:r>
          </a:p>
          <a:p>
            <a:r>
              <a:rPr lang="en-US" dirty="0">
                <a:latin typeface="Eras Medium ITC" panose="020B0602030504020804" pitchFamily="34" charset="0"/>
              </a:rPr>
              <a:t>Involves the process of structuring the input text: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parsing, along with the addition of some derived linguistic features and the removal of others, and subsequent insertion into a database. </a:t>
            </a:r>
          </a:p>
          <a:p>
            <a:r>
              <a:rPr lang="en-US" dirty="0">
                <a:latin typeface="Eras Medium ITC" panose="020B0602030504020804" pitchFamily="34" charset="0"/>
              </a:rPr>
              <a:t>It can include: word frequency distributions, text categorization or clustering, sentiment analysis, etc.</a:t>
            </a:r>
          </a:p>
          <a:p>
            <a:r>
              <a:rPr lang="en-US" dirty="0">
                <a:latin typeface="Eras Medium ITC" panose="020B0602030504020804" pitchFamily="34" charset="0"/>
              </a:rPr>
              <a:t>In R, we use </a:t>
            </a:r>
            <a:r>
              <a:rPr lang="en-US" i="1" dirty="0">
                <a:latin typeface="Eras Medium ITC" panose="020B0602030504020804" pitchFamily="34" charset="0"/>
              </a:rPr>
              <a:t>tm</a:t>
            </a:r>
            <a:r>
              <a:rPr lang="en-US" dirty="0">
                <a:latin typeface="Eras Medium ITC" panose="020B0602030504020804" pitchFamily="34" charset="0"/>
              </a:rPr>
              <a:t> package.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261" y="365126"/>
            <a:ext cx="3674589" cy="11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Eras Medium ITC" panose="020B0602030504020804" pitchFamily="34" charset="0"/>
                <a:ea typeface="宋体" panose="02010600030101010101" pitchFamily="2" charset="-122"/>
              </a:rPr>
              <a:t>Natural Language Processing</a:t>
            </a:r>
            <a:endParaRPr lang="en-US" altLang="en-US" dirty="0">
              <a:latin typeface="Eras Medium ITC" panose="020B0602030504020804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en-US" b="1" dirty="0">
                <a:latin typeface="Eras Medium ITC" panose="020B0602030504020804" pitchFamily="34" charset="0"/>
              </a:rPr>
              <a:t>Natural language processing (NLP)</a:t>
            </a:r>
            <a:r>
              <a:rPr lang="en-US" altLang="en-US" dirty="0">
                <a:latin typeface="Eras Medium ITC" panose="020B0602030504020804" pitchFamily="34" charset="0"/>
              </a:rPr>
              <a:t> is a subfield of artificial intelligence and linguistics. </a:t>
            </a:r>
          </a:p>
          <a:p>
            <a:pPr lvl="1"/>
            <a:r>
              <a:rPr lang="en-US" altLang="en-US" dirty="0">
                <a:latin typeface="Eras Medium ITC" panose="020B0602030504020804" pitchFamily="34" charset="0"/>
              </a:rPr>
              <a:t>It studies the problems of automated generation and understanding of natural human languages. </a:t>
            </a:r>
            <a:endParaRPr lang="en-US" altLang="zh-CN" dirty="0">
              <a:latin typeface="Eras Medium ITC" panose="020B0602030504020804" pitchFamily="34" charset="0"/>
              <a:ea typeface="宋体" panose="02010600030101010101" pitchFamily="2" charset="-122"/>
            </a:endParaRPr>
          </a:p>
          <a:p>
            <a:r>
              <a:rPr lang="en-US" altLang="en-US" dirty="0">
                <a:latin typeface="Eras Medium ITC" panose="020B0602030504020804" pitchFamily="34" charset="0"/>
              </a:rPr>
              <a:t>Statistical natural language processing uses stochastic, probabilistic and statistical methods to resolve some of the difficulties </a:t>
            </a:r>
            <a:r>
              <a:rPr lang="en-US" altLang="zh-CN" dirty="0">
                <a:latin typeface="Eras Medium ITC" panose="020B0602030504020804" pitchFamily="34" charset="0"/>
                <a:ea typeface="宋体" panose="02010600030101010101" pitchFamily="2" charset="-122"/>
              </a:rPr>
              <a:t>: </a:t>
            </a:r>
          </a:p>
          <a:p>
            <a:pPr lvl="1"/>
            <a:r>
              <a:rPr lang="en-US" altLang="zh-CN" dirty="0">
                <a:latin typeface="Eras Medium ITC" panose="020B0602030504020804" pitchFamily="34" charset="0"/>
                <a:ea typeface="宋体" panose="02010600030101010101" pitchFamily="2" charset="-122"/>
              </a:rPr>
              <a:t>e.g. text segmentation.</a:t>
            </a:r>
            <a:endParaRPr lang="en-US" altLang="en-US" dirty="0">
              <a:latin typeface="Eras Medium ITC" panose="020B06020305040208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80" y="5276524"/>
            <a:ext cx="3428163" cy="13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9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8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Eras Medium ITC" panose="020B0602030504020804" pitchFamily="34" charset="0"/>
              </a:rPr>
              <a:t>Useful example packages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195513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“tm” package (Ingo </a:t>
            </a:r>
            <a:r>
              <a:rPr lang="en-US" dirty="0" err="1">
                <a:latin typeface="Eras Medium ITC" panose="020B0602030504020804" pitchFamily="34" charset="0"/>
              </a:rPr>
              <a:t>Feinerer</a:t>
            </a:r>
            <a:r>
              <a:rPr lang="en-US" dirty="0">
                <a:latin typeface="Eras Medium ITC" panose="020B0602030504020804" pitchFamily="34" charset="0"/>
              </a:rPr>
              <a:t>, 2018):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Can be used for various preprocessing of documents: 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E.g., change all letters to lower cases; remove any stop words, any numbers or punctuations, etc.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Can build word matrix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Can search frequent terms with a certain criteria.</a:t>
            </a:r>
          </a:p>
          <a:p>
            <a:r>
              <a:rPr lang="en-US" dirty="0">
                <a:latin typeface="Eras Medium ITC" panose="020B0602030504020804" pitchFamily="34" charset="0"/>
              </a:rPr>
              <a:t>“</a:t>
            </a:r>
            <a:r>
              <a:rPr lang="en-US" dirty="0" err="1">
                <a:latin typeface="Eras Medium ITC" panose="020B0602030504020804" pitchFamily="34" charset="0"/>
              </a:rPr>
              <a:t>openNLP</a:t>
            </a:r>
            <a:r>
              <a:rPr lang="en-US" dirty="0">
                <a:latin typeface="Eras Medium ITC" panose="020B0602030504020804" pitchFamily="34" charset="0"/>
              </a:rPr>
              <a:t>” package (Kurt </a:t>
            </a:r>
            <a:r>
              <a:rPr lang="en-US" dirty="0" err="1">
                <a:latin typeface="Eras Medium ITC" panose="020B0602030504020804" pitchFamily="34" charset="0"/>
              </a:rPr>
              <a:t>Hornik</a:t>
            </a:r>
            <a:r>
              <a:rPr lang="en-US" dirty="0">
                <a:latin typeface="Eras Medium ITC" panose="020B0602030504020804" pitchFamily="34" charset="0"/>
              </a:rPr>
              <a:t>, 2016):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The Apache </a:t>
            </a:r>
            <a:r>
              <a:rPr lang="en-US" dirty="0" err="1">
                <a:latin typeface="Eras Medium ITC" panose="020B0602030504020804" pitchFamily="34" charset="0"/>
              </a:rPr>
              <a:t>OpenNLP</a:t>
            </a:r>
            <a:r>
              <a:rPr lang="en-US" dirty="0">
                <a:latin typeface="Eras Medium ITC" panose="020B0602030504020804" pitchFamily="34" charset="0"/>
              </a:rPr>
              <a:t> library is a machine learning based toolkit for the processing of natural language text.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Supports the some NLP tasks, including tokenization, sentence segmentation, part-of-speech tagging, named entity extraction or parsing.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We can search noun words using POS tagging here. </a:t>
            </a:r>
          </a:p>
          <a:p>
            <a:pPr marL="342900" lvl="1" indent="0">
              <a:buNone/>
            </a:pPr>
            <a:endParaRPr lang="en-US" dirty="0">
              <a:latin typeface="Eras Medium ITC" panose="020B06020305040208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48" y="5767913"/>
            <a:ext cx="8073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Note: You don’t have to remember those, but when you start text mining, search and save your R-codes once you successfully run it!</a:t>
            </a:r>
          </a:p>
        </p:txBody>
      </p:sp>
    </p:spTree>
    <p:extLst>
      <p:ext uri="{BB962C8B-B14F-4D97-AF65-F5344CB8AC3E}">
        <p14:creationId xmlns:p14="http://schemas.microsoft.com/office/powerpoint/2010/main" val="53909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Basic Concepts and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Corpus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A collection of text documents.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Representing and computing on corpora; </a:t>
            </a:r>
            <a:r>
              <a:rPr lang="en-US" i="1" dirty="0">
                <a:latin typeface="Eras Medium ITC" panose="020B0602030504020804" pitchFamily="34" charset="0"/>
              </a:rPr>
              <a:t>Corpora</a:t>
            </a:r>
            <a:r>
              <a:rPr lang="en-US" dirty="0">
                <a:latin typeface="Eras Medium ITC" panose="020B0602030504020804" pitchFamily="34" charset="0"/>
              </a:rPr>
              <a:t> are </a:t>
            </a:r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collections of documents </a:t>
            </a:r>
            <a:r>
              <a:rPr lang="en-US" dirty="0">
                <a:latin typeface="Eras Medium ITC" panose="020B0602030504020804" pitchFamily="34" charset="0"/>
              </a:rPr>
              <a:t>containing (natural language) text.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To conduct text mining analysis (e.g., topic model), we have to prepare the corpus. </a:t>
            </a:r>
          </a:p>
          <a:p>
            <a:pPr lvl="2"/>
            <a:r>
              <a:rPr lang="en-US" dirty="0">
                <a:latin typeface="Eras Medium ITC" panose="020B0602030504020804" pitchFamily="34" charset="0"/>
              </a:rPr>
              <a:t>Please use Package ‘tm’ </a:t>
            </a:r>
          </a:p>
          <a:p>
            <a:pPr lvl="1"/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27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303" y="28099"/>
            <a:ext cx="6647936" cy="1325563"/>
          </a:xfrm>
        </p:spPr>
        <p:txBody>
          <a:bodyPr/>
          <a:lstStyle/>
          <a:p>
            <a:r>
              <a:rPr lang="en-US" dirty="0"/>
              <a:t>MKT 591: Course Roadmap</a:t>
            </a:r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C48BB-8914-42F6-A238-FACE9FB4AC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46056" y="1913930"/>
            <a:ext cx="3999" cy="2652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87" idx="2"/>
            <a:endCxn id="84" idx="0"/>
          </p:cNvCxnSpPr>
          <p:nvPr/>
        </p:nvCxnSpPr>
        <p:spPr>
          <a:xfrm flipH="1">
            <a:off x="4117325" y="1696824"/>
            <a:ext cx="673959" cy="527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83" idx="2"/>
          </p:cNvCxnSpPr>
          <p:nvPr/>
        </p:nvCxnSpPr>
        <p:spPr>
          <a:xfrm>
            <a:off x="2835612" y="1913929"/>
            <a:ext cx="4078" cy="286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174021" y="2581382"/>
            <a:ext cx="1523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2182898" y="3986033"/>
            <a:ext cx="1523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27636" y="2573429"/>
            <a:ext cx="1281067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Measurement Scales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9812" y="1390709"/>
            <a:ext cx="1371600" cy="52322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Prediction / Regression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516918" y="2224585"/>
            <a:ext cx="1200813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Demand Forecasting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279764" y="1389047"/>
            <a:ext cx="1023039" cy="307777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Forecasting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26421" y="2200382"/>
            <a:ext cx="1066800" cy="7386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Simple Linear Regression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35298" y="3695316"/>
            <a:ext cx="1066800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Multiple Regression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35298" y="5103147"/>
            <a:ext cx="1066800" cy="95410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Logistic Regression (Consumer Choice)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844" y="1390709"/>
            <a:ext cx="1557859" cy="52322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Review of Quant Market Research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168334" y="2563101"/>
            <a:ext cx="3255" cy="1437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2094" y="3358259"/>
            <a:ext cx="1414201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Discrete Analysis (</a:t>
            </a:r>
            <a:r>
              <a:rPr lang="en-US" dirty="0" err="1"/>
              <a:t>CrossTab</a:t>
            </a:r>
            <a:r>
              <a:rPr lang="en-US" dirty="0"/>
              <a:t>)</a:t>
            </a:r>
          </a:p>
        </p:txBody>
      </p: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254002" y="2835039"/>
            <a:ext cx="26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6334" y="4196750"/>
            <a:ext cx="1302369" cy="7386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Continuous Analysis (Correlation)</a:t>
            </a:r>
          </a:p>
        </p:txBody>
      </p:sp>
      <p:cxnSp>
        <p:nvCxnSpPr>
          <p:cNvPr id="94" name="Straight Connector 93"/>
          <p:cNvCxnSpPr>
            <a:endCxn id="75" idx="1"/>
          </p:cNvCxnSpPr>
          <p:nvPr/>
        </p:nvCxnSpPr>
        <p:spPr>
          <a:xfrm flipV="1">
            <a:off x="263834" y="3619869"/>
            <a:ext cx="238260" cy="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90" idx="1"/>
          </p:cNvCxnSpPr>
          <p:nvPr/>
        </p:nvCxnSpPr>
        <p:spPr>
          <a:xfrm flipV="1">
            <a:off x="250052" y="4566082"/>
            <a:ext cx="256282" cy="3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700583" y="1411455"/>
            <a:ext cx="1229612" cy="52322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Market Segmentation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2182898" y="3986034"/>
            <a:ext cx="0" cy="615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176416" y="4601530"/>
            <a:ext cx="1523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58149" y="2224585"/>
            <a:ext cx="1229612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Customer Classification</a:t>
            </a:r>
          </a:p>
        </p:txBody>
      </p:sp>
      <p:cxnSp>
        <p:nvCxnSpPr>
          <p:cNvPr id="76" name="Straight Connector 75"/>
          <p:cNvCxnSpPr>
            <a:stCxn id="91" idx="2"/>
            <a:endCxn id="78" idx="0"/>
          </p:cNvCxnSpPr>
          <p:nvPr/>
        </p:nvCxnSpPr>
        <p:spPr>
          <a:xfrm flipH="1">
            <a:off x="2859819" y="2939047"/>
            <a:ext cx="2" cy="115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26419" y="3054501"/>
            <a:ext cx="1066800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Categorical Variables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973477" y="3054501"/>
            <a:ext cx="1114286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Discriminant Analysis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997833" y="3687493"/>
            <a:ext cx="1089193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Bayesian Classifier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212897" y="3523196"/>
            <a:ext cx="1229612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Extracting Features by Text Analytics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218932" y="2227673"/>
            <a:ext cx="1229612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Factor Analysis</a:t>
            </a:r>
          </a:p>
        </p:txBody>
      </p:sp>
      <p:cxnSp>
        <p:nvCxnSpPr>
          <p:cNvPr id="125" name="Straight Connector 124"/>
          <p:cNvCxnSpPr>
            <a:stCxn id="87" idx="2"/>
            <a:endCxn id="68" idx="0"/>
          </p:cNvCxnSpPr>
          <p:nvPr/>
        </p:nvCxnSpPr>
        <p:spPr>
          <a:xfrm>
            <a:off x="4791284" y="1696824"/>
            <a:ext cx="681671" cy="527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6" idx="1"/>
          </p:cNvCxnSpPr>
          <p:nvPr/>
        </p:nvCxnSpPr>
        <p:spPr>
          <a:xfrm flipH="1" flipV="1">
            <a:off x="4858151" y="3313217"/>
            <a:ext cx="115326" cy="2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218932" y="1426269"/>
            <a:ext cx="1229612" cy="52322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Features &amp; Dimensions</a:t>
            </a:r>
          </a:p>
        </p:txBody>
      </p:sp>
      <p:cxnSp>
        <p:nvCxnSpPr>
          <p:cNvPr id="145" name="Straight Connector 144"/>
          <p:cNvCxnSpPr>
            <a:stCxn id="142" idx="2"/>
            <a:endCxn id="113" idx="0"/>
          </p:cNvCxnSpPr>
          <p:nvPr/>
        </p:nvCxnSpPr>
        <p:spPr>
          <a:xfrm>
            <a:off x="6833738" y="1949489"/>
            <a:ext cx="0" cy="278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833738" y="2750893"/>
            <a:ext cx="0" cy="25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00583" y="2993989"/>
            <a:ext cx="1229612" cy="7386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Advanced Model-based Segmentation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700583" y="2212859"/>
            <a:ext cx="1229612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Segmentation Basic</a:t>
            </a:r>
          </a:p>
        </p:txBody>
      </p:sp>
      <p:cxnSp>
        <p:nvCxnSpPr>
          <p:cNvPr id="150" name="Straight Connector 149"/>
          <p:cNvCxnSpPr>
            <a:endCxn id="149" idx="0"/>
          </p:cNvCxnSpPr>
          <p:nvPr/>
        </p:nvCxnSpPr>
        <p:spPr>
          <a:xfrm>
            <a:off x="8315389" y="1934675"/>
            <a:ext cx="0" cy="278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8315389" y="2736079"/>
            <a:ext cx="0" cy="25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700583" y="4000250"/>
            <a:ext cx="1229612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prstClr val="black"/>
                </a:solidFill>
              </a:rPr>
              <a:t>Spatial Segmentation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8315389" y="3747467"/>
            <a:ext cx="0" cy="25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955" y="5958579"/>
            <a:ext cx="2517112" cy="58033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4021874" y="2736079"/>
            <a:ext cx="0" cy="25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16919" y="2993989"/>
            <a:ext cx="1089191" cy="7386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BASS Diffusion Model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85287" y="4384434"/>
            <a:ext cx="1114284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Tree Models</a:t>
            </a:r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 flipH="1">
            <a:off x="4858149" y="4560846"/>
            <a:ext cx="130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7" idx="1"/>
          </p:cNvCxnSpPr>
          <p:nvPr/>
        </p:nvCxnSpPr>
        <p:spPr>
          <a:xfrm flipH="1" flipV="1">
            <a:off x="4858149" y="3947053"/>
            <a:ext cx="139684" cy="2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>
          <a:xfrm flipH="1">
            <a:off x="4854789" y="2530773"/>
            <a:ext cx="3360" cy="262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03089" y="2965286"/>
            <a:ext cx="1229612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pPr algn="ctr"/>
            <a:r>
              <a:rPr lang="en-US" dirty="0"/>
              <a:t>MDS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6810380" y="3276423"/>
            <a:ext cx="0" cy="25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85287" y="4897980"/>
            <a:ext cx="1114284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Deep Learning</a:t>
            </a:r>
          </a:p>
        </p:txBody>
      </p:sp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4854789" y="5155173"/>
            <a:ext cx="130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326419" y="4412194"/>
            <a:ext cx="1066800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</a:defRPr>
            </a:lvl1pPr>
          </a:lstStyle>
          <a:p>
            <a:r>
              <a:rPr lang="en-US" dirty="0"/>
              <a:t>Issues in Regression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2182898" y="4566082"/>
            <a:ext cx="0" cy="793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193132" y="5349060"/>
            <a:ext cx="1523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774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Eras Medium ITC" panose="020B0602030504020804" pitchFamily="34" charset="0"/>
              </a:rPr>
              <a:t>Preprocessing steps for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Remove stop words from context texts (e.g., </a:t>
            </a:r>
            <a:r>
              <a:rPr lang="en-US" dirty="0" err="1">
                <a:latin typeface="Eras Medium ITC" panose="020B0602030504020804" pitchFamily="34" charset="0"/>
              </a:rPr>
              <a:t>i</a:t>
            </a:r>
            <a:r>
              <a:rPr lang="en-US" dirty="0">
                <a:latin typeface="Eras Medium ITC" panose="020B0602030504020804" pitchFamily="34" charset="0"/>
              </a:rPr>
              <a:t>, me, which, etc.)</a:t>
            </a:r>
          </a:p>
          <a:p>
            <a:r>
              <a:rPr lang="en-US" dirty="0">
                <a:latin typeface="Eras Medium ITC" panose="020B0602030504020804" pitchFamily="34" charset="0"/>
              </a:rPr>
              <a:t>Remove Numbers or Punctuations</a:t>
            </a:r>
          </a:p>
          <a:p>
            <a:r>
              <a:rPr lang="en-US" dirty="0">
                <a:latin typeface="Eras Medium ITC" panose="020B0602030504020804" pitchFamily="34" charset="0"/>
              </a:rPr>
              <a:t>Strip extra whitespace from a text document.</a:t>
            </a:r>
          </a:p>
          <a:p>
            <a:r>
              <a:rPr lang="en-US" dirty="0">
                <a:latin typeface="Eras Medium ITC" panose="020B0602030504020804" pitchFamily="34" charset="0"/>
              </a:rPr>
              <a:t>Change all documents to lower cases (avoid any possible missing due to case sensitivity.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r>
              <a:rPr lang="en-US" dirty="0">
                <a:latin typeface="Eras Medium ITC" panose="020B0602030504020804" pitchFamily="34" charset="0"/>
              </a:rPr>
              <a:t>Let’s see examples in R (using Amazon smartphone reviews)</a:t>
            </a: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5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16" y="299168"/>
            <a:ext cx="7886700" cy="86644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Hierarchical Clustering </a:t>
            </a:r>
            <a:br>
              <a:rPr lang="en-US" dirty="0">
                <a:latin typeface="Eras Medium ITC" panose="020B0602030504020804" pitchFamily="34" charset="0"/>
              </a:rPr>
            </a:br>
            <a:r>
              <a:rPr lang="en-US" sz="4000" dirty="0">
                <a:latin typeface="Eras Medium ITC" panose="020B0602030504020804" pitchFamily="34" charset="0"/>
              </a:rPr>
              <a:t>(let’s see how to do this in 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620" y="2889148"/>
            <a:ext cx="3898692" cy="3894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452" y="1564820"/>
            <a:ext cx="55054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23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In-Class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Let’s use “Samsung_S3_S4_iPhone_4S_5.csv” file.</a:t>
            </a:r>
          </a:p>
          <a:p>
            <a:r>
              <a:rPr lang="en-US" dirty="0">
                <a:latin typeface="Eras Medium ITC" panose="020B0602030504020804" pitchFamily="34" charset="0"/>
              </a:rPr>
              <a:t>Online consumer review data about Samsung S3 and S4 and iPhone 4S and 5. </a:t>
            </a:r>
          </a:p>
          <a:p>
            <a:r>
              <a:rPr lang="en-US" dirty="0">
                <a:latin typeface="Eras Medium ITC" panose="020B0602030504020804" pitchFamily="34" charset="0"/>
              </a:rPr>
              <a:t>Import data and let’s try this 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498" y="4192953"/>
            <a:ext cx="3280787" cy="24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52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Word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00" y="1191835"/>
            <a:ext cx="4248150" cy="32635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>
              <a:latin typeface="Eras Medium ITC" panose="020B0602030504020804" pitchFamily="34" charset="0"/>
            </a:endParaRPr>
          </a:p>
          <a:p>
            <a:r>
              <a:rPr lang="en-US" dirty="0" err="1">
                <a:latin typeface="Eras Medium ITC" panose="020B0602030504020804" pitchFamily="34" charset="0"/>
              </a:rPr>
              <a:t>TermDocumentMatrix</a:t>
            </a:r>
            <a:r>
              <a:rPr lang="en-US" dirty="0">
                <a:latin typeface="Eras Medium ITC" panose="020B0602030504020804" pitchFamily="34" charset="0"/>
              </a:rPr>
              <a:t> in tm</a:t>
            </a:r>
          </a:p>
          <a:p>
            <a:r>
              <a:rPr lang="en-US" dirty="0">
                <a:latin typeface="Eras Medium ITC" panose="020B0602030504020804" pitchFamily="34" charset="0"/>
              </a:rPr>
              <a:t>Constructs a term-document matrix or a document-term matrix</a:t>
            </a:r>
          </a:p>
          <a:p>
            <a:r>
              <a:rPr lang="en-US" dirty="0">
                <a:latin typeface="Eras Medium ITC" panose="020B0602030504020804" pitchFamily="34" charset="0"/>
              </a:rPr>
              <a:t>Necessary for various quantitative analyses (e.g., word counting)</a:t>
            </a:r>
          </a:p>
          <a:p>
            <a:pPr lvl="1"/>
            <a:endParaRPr lang="en-US" dirty="0">
              <a:latin typeface="Eras Medium ITC" panose="020B0602030504020804" pitchFamily="34" charset="0"/>
            </a:endParaRP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850" y="2823587"/>
            <a:ext cx="4546815" cy="35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02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409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Eras Medium ITC" panose="020B0602030504020804" pitchFamily="34" charset="0"/>
              </a:rPr>
              <a:t>Search Frequent terms / Search Nouns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From the word matrix</a:t>
            </a:r>
          </a:p>
          <a:p>
            <a:r>
              <a:rPr lang="en-US" dirty="0">
                <a:latin typeface="Eras Medium ITC" panose="020B0602030504020804" pitchFamily="34" charset="0"/>
              </a:rPr>
              <a:t>Using a example “</a:t>
            </a:r>
            <a:r>
              <a:rPr lang="en-US" dirty="0" err="1">
                <a:latin typeface="Eras Medium ITC" panose="020B0602030504020804" pitchFamily="34" charset="0"/>
              </a:rPr>
              <a:t>findFreqTerms</a:t>
            </a:r>
            <a:r>
              <a:rPr lang="en-US" dirty="0">
                <a:latin typeface="Eras Medium ITC" panose="020B0602030504020804" pitchFamily="34" charset="0"/>
              </a:rPr>
              <a:t>(,)”</a:t>
            </a:r>
          </a:p>
          <a:p>
            <a:r>
              <a:rPr lang="en-US" dirty="0">
                <a:latin typeface="Eras Medium ITC" panose="020B0602030504020804" pitchFamily="34" charset="0"/>
              </a:rPr>
              <a:t>Check the number of frequent nouns based on the frequency criteria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r>
              <a:rPr lang="en-US" dirty="0">
                <a:latin typeface="Eras Medium ITC" panose="020B0602030504020804" pitchFamily="34" charset="0"/>
              </a:rPr>
              <a:t>Nouns can be assumed to have information of product features (Hu and Liu 2004)</a:t>
            </a:r>
          </a:p>
          <a:p>
            <a:r>
              <a:rPr lang="en-US" dirty="0">
                <a:latin typeface="Eras Medium ITC" panose="020B0602030504020804" pitchFamily="34" charset="0"/>
              </a:rPr>
              <a:t>Let’s use </a:t>
            </a:r>
            <a:r>
              <a:rPr lang="en-US" b="1" dirty="0">
                <a:latin typeface="Eras Medium ITC" panose="020B0602030504020804" pitchFamily="34" charset="0"/>
              </a:rPr>
              <a:t>Part-Of-Speech Tagger</a:t>
            </a:r>
            <a:r>
              <a:rPr lang="en-US" dirty="0">
                <a:latin typeface="Eras Medium ITC" panose="020B0602030504020804" pitchFamily="34" charset="0"/>
              </a:rPr>
              <a:t> (</a:t>
            </a:r>
            <a:r>
              <a:rPr lang="en-US" b="1" dirty="0">
                <a:latin typeface="Eras Medium ITC" panose="020B0602030504020804" pitchFamily="34" charset="0"/>
              </a:rPr>
              <a:t>POS Tagger</a:t>
            </a:r>
            <a:r>
              <a:rPr lang="en-US" dirty="0">
                <a:latin typeface="Eras Medium ITC" panose="020B0602030504020804" pitchFamily="34" charset="0"/>
              </a:rPr>
              <a:t>): that reads text in some language and assigns parts of speech to each word (and other token), such as noun, verb, adjective, etc., </a:t>
            </a:r>
          </a:p>
        </p:txBody>
      </p:sp>
    </p:spTree>
    <p:extLst>
      <p:ext uri="{BB962C8B-B14F-4D97-AF65-F5344CB8AC3E}">
        <p14:creationId xmlns:p14="http://schemas.microsoft.com/office/powerpoint/2010/main" val="2052144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47" y="0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More frequency analysis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021" y="1449529"/>
            <a:ext cx="833448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Frequency Table / Cross Tab Analysis </a:t>
            </a:r>
          </a:p>
          <a:p>
            <a:r>
              <a:rPr lang="en-US" dirty="0">
                <a:latin typeface="Eras Medium ITC" panose="020B0602030504020804" pitchFamily="34" charset="0"/>
              </a:rPr>
              <a:t>Across 12,146 online reviews for four smartphone brands (iPhone 4s, iPhone 5, Samsung S3, Samsung S4)</a:t>
            </a:r>
          </a:p>
          <a:p>
            <a:r>
              <a:rPr lang="en-US" dirty="0">
                <a:latin typeface="Eras Medium ITC" panose="020B0602030504020804" pitchFamily="34" charset="0"/>
              </a:rPr>
              <a:t>Let’s try the feature word “Battery” for frequency analysis</a:t>
            </a: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65" y="3969098"/>
            <a:ext cx="4605114" cy="27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18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"/>
            <a:ext cx="7886700" cy="7938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Eras Medium ITC" panose="020B0602030504020804" pitchFamily="34" charset="0"/>
              </a:rPr>
              <a:t>Cross Tab of Word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870" y="1172481"/>
            <a:ext cx="3617408" cy="46756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ras Medium ITC" panose="020B0602030504020804" pitchFamily="34" charset="0"/>
              </a:rPr>
              <a:t>We found p-value for </a:t>
            </a:r>
            <a:r>
              <a:rPr lang="en-US" sz="2400" dirty="0" err="1">
                <a:latin typeface="Eras Medium ITC" panose="020B0602030504020804" pitchFamily="34" charset="0"/>
              </a:rPr>
              <a:t>CrossTab</a:t>
            </a:r>
            <a:r>
              <a:rPr lang="en-US" sz="2400" dirty="0">
                <a:latin typeface="Eras Medium ITC" panose="020B0602030504020804" pitchFamily="34" charset="0"/>
              </a:rPr>
              <a:t> is significant (p&lt;0.01) </a:t>
            </a:r>
          </a:p>
          <a:p>
            <a:r>
              <a:rPr lang="en-US" sz="2400" dirty="0">
                <a:latin typeface="Eras Medium ITC" panose="020B0602030504020804" pitchFamily="34" charset="0"/>
              </a:rPr>
              <a:t>It shows that </a:t>
            </a:r>
            <a:r>
              <a:rPr lang="en-US" sz="2400" dirty="0">
                <a:solidFill>
                  <a:srgbClr val="FF0000"/>
                </a:solidFill>
                <a:latin typeface="Eras Medium ITC" panose="020B0602030504020804" pitchFamily="34" charset="0"/>
              </a:rPr>
              <a:t>“battery” </a:t>
            </a:r>
            <a:r>
              <a:rPr lang="en-US" sz="2400" dirty="0">
                <a:latin typeface="Eras Medium ITC" panose="020B0602030504020804" pitchFamily="34" charset="0"/>
              </a:rPr>
              <a:t>term has been appeared more in reviews of Samsung phones.</a:t>
            </a:r>
          </a:p>
          <a:p>
            <a:r>
              <a:rPr lang="en-US" sz="2400" dirty="0">
                <a:latin typeface="Eras Medium ITC" panose="020B0602030504020804" pitchFamily="34" charset="0"/>
              </a:rPr>
              <a:t>What are marketing implications?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732" y="793820"/>
            <a:ext cx="5031398" cy="59379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14127" y="4029389"/>
            <a:ext cx="3631851" cy="1406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14127" y="4893548"/>
            <a:ext cx="3631851" cy="1406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6" y="5848141"/>
            <a:ext cx="3727937" cy="6213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8617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Eras Medium ITC" panose="020B0602030504020804" pitchFamily="34" charset="0"/>
              </a:rPr>
              <a:t>Let’s try “Brand” term. What can we find?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58" y="1235128"/>
            <a:ext cx="6419798" cy="4886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510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99" y="365126"/>
            <a:ext cx="8691823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Eras Medium ITC" panose="020B0602030504020804" pitchFamily="34" charset="0"/>
              </a:rPr>
              <a:t>Topic Models (</a:t>
            </a:r>
            <a:r>
              <a:rPr lang="en-US" sz="3600" dirty="0" err="1">
                <a:latin typeface="Eras Medium ITC" panose="020B0602030504020804" pitchFamily="34" charset="0"/>
              </a:rPr>
              <a:t>Blei</a:t>
            </a:r>
            <a:r>
              <a:rPr lang="en-US" sz="3600" dirty="0">
                <a:latin typeface="Eras Medium ITC" panose="020B0602030504020804" pitchFamily="34" charset="0"/>
              </a:rPr>
              <a:t>, NG and Jordan 2003)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484" y="1690689"/>
            <a:ext cx="8203852" cy="48163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In machine learning and natural language processing, we want to understand </a:t>
            </a:r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abstract topics or underlying dimensions</a:t>
            </a:r>
            <a:r>
              <a:rPr lang="en-US" dirty="0">
                <a:latin typeface="Eras Medium ITC" panose="020B0602030504020804" pitchFamily="34" charset="0"/>
              </a:rPr>
              <a:t> in large number of documents; search interesting words.</a:t>
            </a:r>
          </a:p>
          <a:p>
            <a:r>
              <a:rPr lang="en-US" dirty="0">
                <a:latin typeface="Eras Medium ITC" panose="020B0602030504020804" pitchFamily="34" charset="0"/>
              </a:rPr>
              <a:t>What is a topic: “a recurring pattern of co-occurring words”: A topic modeling tool look for the clusters of words and groups them together by a process of similarity. 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For example, “navy, ship, captain” and “tobacco, farm, crops”.</a:t>
            </a:r>
          </a:p>
          <a:p>
            <a:r>
              <a:rPr lang="en-US" dirty="0">
                <a:latin typeface="Eras Medium ITC" panose="020B0602030504020804" pitchFamily="34" charset="0"/>
              </a:rPr>
              <a:t>A method for finding and tracing clusters of words (called topics in shorthand) in large bodies of texts.</a:t>
            </a:r>
          </a:p>
        </p:txBody>
      </p:sp>
    </p:spTree>
    <p:extLst>
      <p:ext uri="{BB962C8B-B14F-4D97-AF65-F5344CB8AC3E}">
        <p14:creationId xmlns:p14="http://schemas.microsoft.com/office/powerpoint/2010/main" val="1940509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00105"/>
            <a:ext cx="7886700" cy="4478792"/>
          </a:xfrm>
        </p:spPr>
        <p:txBody>
          <a:bodyPr>
            <a:norm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The model assumes the existence of finite number of latent topics that appear across multiple documents (corpus).</a:t>
            </a:r>
          </a:p>
          <a:p>
            <a:r>
              <a:rPr lang="en-US" dirty="0">
                <a:latin typeface="Eras Medium ITC" panose="020B0602030504020804" pitchFamily="34" charset="0"/>
              </a:rPr>
              <a:t>Clustering all words into the </a:t>
            </a:r>
            <a:r>
              <a:rPr lang="en-US" dirty="0" err="1">
                <a:latin typeface="Eras Medium ITC" panose="020B0602030504020804" pitchFamily="34" charset="0"/>
              </a:rPr>
              <a:t>prespecified</a:t>
            </a:r>
            <a:r>
              <a:rPr lang="en-US" dirty="0">
                <a:latin typeface="Eras Medium ITC" panose="020B0602030504020804" pitchFamily="34" charset="0"/>
              </a:rPr>
              <a:t> number of discrete topics based on frequency of word appearances in each document. 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E.g., "dog" and "bone" will appear more often in documents about dogs, "cat" and "meow" will appear in documents about cats. </a:t>
            </a:r>
          </a:p>
          <a:p>
            <a:r>
              <a:rPr lang="en-US" dirty="0">
                <a:latin typeface="Eras Medium ITC" panose="020B0602030504020804" pitchFamily="34" charset="0"/>
                <a:hlinkClick r:id="rId2"/>
              </a:rPr>
              <a:t>https://vimeo.com/53080123</a:t>
            </a:r>
            <a:r>
              <a:rPr lang="en-US" dirty="0">
                <a:latin typeface="Eras Medium ITC" panose="020B0602030504020804" pitchFamily="34" charset="0"/>
              </a:rPr>
              <a:t> (If you are interested in more details)</a:t>
            </a: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7" y="74115"/>
            <a:ext cx="3295861" cy="19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7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Text Analytics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6577"/>
          </a:xfrm>
        </p:spPr>
        <p:txBody>
          <a:bodyPr>
            <a:norm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Conceptual background</a:t>
            </a:r>
          </a:p>
          <a:p>
            <a:r>
              <a:rPr lang="en-US" dirty="0">
                <a:latin typeface="Eras Medium ITC" panose="020B0602030504020804" pitchFamily="34" charset="0"/>
              </a:rPr>
              <a:t>Application Examples</a:t>
            </a:r>
          </a:p>
          <a:p>
            <a:r>
              <a:rPr lang="en-US" dirty="0">
                <a:latin typeface="Eras Medium ITC" panose="020B0602030504020804" pitchFamily="34" charset="0"/>
              </a:rPr>
              <a:t>Collecting Online Text data</a:t>
            </a:r>
          </a:p>
          <a:p>
            <a:r>
              <a:rPr lang="en-US" dirty="0">
                <a:latin typeface="Eras Medium ITC" panose="020B0602030504020804" pitchFamily="34" charset="0"/>
              </a:rPr>
              <a:t>Text Mining Implications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Preprocessing (Cleaning data)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Word matrix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Searching frequent words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Word Associations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Sentiment Analysis</a:t>
            </a:r>
          </a:p>
          <a:p>
            <a:pPr lvl="2"/>
            <a:r>
              <a:rPr lang="en-US" dirty="0">
                <a:latin typeface="Eras Medium ITC" panose="020B0602030504020804" pitchFamily="34" charset="0"/>
              </a:rPr>
              <a:t>Machine Learning Approach</a:t>
            </a:r>
          </a:p>
          <a:p>
            <a:pPr lvl="2"/>
            <a:r>
              <a:rPr lang="en-US" dirty="0">
                <a:latin typeface="Eras Medium ITC" panose="020B0602030504020804" pitchFamily="34" charset="0"/>
              </a:rPr>
              <a:t>Dictionary Based Approach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13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21486" cy="6597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9477" y="6534284"/>
            <a:ext cx="7033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Blei</a:t>
            </a:r>
            <a:r>
              <a:rPr lang="en-US" sz="1100" dirty="0"/>
              <a:t>, D. 2012. “Probabilistic Topic Models.” </a:t>
            </a:r>
            <a:r>
              <a:rPr lang="en-US" sz="1100" i="1" dirty="0"/>
              <a:t>Communications of the ACM</a:t>
            </a:r>
            <a:r>
              <a:rPr lang="en-US" sz="1100" dirty="0"/>
              <a:t> 55 (4): 77–84. </a:t>
            </a:r>
            <a:r>
              <a:rPr lang="en-US" sz="1100" dirty="0" err="1"/>
              <a:t>doi</a:t>
            </a:r>
            <a:r>
              <a:rPr lang="en-US" sz="1100" dirty="0"/>
              <a:t>: 10.1145/2133806.2133826 </a:t>
            </a:r>
          </a:p>
        </p:txBody>
      </p:sp>
    </p:spTree>
    <p:extLst>
      <p:ext uri="{BB962C8B-B14F-4D97-AF65-F5344CB8AC3E}">
        <p14:creationId xmlns:p14="http://schemas.microsoft.com/office/powerpoint/2010/main" val="315960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98" y="359385"/>
            <a:ext cx="8742065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Simple example in R: topic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27" y="2177317"/>
            <a:ext cx="8289889" cy="4293821"/>
          </a:xfrm>
        </p:spPr>
        <p:txBody>
          <a:bodyPr>
            <a:norm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Latent </a:t>
            </a:r>
            <a:r>
              <a:rPr lang="en-US" dirty="0" err="1">
                <a:latin typeface="Eras Medium ITC" panose="020B0602030504020804" pitchFamily="34" charset="0"/>
              </a:rPr>
              <a:t>Dirichlet</a:t>
            </a:r>
            <a:r>
              <a:rPr lang="en-US" dirty="0">
                <a:latin typeface="Eras Medium ITC" panose="020B0602030504020804" pitchFamily="34" charset="0"/>
              </a:rPr>
              <a:t> Allocation (LDA) – </a:t>
            </a:r>
            <a:r>
              <a:rPr lang="en-US" dirty="0" err="1">
                <a:latin typeface="Eras Medium ITC" panose="020B0602030504020804" pitchFamily="34" charset="0"/>
              </a:rPr>
              <a:t>Blei</a:t>
            </a:r>
            <a:r>
              <a:rPr lang="en-US" dirty="0">
                <a:latin typeface="Eras Medium ITC" panose="020B0602030504020804" pitchFamily="34" charset="0"/>
              </a:rPr>
              <a:t>, Ng and Jordan 2002.</a:t>
            </a:r>
          </a:p>
          <a:p>
            <a:r>
              <a:rPr lang="en-US" dirty="0">
                <a:latin typeface="Eras Medium ITC" panose="020B0602030504020804" pitchFamily="34" charset="0"/>
              </a:rPr>
              <a:t>Let’s see Topic Model Application Examples in Recent Marketing Papers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“Sentence-based Text Analysis for Customer Reviews” by </a:t>
            </a:r>
            <a:r>
              <a:rPr lang="en-US" dirty="0" err="1">
                <a:latin typeface="Eras Medium ITC" panose="020B0602030504020804" pitchFamily="34" charset="0"/>
              </a:rPr>
              <a:t>Buschken</a:t>
            </a:r>
            <a:r>
              <a:rPr lang="en-US" dirty="0">
                <a:latin typeface="Eras Medium ITC" panose="020B0602030504020804" pitchFamily="34" charset="0"/>
              </a:rPr>
              <a:t> and Allenby (2016)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“Mining Marketing Meaning from Online Chatter” by </a:t>
            </a:r>
            <a:r>
              <a:rPr lang="en-US" dirty="0" err="1">
                <a:latin typeface="Eras Medium ITC" panose="020B0602030504020804" pitchFamily="34" charset="0"/>
              </a:rPr>
              <a:t>Tirunillai</a:t>
            </a:r>
            <a:r>
              <a:rPr lang="en-US" dirty="0">
                <a:latin typeface="Eras Medium ITC" panose="020B0602030504020804" pitchFamily="34" charset="0"/>
              </a:rPr>
              <a:t> and </a:t>
            </a:r>
            <a:r>
              <a:rPr lang="en-US" dirty="0" err="1">
                <a:latin typeface="Eras Medium ITC" panose="020B0602030504020804" pitchFamily="34" charset="0"/>
              </a:rPr>
              <a:t>Tellis</a:t>
            </a:r>
            <a:r>
              <a:rPr lang="en-US" dirty="0">
                <a:latin typeface="Eras Medium ITC" panose="020B0602030504020804" pitchFamily="34" charset="0"/>
              </a:rPr>
              <a:t> (2014)</a:t>
            </a:r>
          </a:p>
          <a:p>
            <a:r>
              <a:rPr lang="en-US" dirty="0">
                <a:latin typeface="Eras Medium ITC" panose="020B0602030504020804" pitchFamily="34" charset="0"/>
              </a:rPr>
              <a:t>“</a:t>
            </a:r>
            <a:r>
              <a:rPr lang="en-US" dirty="0" err="1">
                <a:latin typeface="Eras Medium ITC" panose="020B0602030504020804" pitchFamily="34" charset="0"/>
              </a:rPr>
              <a:t>topicmodels</a:t>
            </a:r>
            <a:r>
              <a:rPr lang="en-US" dirty="0">
                <a:latin typeface="Eras Medium ITC" panose="020B0602030504020804" pitchFamily="34" charset="0"/>
              </a:rPr>
              <a:t>” in R Package</a:t>
            </a: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1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64" y="334981"/>
            <a:ext cx="851535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Eras Medium ITC" panose="020B0602030504020804" pitchFamily="34" charset="0"/>
              </a:rPr>
              <a:t>Sentiment Analysis or opinion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Classifying the polarity of text – whether the expressed opinion in a document, a sentence or an entity feature/aspect is positive, negative or neutral. </a:t>
            </a:r>
          </a:p>
          <a:p>
            <a:r>
              <a:rPr lang="en-US" dirty="0">
                <a:latin typeface="Eras Medium ITC" panose="020B0602030504020804" pitchFamily="34" charset="0"/>
              </a:rPr>
              <a:t>Advanced, “beyond simple polarity” sentiment classification looks “angry”, “sad” and “happy”.</a:t>
            </a:r>
          </a:p>
          <a:p>
            <a:r>
              <a:rPr lang="en-US" dirty="0">
                <a:latin typeface="Eras Medium ITC" panose="020B0602030504020804" pitchFamily="34" charset="0"/>
              </a:rPr>
              <a:t>In my opinion, artificial Intelligence capability in this sentence classification has some limitations – it means huge potential for future research!</a:t>
            </a: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00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4062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Text Sentiment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4368"/>
            <a:ext cx="7886700" cy="4957012"/>
          </a:xfrm>
        </p:spPr>
        <p:txBody>
          <a:bodyPr>
            <a:norm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Statistical (machine-learning) approach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E.g. Kim (2014) – using Convolutional NN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Limitation: we need sizable, quality training dataset.</a:t>
            </a:r>
          </a:p>
          <a:p>
            <a:r>
              <a:rPr lang="en-US" dirty="0">
                <a:latin typeface="Eras Medium ITC" panose="020B0602030504020804" pitchFamily="34" charset="0"/>
              </a:rPr>
              <a:t>Lexicon-based (dictionary-based) approach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Hu and Liu 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LIWC (</a:t>
            </a:r>
            <a:r>
              <a:rPr lang="en-US" dirty="0">
                <a:hlinkClick r:id="rId2"/>
              </a:rPr>
              <a:t>http://liwc.wpengine.com/</a:t>
            </a:r>
            <a:r>
              <a:rPr lang="en-US" dirty="0"/>
              <a:t>)</a:t>
            </a:r>
            <a:endParaRPr lang="en-US" dirty="0">
              <a:latin typeface="Eras Medium ITC" panose="020B0602030504020804" pitchFamily="34" charset="0"/>
            </a:endParaRP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‘</a:t>
            </a:r>
            <a:r>
              <a:rPr lang="en-US" dirty="0" err="1">
                <a:latin typeface="Eras Medium ITC" panose="020B0602030504020804" pitchFamily="34" charset="0"/>
              </a:rPr>
              <a:t>qdap</a:t>
            </a:r>
            <a:r>
              <a:rPr lang="en-US" dirty="0">
                <a:latin typeface="Eras Medium ITC" panose="020B0602030504020804" pitchFamily="34" charset="0"/>
              </a:rPr>
              <a:t>’, ‘sentiment’, etc. R package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Limitation: performance depends on quality of dictionary (we might need industry-specific dictionary).</a:t>
            </a:r>
          </a:p>
          <a:p>
            <a:r>
              <a:rPr lang="en-US" dirty="0">
                <a:latin typeface="Eras Medium ITC" panose="020B0602030504020804" pitchFamily="34" charset="0"/>
              </a:rPr>
              <a:t>It’s an on-going research topic. We might need one semester only for doing this… </a:t>
            </a:r>
            <a:r>
              <a:rPr lang="en-US" dirty="0">
                <a:latin typeface="Eras Medium ITC" panose="020B0602030504020804" pitchFamily="34" charset="0"/>
                <a:sym typeface="Wingdings" panose="05000000000000000000" pitchFamily="2" charset="2"/>
              </a:rPr>
              <a:t> </a:t>
            </a:r>
            <a:r>
              <a:rPr lang="en-US" dirty="0">
                <a:latin typeface="Eras Medium ITC" panose="020B0602030504020804" pitchFamily="34" charset="0"/>
              </a:rPr>
              <a:t> 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70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04353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Unstructured Data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9916"/>
            <a:ext cx="7886700" cy="48062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dirty="0">
                <a:solidFill>
                  <a:srgbClr val="FF0000"/>
                </a:solidFill>
                <a:latin typeface="Eras Medium ITC" panose="020B0602030504020804" pitchFamily="34" charset="0"/>
              </a:rPr>
              <a:t>Unstructured data</a:t>
            </a:r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 </a:t>
            </a:r>
            <a:r>
              <a:rPr lang="en-US" dirty="0">
                <a:latin typeface="Eras Medium ITC" panose="020B0602030504020804" pitchFamily="34" charset="0"/>
              </a:rPr>
              <a:t>refers to information that either does not have a pre-defined data model or is not organized in a pre-defined manner.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Eras Medium ITC" panose="020B0602030504020804" pitchFamily="34" charset="0"/>
              </a:rPr>
              <a:t>Unstructured information is </a:t>
            </a:r>
            <a:r>
              <a:rPr lang="en-US" u="sng" dirty="0">
                <a:solidFill>
                  <a:srgbClr val="FF0000"/>
                </a:solidFill>
                <a:latin typeface="Eras Medium ITC" panose="020B0602030504020804" pitchFamily="34" charset="0"/>
              </a:rPr>
              <a:t>typically text-heavy</a:t>
            </a:r>
            <a:r>
              <a:rPr lang="en-US" dirty="0">
                <a:latin typeface="Eras Medium ITC" panose="020B0602030504020804" pitchFamily="34" charset="0"/>
              </a:rPr>
              <a:t>, but may contain data such as dates, numbers, and facts as well (wiki 2016).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Eras Medium ITC" panose="020B0602030504020804" pitchFamily="34" charset="0"/>
              </a:rPr>
              <a:t>This results in irregularities and ambiguities that make it more challenge to analyze its pattern.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Eras Medium ITC" panose="020B0602030504020804" pitchFamily="34" charset="0"/>
              </a:rPr>
              <a:t>In 1998, Merrill Lynch cited a rule of thumb that somewhere around 80-90% of all potentially usable business information may originate in unstructured form (Intelligent Enterprise, 2005)</a:t>
            </a:r>
          </a:p>
        </p:txBody>
      </p:sp>
    </p:spTree>
    <p:extLst>
      <p:ext uri="{BB962C8B-B14F-4D97-AF65-F5344CB8AC3E}">
        <p14:creationId xmlns:p14="http://schemas.microsoft.com/office/powerpoint/2010/main" val="272535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Why text analytics?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31914"/>
            <a:ext cx="7188968" cy="168956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ras Medium ITC" panose="020B0602030504020804" pitchFamily="34" charset="0"/>
              </a:rPr>
              <a:t>Historically, quantitative, structured data has been used but unstructured textual data is getting more attention. </a:t>
            </a:r>
          </a:p>
          <a:p>
            <a:r>
              <a:rPr lang="en-US" sz="2400" dirty="0">
                <a:latin typeface="Eras Medium ITC" panose="020B0602030504020804" pitchFamily="34" charset="0"/>
              </a:rPr>
              <a:t>Unstructured data is more challenging to analyze. </a:t>
            </a:r>
          </a:p>
          <a:p>
            <a:endParaRPr lang="en-US" sz="2400" dirty="0">
              <a:latin typeface="Eras Medium ITC" panose="020B06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061964"/>
            <a:ext cx="828675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637" y="5966964"/>
            <a:ext cx="5800725" cy="352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5" y="136059"/>
            <a:ext cx="2790844" cy="17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5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191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Eras Medium ITC" panose="020B0602030504020804" pitchFamily="34" charset="0"/>
              </a:rPr>
              <a:t>Text Analytics study in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6341"/>
            <a:ext cx="7886700" cy="4351338"/>
          </a:xfrm>
        </p:spPr>
        <p:txBody>
          <a:bodyPr/>
          <a:lstStyle/>
          <a:p>
            <a:r>
              <a:rPr lang="en-US" sz="2400" dirty="0">
                <a:latin typeface="Eras Medium ITC" panose="020B0602030504020804" pitchFamily="34" charset="0"/>
              </a:rPr>
              <a:t>Computational modeling or artificial intelligence to identify possible relationships between the textual information and the economy.</a:t>
            </a:r>
          </a:p>
          <a:p>
            <a:r>
              <a:rPr lang="en-US" sz="2400" dirty="0">
                <a:latin typeface="Eras Medium ITC" panose="020B0602030504020804" pitchFamily="34" charset="0"/>
              </a:rPr>
              <a:t>Interdisciplinary background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6292928"/>
            <a:ext cx="5743575" cy="2857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634305" y="3817810"/>
            <a:ext cx="2117125" cy="14828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Eras Medium ITC" panose="020B0602030504020804" pitchFamily="34" charset="0"/>
              </a:rPr>
              <a:t>Linguistics</a:t>
            </a:r>
          </a:p>
        </p:txBody>
      </p:sp>
      <p:sp>
        <p:nvSpPr>
          <p:cNvPr id="7" name="Oval 6"/>
          <p:cNvSpPr/>
          <p:nvPr/>
        </p:nvSpPr>
        <p:spPr>
          <a:xfrm>
            <a:off x="4347517" y="3838339"/>
            <a:ext cx="2117125" cy="14828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Eras Medium ITC" panose="020B0602030504020804" pitchFamily="34" charset="0"/>
              </a:rPr>
              <a:t>Machine Learning</a:t>
            </a:r>
          </a:p>
        </p:txBody>
      </p:sp>
      <p:sp>
        <p:nvSpPr>
          <p:cNvPr id="8" name="Oval 7"/>
          <p:cNvSpPr/>
          <p:nvPr/>
        </p:nvSpPr>
        <p:spPr>
          <a:xfrm>
            <a:off x="3442954" y="4694152"/>
            <a:ext cx="2117125" cy="14828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Eras Medium ITC" panose="020B0602030504020804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Eras Medium ITC" panose="020B0602030504020804" pitchFamily="34" charset="0"/>
              </a:rPr>
              <a:t>Marketing (Business)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6879" y="3682010"/>
            <a:ext cx="2382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ras Medium ITC" panose="020B0602030504020804" pitchFamily="34" charset="0"/>
              </a:rPr>
              <a:t>Computational Modeling and Pattern Recognition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0627" y="3796919"/>
            <a:ext cx="219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ras Medium ITC" panose="020B0602030504020804" pitchFamily="34" charset="0"/>
              </a:rPr>
              <a:t>Understand Nature of Texts (language)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9146" y="5435557"/>
            <a:ext cx="219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ras Medium ITC" panose="020B0602030504020804" pitchFamily="34" charset="0"/>
              </a:rPr>
              <a:t>Marketing Interpretation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0652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4788"/>
            <a:ext cx="78867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Eras Medium ITC" panose="020B0602030504020804" pitchFamily="34" charset="0"/>
              </a:rPr>
              <a:t>Example of Unstructured Data:</a:t>
            </a:r>
            <a:br>
              <a:rPr lang="en-US" sz="3600" dirty="0">
                <a:latin typeface="Eras Medium ITC" panose="020B0602030504020804" pitchFamily="34" charset="0"/>
              </a:rPr>
            </a:br>
            <a:r>
              <a:rPr lang="en-US" sz="3600" dirty="0">
                <a:latin typeface="Eras Medium ITC" panose="020B0602030504020804" pitchFamily="34" charset="0"/>
              </a:rPr>
              <a:t>Online Word-of-Mouth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Passing information between a non-commercial communicator (i.e., </a:t>
            </a:r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not rewarded</a:t>
            </a:r>
            <a:r>
              <a:rPr lang="en-US" dirty="0">
                <a:latin typeface="Eras Medium ITC" panose="020B0602030504020804" pitchFamily="34" charset="0"/>
              </a:rPr>
              <a:t>) and a receiver.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E-WOM: It includes both structured (e.g., star ratings) and unstructured (e.g., textual writing) information.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Consumers are posting their reviews to online spaces such as product review websites, blogs, tweeters and brand communities.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Lots of evidences for significant effect of </a:t>
            </a:r>
            <a:r>
              <a:rPr lang="en-US" dirty="0" err="1">
                <a:latin typeface="Eras Medium ITC" panose="020B0602030504020804" pitchFamily="34" charset="0"/>
              </a:rPr>
              <a:t>WoM</a:t>
            </a:r>
            <a:r>
              <a:rPr lang="en-US" dirty="0">
                <a:latin typeface="Eras Medium ITC" panose="020B0602030504020804" pitchFamily="34" charset="0"/>
              </a:rPr>
              <a:t> on consumer behavior or Sales (</a:t>
            </a:r>
            <a:r>
              <a:rPr lang="en-US" dirty="0" err="1">
                <a:latin typeface="Eras Medium ITC" panose="020B0602030504020804" pitchFamily="34" charset="0"/>
              </a:rPr>
              <a:t>Eliashberg</a:t>
            </a:r>
            <a:r>
              <a:rPr lang="en-US" dirty="0">
                <a:latin typeface="Eras Medium ITC" panose="020B0602030504020804" pitchFamily="34" charset="0"/>
              </a:rPr>
              <a:t> et al. 2000, </a:t>
            </a:r>
            <a:r>
              <a:rPr lang="en-US" dirty="0" err="1">
                <a:latin typeface="Eras Medium ITC" panose="020B0602030504020804" pitchFamily="34" charset="0"/>
              </a:rPr>
              <a:t>Reichheld</a:t>
            </a:r>
            <a:r>
              <a:rPr lang="en-US" dirty="0">
                <a:latin typeface="Eras Medium ITC" panose="020B0602030504020804" pitchFamily="34" charset="0"/>
              </a:rPr>
              <a:t> and Teal 1996). – Managers should care!</a:t>
            </a:r>
          </a:p>
        </p:txBody>
      </p:sp>
    </p:spTree>
    <p:extLst>
      <p:ext uri="{BB962C8B-B14F-4D97-AF65-F5344CB8AC3E}">
        <p14:creationId xmlns:p14="http://schemas.microsoft.com/office/powerpoint/2010/main" val="172812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74099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Eras Medium ITC" panose="020B0602030504020804" pitchFamily="34" charset="0"/>
              </a:rPr>
              <a:t>Example in Marketing:</a:t>
            </a:r>
            <a:br>
              <a:rPr lang="en-US" sz="3200" dirty="0">
                <a:latin typeface="Eras Medium ITC" panose="020B0602030504020804" pitchFamily="34" charset="0"/>
              </a:rPr>
            </a:br>
            <a:r>
              <a:rPr lang="en-US" sz="3200" dirty="0">
                <a:latin typeface="Eras Medium ITC" panose="020B0602030504020804" pitchFamily="34" charset="0"/>
              </a:rPr>
              <a:t>Various Online Data (Voice of Consumers)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61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Eras Medium ITC" panose="020B0602030504020804" pitchFamily="34" charset="0"/>
              </a:rPr>
              <a:t>Online consumer ratings are the second most trusted source of information next to direct recommendations from family or friends (Nielsen 2012).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Eras Medium ITC" panose="020B0602030504020804" pitchFamily="34" charset="0"/>
              </a:rPr>
              <a:t>90% of respondents are influenced by positive online reviews on their buying decisions (Survey of Dimensional Research, 2013).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Eras Medium ITC" panose="020B0602030504020804" pitchFamily="34" charset="0"/>
              </a:rPr>
              <a:t>It is relatively easy to analyze quantified (star) ratings but it can be more challenging to analyze unstructured textual reviews.   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Eras Medium ITC" panose="020B0602030504020804" pitchFamily="34" charset="0"/>
              </a:rPr>
              <a:t>Huge literature about voices of consumers in Marketing (e.g., Griffin and Hauser 1993)</a:t>
            </a:r>
          </a:p>
        </p:txBody>
      </p:sp>
    </p:spTree>
    <p:extLst>
      <p:ext uri="{BB962C8B-B14F-4D97-AF65-F5344CB8AC3E}">
        <p14:creationId xmlns:p14="http://schemas.microsoft.com/office/powerpoint/2010/main" val="222311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7473"/>
            <a:ext cx="870019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Eras Medium ITC" panose="020B0602030504020804" pitchFamily="34" charset="0"/>
              </a:rPr>
              <a:t>Example Procedure to apply text mining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4613"/>
            <a:ext cx="78867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14613"/>
            <a:ext cx="8839200" cy="476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837" y="6361238"/>
            <a:ext cx="5743575" cy="285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2465" y="2301528"/>
            <a:ext cx="5115697" cy="259491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3025</TotalTime>
  <Words>1793</Words>
  <Application>Microsoft Office PowerPoint</Application>
  <PresentationFormat>On-screen Show (4:3)</PresentationFormat>
  <Paragraphs>186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Eras Medium ITC</vt:lpstr>
      <vt:lpstr>Times New Roman</vt:lpstr>
      <vt:lpstr>Office Theme</vt:lpstr>
      <vt:lpstr>Text Analytics</vt:lpstr>
      <vt:lpstr>MKT 591: Course Roadmap</vt:lpstr>
      <vt:lpstr>Text Analytics Topics</vt:lpstr>
      <vt:lpstr>Unstructured Data</vt:lpstr>
      <vt:lpstr>Why text analytics?</vt:lpstr>
      <vt:lpstr>Text Analytics study in Marketing</vt:lpstr>
      <vt:lpstr>Example of Unstructured Data: Online Word-of-Mouth Effects</vt:lpstr>
      <vt:lpstr>Example in Marketing: Various Online Data (Voice of Consumers)</vt:lpstr>
      <vt:lpstr>Example Procedure to apply text mining </vt:lpstr>
      <vt:lpstr>Example 1: Segmentation Algorithm with Unstructured data (Kim 2019)</vt:lpstr>
      <vt:lpstr>PowerPoint Presentation</vt:lpstr>
      <vt:lpstr>Example: Online Review Data</vt:lpstr>
      <vt:lpstr>Web Data Collection</vt:lpstr>
      <vt:lpstr>In-Class Example:  Twitter Data Collection Example</vt:lpstr>
      <vt:lpstr>Objectives of Text Mining</vt:lpstr>
      <vt:lpstr>Text Mining</vt:lpstr>
      <vt:lpstr>Natural Language Processing</vt:lpstr>
      <vt:lpstr>Useful example packages in R</vt:lpstr>
      <vt:lpstr>Basic Concepts and Terms</vt:lpstr>
      <vt:lpstr>Preprocessing steps for text analysis</vt:lpstr>
      <vt:lpstr>Hierarchical Clustering  (let’s see how to do this in R)</vt:lpstr>
      <vt:lpstr>In-Class Practice </vt:lpstr>
      <vt:lpstr>Word Matrix</vt:lpstr>
      <vt:lpstr>Search Frequent terms / Search Nouns</vt:lpstr>
      <vt:lpstr>More frequency analysis in R</vt:lpstr>
      <vt:lpstr>Cross Tab of Word Frequency</vt:lpstr>
      <vt:lpstr>Let’s try “Brand” term. What can we find?</vt:lpstr>
      <vt:lpstr>Topic Models (Blei, NG and Jordan 2003)</vt:lpstr>
      <vt:lpstr>How it works?</vt:lpstr>
      <vt:lpstr>PowerPoint Presentation</vt:lpstr>
      <vt:lpstr>Simple example in R: topic models</vt:lpstr>
      <vt:lpstr>Sentiment Analysis or opinion mining</vt:lpstr>
      <vt:lpstr>Text Sentiment Analysis 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 Introduction</dc:title>
  <dc:creator>Sunghoon Kim</dc:creator>
  <cp:lastModifiedBy>武璠 孙</cp:lastModifiedBy>
  <cp:revision>216</cp:revision>
  <cp:lastPrinted>2019-04-10T21:51:44Z</cp:lastPrinted>
  <dcterms:created xsi:type="dcterms:W3CDTF">2015-10-06T21:26:57Z</dcterms:created>
  <dcterms:modified xsi:type="dcterms:W3CDTF">2019-04-11T19:32:57Z</dcterms:modified>
</cp:coreProperties>
</file>