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88" r:id="rId3"/>
    <p:sldId id="263" r:id="rId4"/>
    <p:sldId id="264" r:id="rId5"/>
    <p:sldId id="285" r:id="rId6"/>
    <p:sldId id="286" r:id="rId7"/>
    <p:sldId id="287" r:id="rId8"/>
    <p:sldId id="265" r:id="rId9"/>
    <p:sldId id="266" r:id="rId10"/>
    <p:sldId id="267" r:id="rId11"/>
    <p:sldId id="281" r:id="rId12"/>
    <p:sldId id="282" r:id="rId13"/>
    <p:sldId id="278" r:id="rId14"/>
    <p:sldId id="290" r:id="rId15"/>
    <p:sldId id="284" r:id="rId16"/>
    <p:sldId id="293" r:id="rId17"/>
    <p:sldId id="291" r:id="rId18"/>
    <p:sldId id="292" r:id="rId19"/>
    <p:sldId id="289" r:id="rId2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A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329" autoAdjust="0"/>
    <p:restoredTop sz="91928" autoAdjust="0"/>
  </p:normalViewPr>
  <p:slideViewPr>
    <p:cSldViewPr>
      <p:cViewPr varScale="1">
        <p:scale>
          <a:sx n="64" d="100"/>
          <a:sy n="64" d="100"/>
        </p:scale>
        <p:origin x="-119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672" y="-96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98EA0A8-A6B3-4B80-8E51-D2C1791A1B02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EC6E038-9667-45EB-B0BA-EE59CA06C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523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6E038-9667-45EB-B0BA-EE59CA06C00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222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 descr="http://farm3.staticflickr.com/2584/4044330746_bdd7399b5b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28448"/>
            <a:ext cx="9144000" cy="2743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772400" cy="147002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>
              <a:defRPr b="1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2" name="Picture 2" descr="http://aesir-interactive.de/skins/ai_custom/rsc/img/projects/scchess/TUM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16485" y="152400"/>
            <a:ext cx="2209800" cy="71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1" descr="https://www6.in.tum.de/pub/Internal/Logo/knoll-blue-r1l-en-300dpi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76200" y="-152400"/>
            <a:ext cx="4625818" cy="126205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8C85A1-7B3D-48A6-BF42-6702326C8110}" type="datetime1">
              <a:rPr lang="en-US" smtClean="0"/>
              <a:pPr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Kai.Huang@tum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3A6DB5-2F5F-4203-8D20-DC71001BBF0E}" type="datetime1">
              <a:rPr lang="en-US" smtClean="0"/>
              <a:pPr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Kai.Huang@tum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um_bu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324600"/>
            <a:ext cx="9144000" cy="533400"/>
          </a:xfrm>
          <a:prstGeom prst="rect">
            <a:avLst/>
          </a:prstGeom>
        </p:spPr>
      </p:pic>
      <p:sp>
        <p:nvSpPr>
          <p:cNvPr id="13" name="Rectangle 52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228600"/>
            <a:ext cx="9144000" cy="914400"/>
          </a:xfrm>
          <a:prstGeom prst="rect">
            <a:avLst/>
          </a:prstGeom>
          <a:solidFill>
            <a:srgbClr val="DEDE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Font typeface="Courier New" pitchFamily="49" charset="0"/>
              <a:buChar char="o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600" y="6416675"/>
            <a:ext cx="1981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algn="ctr"/>
            <a:fld id="{04D96F5B-854F-438F-9A1E-A7BDCD1E2656}" type="datetime1">
              <a:rPr lang="en-US" smtClean="0"/>
              <a:pPr algn="ctr"/>
              <a:t>7/3/2016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US" dirty="0" err="1" smtClean="0"/>
              <a:t>Kai.Huang@tum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72200" y="6416675"/>
            <a:ext cx="1828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algn="ctr"/>
            <a:fld id="{B6F15528-21DE-4FAA-801E-634DDDAF4B2B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8101860" y="6296610"/>
            <a:ext cx="813540" cy="561390"/>
          </a:xfrm>
          <a:prstGeom prst="rect">
            <a:avLst/>
          </a:prstGeom>
          <a:noFill/>
        </p:spPr>
      </p:pic>
      <p:pic>
        <p:nvPicPr>
          <p:cNvPr id="8" name="Picture 8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63246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Placeholder 1"/>
          <p:cNvSpPr>
            <a:spLocks noGrp="1"/>
          </p:cNvSpPr>
          <p:nvPr userDrawn="1">
            <p:ph type="title"/>
          </p:nvPr>
        </p:nvSpPr>
        <p:spPr>
          <a:xfrm>
            <a:off x="457200" y="3810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800" b="1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tum_top_1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3873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459394-D483-4A2B-9C82-392E9346CE41}" type="datetime1">
              <a:rPr lang="en-US" smtClean="0"/>
              <a:pPr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Kai.Huang@tum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52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228600"/>
            <a:ext cx="9144000" cy="914400"/>
          </a:xfrm>
          <a:prstGeom prst="rect">
            <a:avLst/>
          </a:prstGeom>
          <a:solidFill>
            <a:srgbClr val="DEDE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F6DF9CD-1A54-4CE0-8046-53A493BD6EBA}" type="datetime1">
              <a:rPr lang="en-US" smtClean="0"/>
              <a:pPr/>
              <a:t>7/3/2016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Kai.Huang@tum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um_bu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324600"/>
            <a:ext cx="9144000" cy="533400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8101860" y="6296610"/>
            <a:ext cx="813540" cy="561390"/>
          </a:xfrm>
          <a:prstGeom prst="rect">
            <a:avLst/>
          </a:prstGeom>
          <a:noFill/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63246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tum_top_1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380999"/>
          </a:xfrm>
          <a:prstGeom prst="rect">
            <a:avLst/>
          </a:prstGeom>
        </p:spPr>
      </p:pic>
      <p:sp>
        <p:nvSpPr>
          <p:cNvPr id="12" name="Title Placeholder 1"/>
          <p:cNvSpPr txBox="1">
            <a:spLocks/>
          </p:cNvSpPr>
          <p:nvPr userDrawn="1"/>
        </p:nvSpPr>
        <p:spPr>
          <a:xfrm>
            <a:off x="457200" y="3810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800" b="1">
                <a:solidFill>
                  <a:srgbClr val="7030A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800" b="1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2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228600"/>
            <a:ext cx="9144000" cy="914400"/>
          </a:xfrm>
          <a:prstGeom prst="rect">
            <a:avLst/>
          </a:prstGeom>
          <a:solidFill>
            <a:srgbClr val="DEDE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  <a:ea typeface="+mn-ea"/>
            </a:endParaRPr>
          </a:p>
        </p:txBody>
      </p:sp>
      <p:pic>
        <p:nvPicPr>
          <p:cNvPr id="11" name="Picture 10" descr="tum_bu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324600"/>
            <a:ext cx="9144000" cy="533400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8101860" y="6296610"/>
            <a:ext cx="813540" cy="561390"/>
          </a:xfrm>
          <a:prstGeom prst="rect">
            <a:avLst/>
          </a:prstGeom>
          <a:noFill/>
        </p:spPr>
      </p:pic>
      <p:pic>
        <p:nvPicPr>
          <p:cNvPr id="13" name="Picture 8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63246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um_top_1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380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800" b="1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639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200"/>
            <a:ext cx="4040188" cy="4144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19200"/>
            <a:ext cx="4041775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041775" cy="4144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4E28CFE-C312-41AC-8486-44B0F0CF9E2C}" type="datetime1">
              <a:rPr lang="en-US" smtClean="0"/>
              <a:pPr/>
              <a:t>7/3/2016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 err="1" smtClean="0"/>
              <a:t>Kai.Huang@tum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F8AA19-4C96-470D-8883-51962896AF95}" type="datetime1">
              <a:rPr lang="en-US" smtClean="0"/>
              <a:pPr/>
              <a:t>7/3/2016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Kai.Huang@tum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95267B-2748-4AF0-B3C8-7FE373CF37C8}" type="datetime1">
              <a:rPr lang="en-US" smtClean="0"/>
              <a:pPr/>
              <a:t>7/3/2016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Kai.Huang@tum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FBFA45-36AD-4652-8EA1-4975A5A4D76E}" type="datetime1">
              <a:rPr lang="en-US" smtClean="0"/>
              <a:pPr/>
              <a:t>7/3/2016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Kai.Huang@tum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0D80DB-C2C7-443A-915C-2CC17F74EB69}" type="datetime1">
              <a:rPr lang="en-US" smtClean="0"/>
              <a:pPr/>
              <a:t>7/3/2016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Kai.Huang@tum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-228600" y="1447800"/>
            <a:ext cx="9525000" cy="2133600"/>
          </a:xfrm>
        </p:spPr>
        <p:txBody>
          <a:bodyPr/>
          <a:lstStyle/>
          <a:p>
            <a:r>
              <a:rPr lang="en-US" sz="3600" dirty="0" smtClean="0"/>
              <a:t>Interrupts vs. Polling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Latency</a:t>
            </a:r>
          </a:p>
          <a:p>
            <a:pPr lvl="1"/>
            <a:r>
              <a:rPr lang="en-US" sz="2400" dirty="0"/>
              <a:t>Time passed between occurrence of event and handling</a:t>
            </a:r>
          </a:p>
          <a:p>
            <a:pPr lvl="1"/>
            <a:r>
              <a:rPr lang="en-US" sz="2400" dirty="0"/>
              <a:t>Interrupt is generated and source is </a:t>
            </a:r>
            <a:r>
              <a:rPr lang="en-US" sz="2400" dirty="0" smtClean="0"/>
              <a:t>serviced</a:t>
            </a:r>
          </a:p>
          <a:p>
            <a:pPr lvl="1"/>
            <a:r>
              <a:rPr lang="en-US" sz="2400" dirty="0" smtClean="0"/>
              <a:t>Important measure for real-time applications</a:t>
            </a:r>
            <a:endParaRPr lang="en-US" sz="2400" dirty="0"/>
          </a:p>
          <a:p>
            <a:pPr lvl="1"/>
            <a:endParaRPr lang="en-US" sz="2400" dirty="0"/>
          </a:p>
          <a:p>
            <a:r>
              <a:rPr lang="en-US" sz="2400" dirty="0"/>
              <a:t>Interrupt latency</a:t>
            </a:r>
          </a:p>
          <a:p>
            <a:pPr lvl="1"/>
            <a:r>
              <a:rPr lang="en-US" sz="2400" dirty="0"/>
              <a:t>Interrupts tightly integrated into </a:t>
            </a:r>
            <a:r>
              <a:rPr lang="en-US" sz="2400" dirty="0" smtClean="0"/>
              <a:t>processor</a:t>
            </a:r>
          </a:p>
          <a:p>
            <a:pPr lvl="1"/>
            <a:r>
              <a:rPr lang="en-US" sz="2400" dirty="0" smtClean="0"/>
              <a:t>Complete </a:t>
            </a:r>
            <a:r>
              <a:rPr lang="en-US" sz="2400" dirty="0"/>
              <a:t>current instruction, save registers and jump to </a:t>
            </a:r>
            <a:r>
              <a:rPr lang="en-US" sz="2400" dirty="0" smtClean="0"/>
              <a:t>handler</a:t>
            </a:r>
          </a:p>
          <a:p>
            <a:pPr lvl="1"/>
            <a:endParaRPr lang="en-US" sz="2400" dirty="0"/>
          </a:p>
          <a:p>
            <a:r>
              <a:rPr lang="de-DE" sz="2400" dirty="0" smtClean="0"/>
              <a:t>Usually better latency with interrupts than with polling</a:t>
            </a:r>
            <a:endParaRPr lang="de-DE" sz="24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D96F5B-854F-438F-9A1E-A7BDCD1E2656}" type="datetime1">
              <a:rPr lang="en-US" smtClean="0"/>
              <a:pPr algn="ctr"/>
              <a:t>7/3/2016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Kai.Huang@tum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10</a:t>
            </a:fld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Interrupt Latency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40221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Event handler for </a:t>
            </a:r>
            <a:r>
              <a:rPr lang="de-DE" dirty="0" smtClean="0"/>
              <a:t>interrupt is called </a:t>
            </a:r>
            <a:r>
              <a:rPr lang="de-DE" b="1" dirty="0" smtClean="0"/>
              <a:t>Interrupt Service Routine</a:t>
            </a:r>
            <a:r>
              <a:rPr lang="de-DE" dirty="0" smtClean="0"/>
              <a:t> (ISR) or sometimes callback function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Special, user-defined function for handling the </a:t>
            </a:r>
            <a:r>
              <a:rPr lang="de-DE" dirty="0" smtClean="0"/>
              <a:t>interrupt (e.g reacting to some input)</a:t>
            </a:r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D96F5B-854F-438F-9A1E-A7BDCD1E2656}" type="datetime1">
              <a:rPr lang="en-US" smtClean="0"/>
              <a:pPr algn="ctr"/>
              <a:t>7/3/2016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Kai.Huang@tum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11</a:t>
            </a:fld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ISR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65981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Edge-</a:t>
            </a:r>
            <a:r>
              <a:rPr lang="de-DE" dirty="0" err="1" smtClean="0"/>
              <a:t>triggered</a:t>
            </a:r>
            <a:endParaRPr lang="de-DE" dirty="0" smtClean="0"/>
          </a:p>
          <a:p>
            <a:pPr lvl="1"/>
            <a:r>
              <a:rPr lang="de-DE" dirty="0" err="1" smtClean="0"/>
              <a:t>Falling</a:t>
            </a:r>
            <a:r>
              <a:rPr lang="de-DE" dirty="0" smtClean="0"/>
              <a:t> Edge –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signal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i="1" dirty="0" err="1" smtClean="0"/>
              <a:t>decreases</a:t>
            </a:r>
            <a:endParaRPr lang="de-DE" i="1" dirty="0" smtClean="0"/>
          </a:p>
          <a:p>
            <a:pPr lvl="1"/>
            <a:r>
              <a:rPr lang="de-DE" dirty="0" err="1" smtClean="0"/>
              <a:t>Rising</a:t>
            </a:r>
            <a:r>
              <a:rPr lang="de-DE" dirty="0" smtClean="0"/>
              <a:t> Edge – </a:t>
            </a:r>
            <a:r>
              <a:rPr lang="de-DE" dirty="0" err="1" smtClean="0"/>
              <a:t>when</a:t>
            </a:r>
            <a:r>
              <a:rPr lang="de-DE" dirty="0" smtClean="0"/>
              <a:t>  </a:t>
            </a:r>
            <a:r>
              <a:rPr lang="de-DE" dirty="0" err="1" smtClean="0"/>
              <a:t>signal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i="1" dirty="0" err="1" smtClean="0"/>
              <a:t>increases</a:t>
            </a:r>
            <a:endParaRPr lang="de-DE" i="1" dirty="0" smtClean="0"/>
          </a:p>
          <a:p>
            <a:pPr lvl="1"/>
            <a:r>
              <a:rPr lang="de-DE" dirty="0" err="1" smtClean="0"/>
              <a:t>Either</a:t>
            </a:r>
            <a:r>
              <a:rPr lang="de-DE" dirty="0" smtClean="0"/>
              <a:t> Edge</a:t>
            </a:r>
          </a:p>
          <a:p>
            <a:r>
              <a:rPr lang="de-DE" dirty="0" smtClean="0"/>
              <a:t>Level-</a:t>
            </a:r>
            <a:r>
              <a:rPr lang="de-DE" dirty="0" err="1" smtClean="0"/>
              <a:t>triggered</a:t>
            </a:r>
            <a:endParaRPr lang="de-DE" dirty="0" smtClean="0"/>
          </a:p>
          <a:p>
            <a:pPr lvl="1"/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instance</a:t>
            </a:r>
            <a:r>
              <a:rPr lang="de-DE" dirty="0" smtClean="0"/>
              <a:t>,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signal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above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 a </a:t>
            </a:r>
            <a:r>
              <a:rPr lang="de-DE" dirty="0" err="1" smtClean="0"/>
              <a:t>certain</a:t>
            </a:r>
            <a:r>
              <a:rPr lang="de-DE" dirty="0" smtClean="0"/>
              <a:t> </a:t>
            </a:r>
            <a:r>
              <a:rPr lang="de-DE" dirty="0" err="1" smtClean="0"/>
              <a:t>threshold</a:t>
            </a:r>
            <a:endParaRPr lang="de-DE" dirty="0"/>
          </a:p>
          <a:p>
            <a:r>
              <a:rPr lang="de-DE" dirty="0" smtClean="0"/>
              <a:t>IRQs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configured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SOPC </a:t>
            </a:r>
            <a:r>
              <a:rPr lang="de-DE" dirty="0" err="1" smtClean="0"/>
              <a:t>Builder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D96F5B-854F-438F-9A1E-A7BDCD1E2656}" type="datetime1">
              <a:rPr lang="en-US" smtClean="0"/>
              <a:pPr algn="ctr"/>
              <a:t>7/3/2016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Kai.Huang@tum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12</a:t>
            </a:fld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Trigger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interrupts</a:t>
            </a:r>
            <a:endParaRPr lang="de-DE" dirty="0"/>
          </a:p>
        </p:txBody>
      </p:sp>
      <p:cxnSp>
        <p:nvCxnSpPr>
          <p:cNvPr id="19" name="肘形连接符 18"/>
          <p:cNvCxnSpPr/>
          <p:nvPr/>
        </p:nvCxnSpPr>
        <p:spPr>
          <a:xfrm flipV="1">
            <a:off x="7572396" y="1928802"/>
            <a:ext cx="500066" cy="2857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>
            <a:off x="8072462" y="1928802"/>
            <a:ext cx="357190" cy="2857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 flipV="1">
            <a:off x="7572396" y="2428868"/>
            <a:ext cx="500066" cy="2857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>
            <a:off x="8072462" y="2428868"/>
            <a:ext cx="357190" cy="2857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>
            <a:off x="8001818" y="157081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 flipH="1" flipV="1">
            <a:off x="7678758" y="296385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flipV="1">
            <a:off x="3857620" y="3071016"/>
            <a:ext cx="500066" cy="2857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/>
          <p:nvPr/>
        </p:nvCxnSpPr>
        <p:spPr>
          <a:xfrm>
            <a:off x="4357686" y="3071016"/>
            <a:ext cx="357190" cy="2857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rot="5400000" flipH="1" flipV="1">
            <a:off x="3965571" y="353456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5400000">
            <a:off x="4464843" y="289242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481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b="1" dirty="0" err="1" smtClean="0"/>
              <a:t>Polling</a:t>
            </a:r>
            <a:r>
              <a:rPr lang="de-DE" sz="2000" dirty="0" smtClean="0"/>
              <a:t>:</a:t>
            </a:r>
          </a:p>
          <a:p>
            <a:pPr lvl="1"/>
            <a:r>
              <a:rPr lang="de-DE" sz="1800" dirty="0" err="1" smtClean="0"/>
              <a:t>Continuously</a:t>
            </a:r>
            <a:r>
              <a:rPr lang="de-DE" sz="1800" dirty="0" smtClean="0"/>
              <a:t> </a:t>
            </a:r>
            <a:r>
              <a:rPr lang="de-DE" sz="1800" dirty="0" err="1" smtClean="0"/>
              <a:t>poll</a:t>
            </a:r>
            <a:r>
              <a:rPr lang="de-DE" sz="1800" dirty="0" smtClean="0"/>
              <a:t> IOs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change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value</a:t>
            </a:r>
            <a:endParaRPr lang="de-DE" sz="1800" dirty="0" smtClean="0"/>
          </a:p>
          <a:p>
            <a:pPr lvl="1"/>
            <a:r>
              <a:rPr lang="de-DE" sz="1800" b="1" dirty="0" smtClean="0">
                <a:solidFill>
                  <a:srgbClr val="00B050"/>
                </a:solidFill>
              </a:rPr>
              <a:t>Pro</a:t>
            </a:r>
            <a:r>
              <a:rPr lang="de-DE" sz="1800" dirty="0" smtClean="0"/>
              <a:t>:</a:t>
            </a:r>
          </a:p>
          <a:p>
            <a:pPr lvl="2"/>
            <a:r>
              <a:rPr lang="de-DE" sz="1600" dirty="0" smtClean="0"/>
              <a:t>Simple program, easy to understand</a:t>
            </a:r>
            <a:endParaRPr lang="de-DE" sz="1600" dirty="0" smtClean="0"/>
          </a:p>
          <a:p>
            <a:pPr lvl="2"/>
            <a:r>
              <a:rPr lang="de-DE" sz="1600" dirty="0" smtClean="0"/>
              <a:t>Events do not block the normal program </a:t>
            </a:r>
            <a:r>
              <a:rPr lang="de-DE" sz="1600" dirty="0" smtClean="0"/>
              <a:t>exec</a:t>
            </a:r>
            <a:r>
              <a:rPr lang="de-DE" sz="1600" dirty="0" smtClean="0"/>
              <a:t>uction</a:t>
            </a:r>
            <a:endParaRPr lang="de-DE" sz="1600" dirty="0" smtClean="0"/>
          </a:p>
          <a:p>
            <a:pPr lvl="1"/>
            <a:r>
              <a:rPr lang="de-DE" sz="1800" b="1" dirty="0" smtClean="0">
                <a:solidFill>
                  <a:srgbClr val="FF0000"/>
                </a:solidFill>
              </a:rPr>
              <a:t>Cons</a:t>
            </a:r>
            <a:r>
              <a:rPr lang="de-DE" sz="1800" dirty="0" smtClean="0"/>
              <a:t>:</a:t>
            </a:r>
          </a:p>
          <a:p>
            <a:pPr lvl="2"/>
            <a:r>
              <a:rPr lang="de-DE" sz="1600" dirty="0" smtClean="0"/>
              <a:t>Most </a:t>
            </a:r>
            <a:r>
              <a:rPr lang="de-DE" sz="1600" dirty="0" err="1" smtClean="0"/>
              <a:t>polls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unneeded</a:t>
            </a:r>
            <a:r>
              <a:rPr lang="de-DE" sz="1600" dirty="0" smtClean="0"/>
              <a:t> – </a:t>
            </a:r>
            <a:r>
              <a:rPr lang="de-DE" sz="1600" dirty="0" err="1" smtClean="0"/>
              <a:t>value</a:t>
            </a:r>
            <a:r>
              <a:rPr lang="de-DE" sz="1600" dirty="0" smtClean="0"/>
              <a:t> </a:t>
            </a:r>
            <a:r>
              <a:rPr lang="de-DE" sz="1600" dirty="0" err="1" smtClean="0"/>
              <a:t>did</a:t>
            </a:r>
            <a:r>
              <a:rPr lang="de-DE" sz="1600" dirty="0" smtClean="0"/>
              <a:t> not </a:t>
            </a:r>
            <a:r>
              <a:rPr lang="de-DE" sz="1600" dirty="0" err="1" smtClean="0"/>
              <a:t>change</a:t>
            </a:r>
            <a:endParaRPr lang="de-DE" sz="1600" dirty="0" smtClean="0"/>
          </a:p>
          <a:p>
            <a:pPr lvl="2"/>
            <a:r>
              <a:rPr lang="de-DE" sz="1600" dirty="0" smtClean="0"/>
              <a:t>High CPU </a:t>
            </a:r>
            <a:r>
              <a:rPr lang="de-DE" sz="1600" dirty="0" err="1" smtClean="0"/>
              <a:t>usage</a:t>
            </a:r>
            <a:endParaRPr lang="de-DE" sz="1600" dirty="0" smtClean="0"/>
          </a:p>
          <a:p>
            <a:pPr lvl="2"/>
            <a:r>
              <a:rPr lang="de-DE" sz="1600" dirty="0" smtClean="0"/>
              <a:t>Reaction time depends on #IOs </a:t>
            </a:r>
            <a:r>
              <a:rPr lang="de-DE" sz="1600" dirty="0" smtClean="0"/>
              <a:t> (may be very high)</a:t>
            </a:r>
            <a:endParaRPr lang="de-DE" sz="1600" dirty="0" smtClean="0"/>
          </a:p>
          <a:p>
            <a:r>
              <a:rPr lang="de-DE" sz="2000" b="1" dirty="0" smtClean="0"/>
              <a:t>Interrupt</a:t>
            </a:r>
          </a:p>
          <a:p>
            <a:pPr lvl="1"/>
            <a:r>
              <a:rPr lang="de-DE" sz="1800" dirty="0" smtClean="0"/>
              <a:t>Normal </a:t>
            </a:r>
            <a:r>
              <a:rPr lang="de-DE" sz="1800" dirty="0" err="1" smtClean="0"/>
              <a:t>execution</a:t>
            </a:r>
            <a:r>
              <a:rPr lang="de-DE" sz="1800" dirty="0" smtClean="0"/>
              <a:t> </a:t>
            </a:r>
            <a:r>
              <a:rPr lang="de-DE" sz="1800" dirty="0" err="1" smtClean="0"/>
              <a:t>is</a:t>
            </a:r>
            <a:r>
              <a:rPr lang="de-DE" sz="1800" dirty="0" smtClean="0"/>
              <a:t> </a:t>
            </a:r>
            <a:r>
              <a:rPr lang="de-DE" sz="1800" dirty="0" err="1" smtClean="0"/>
              <a:t>interrupted</a:t>
            </a:r>
            <a:r>
              <a:rPr lang="de-DE" sz="1800" dirty="0" smtClean="0"/>
              <a:t> </a:t>
            </a:r>
            <a:r>
              <a:rPr lang="de-DE" sz="1800" dirty="0" err="1" smtClean="0"/>
              <a:t>when</a:t>
            </a:r>
            <a:r>
              <a:rPr lang="de-DE" sz="1800" dirty="0" smtClean="0"/>
              <a:t> </a:t>
            </a:r>
            <a:r>
              <a:rPr lang="de-DE" sz="1800" dirty="0" err="1" smtClean="0"/>
              <a:t>event</a:t>
            </a:r>
            <a:r>
              <a:rPr lang="de-DE" sz="1800" dirty="0" smtClean="0"/>
              <a:t> </a:t>
            </a:r>
            <a:r>
              <a:rPr lang="de-DE" sz="1800" dirty="0" err="1" smtClean="0"/>
              <a:t>occurs</a:t>
            </a:r>
            <a:endParaRPr lang="de-DE" sz="1800" dirty="0" smtClean="0"/>
          </a:p>
          <a:p>
            <a:pPr lvl="1"/>
            <a:r>
              <a:rPr lang="de-DE" sz="1800" b="1" dirty="0" smtClean="0">
                <a:solidFill>
                  <a:srgbClr val="00B050"/>
                </a:solidFill>
              </a:rPr>
              <a:t>Pro</a:t>
            </a:r>
            <a:r>
              <a:rPr lang="de-DE" sz="1800" dirty="0" smtClean="0"/>
              <a:t>:</a:t>
            </a:r>
          </a:p>
          <a:p>
            <a:pPr lvl="2"/>
            <a:r>
              <a:rPr lang="de-DE" sz="1400" dirty="0" err="1" smtClean="0"/>
              <a:t>Processor</a:t>
            </a:r>
            <a:r>
              <a:rPr lang="de-DE" sz="1400" dirty="0" smtClean="0"/>
              <a:t> </a:t>
            </a:r>
            <a:r>
              <a:rPr lang="de-DE" sz="1400" dirty="0" err="1" smtClean="0"/>
              <a:t>resources</a:t>
            </a:r>
            <a:r>
              <a:rPr lang="de-DE" sz="1400" dirty="0" smtClean="0"/>
              <a:t> </a:t>
            </a:r>
            <a:r>
              <a:rPr lang="de-DE" sz="1400" dirty="0" err="1" smtClean="0"/>
              <a:t>are</a:t>
            </a:r>
            <a:r>
              <a:rPr lang="de-DE" sz="1400" dirty="0" smtClean="0"/>
              <a:t> </a:t>
            </a:r>
            <a:r>
              <a:rPr lang="de-DE" sz="1400" dirty="0" err="1" smtClean="0"/>
              <a:t>only</a:t>
            </a:r>
            <a:r>
              <a:rPr lang="de-DE" sz="1400" dirty="0" smtClean="0"/>
              <a:t> </a:t>
            </a:r>
            <a:r>
              <a:rPr lang="de-DE" sz="1400" dirty="0" err="1" smtClean="0"/>
              <a:t>used</a:t>
            </a:r>
            <a:r>
              <a:rPr lang="de-DE" sz="1400" dirty="0" smtClean="0"/>
              <a:t> </a:t>
            </a:r>
            <a:r>
              <a:rPr lang="de-DE" sz="1400" dirty="0" err="1" smtClean="0"/>
              <a:t>when</a:t>
            </a:r>
            <a:r>
              <a:rPr lang="de-DE" sz="1400" dirty="0" smtClean="0"/>
              <a:t> </a:t>
            </a:r>
            <a:r>
              <a:rPr lang="de-DE" sz="1400" dirty="0" err="1" smtClean="0"/>
              <a:t>necessary</a:t>
            </a:r>
            <a:endParaRPr lang="de-DE" sz="1400" dirty="0" smtClean="0"/>
          </a:p>
          <a:p>
            <a:pPr lvl="1"/>
            <a:r>
              <a:rPr lang="de-DE" sz="1800" b="1" dirty="0" smtClean="0">
                <a:solidFill>
                  <a:srgbClr val="FF0000"/>
                </a:solidFill>
              </a:rPr>
              <a:t>Cons</a:t>
            </a:r>
            <a:r>
              <a:rPr lang="de-DE" sz="1800" dirty="0" smtClean="0"/>
              <a:t>:</a:t>
            </a:r>
          </a:p>
          <a:p>
            <a:pPr lvl="2"/>
            <a:r>
              <a:rPr lang="de-DE" sz="1400" dirty="0" err="1" smtClean="0"/>
              <a:t>Program</a:t>
            </a:r>
            <a:r>
              <a:rPr lang="de-DE" sz="1400" dirty="0" smtClean="0"/>
              <a:t> </a:t>
            </a:r>
            <a:r>
              <a:rPr lang="de-DE" sz="1400" dirty="0" err="1" smtClean="0"/>
              <a:t>execution</a:t>
            </a:r>
            <a:r>
              <a:rPr lang="de-DE" sz="1400" dirty="0" smtClean="0"/>
              <a:t>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interrupted</a:t>
            </a:r>
            <a:r>
              <a:rPr lang="de-DE" sz="1400" dirty="0" smtClean="0"/>
              <a:t> in a non-</a:t>
            </a:r>
            <a:r>
              <a:rPr lang="de-DE" sz="1400" dirty="0" err="1" smtClean="0"/>
              <a:t>deterministic</a:t>
            </a:r>
            <a:r>
              <a:rPr lang="de-DE" sz="1400" dirty="0" smtClean="0"/>
              <a:t> </a:t>
            </a:r>
            <a:r>
              <a:rPr lang="de-DE" sz="1400" dirty="0" err="1" smtClean="0"/>
              <a:t>manner</a:t>
            </a:r>
            <a:endParaRPr lang="de-DE" sz="1400" dirty="0" smtClean="0"/>
          </a:p>
          <a:p>
            <a:pPr lvl="2"/>
            <a:endParaRPr lang="de-DE" sz="16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D96F5B-854F-438F-9A1E-A7BDCD1E2656}" type="datetime1">
              <a:rPr lang="en-US" smtClean="0"/>
              <a:pPr algn="ctr"/>
              <a:t>7/3/2016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Kai.Huang@tum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13</a:t>
            </a:fld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Interrupts vs. </a:t>
            </a:r>
            <a:r>
              <a:rPr lang="de-DE" dirty="0" err="1" smtClean="0"/>
              <a:t>Polling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11205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smtClean="0">
                <a:latin typeface="Calibri"/>
                <a:cs typeface="Calibri"/>
              </a:rPr>
              <a:t>Header files:</a:t>
            </a:r>
            <a:endParaRPr lang="de-DE" sz="2800" b="1" dirty="0" smtClean="0">
              <a:latin typeface="Calibri"/>
              <a:cs typeface="Calibri"/>
            </a:endParaRPr>
          </a:p>
          <a:p>
            <a:pPr>
              <a:buNone/>
            </a:pPr>
            <a:r>
              <a:rPr lang="de-DE" b="1" dirty="0" smtClean="0">
                <a:cs typeface="Calibri"/>
              </a:rPr>
              <a:t>    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include "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altera_avalon_pio_regs.h“</a:t>
            </a:r>
          </a:p>
          <a:p>
            <a:pPr>
              <a:buNone/>
            </a:pP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  #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include "sys/alt_irq.h" </a:t>
            </a:r>
            <a:r>
              <a:rPr lang="de-DE" b="1" dirty="0" smtClean="0">
                <a:latin typeface="Calibri"/>
                <a:cs typeface="Calibri"/>
              </a:rPr>
              <a:t/>
            </a:r>
            <a:br>
              <a:rPr lang="de-DE" b="1" dirty="0" smtClean="0">
                <a:latin typeface="Calibri"/>
                <a:cs typeface="Calibri"/>
              </a:rPr>
            </a:br>
            <a:r>
              <a:rPr lang="de-DE" sz="2800" b="1" dirty="0" smtClean="0">
                <a:latin typeface="Calibri"/>
                <a:cs typeface="Calibri"/>
              </a:rPr>
              <a:t/>
            </a:r>
            <a:br>
              <a:rPr lang="de-DE" sz="2800" b="1" dirty="0" smtClean="0">
                <a:latin typeface="Calibri"/>
                <a:cs typeface="Calibri"/>
              </a:rPr>
            </a:br>
            <a:endParaRPr lang="de-DE" sz="2800" b="1" dirty="0" smtClean="0">
              <a:latin typeface="Calibri"/>
              <a:cs typeface="Calibri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D96F5B-854F-438F-9A1E-A7BDCD1E2656}" type="datetime1">
              <a:rPr lang="en-US" smtClean="0"/>
              <a:pPr algn="ctr"/>
              <a:t>7/3/2016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Kai.Huang@tum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14</a:t>
            </a:fld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Altera</a:t>
            </a:r>
            <a:r>
              <a:rPr lang="de-DE" dirty="0" smtClean="0"/>
              <a:t> Interrupts</a:t>
            </a:r>
            <a:endParaRPr lang="de-DE" dirty="0"/>
          </a:p>
        </p:txBody>
      </p:sp>
      <p:sp>
        <p:nvSpPr>
          <p:cNvPr id="11" name="矩形 10"/>
          <p:cNvSpPr/>
          <p:nvPr/>
        </p:nvSpPr>
        <p:spPr>
          <a:xfrm>
            <a:off x="857224" y="1928802"/>
            <a:ext cx="7358114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9798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Initialization</a:t>
            </a:r>
            <a:endParaRPr lang="de-DE" dirty="0" smtClean="0"/>
          </a:p>
          <a:p>
            <a:r>
              <a:rPr lang="de-DE" dirty="0" smtClean="0"/>
              <a:t>Enable the interrupt for the</a:t>
            </a:r>
            <a:r>
              <a:rPr lang="de-DE" dirty="0"/>
              <a:t> </a:t>
            </a:r>
            <a:r>
              <a:rPr lang="de-DE" dirty="0" smtClean="0"/>
              <a:t>specific input </a:t>
            </a:r>
            <a:r>
              <a:rPr lang="de-DE" sz="1800" b="1" dirty="0" smtClean="0">
                <a:latin typeface="Courier New" pitchFamily="49" charset="0"/>
                <a:cs typeface="Courier New" pitchFamily="49" charset="0"/>
              </a:rPr>
              <a:t>IOWR_ALTERA_AVALON_PIO_IRQ_MASK(&lt;BASE&gt;, &lt;MASK</a:t>
            </a:r>
            <a:r>
              <a:rPr lang="de-DE" sz="1800" b="1" dirty="0" smtClean="0">
                <a:latin typeface="Courier New" pitchFamily="49" charset="0"/>
                <a:cs typeface="Courier New" pitchFamily="49" charset="0"/>
              </a:rPr>
              <a:t>&gt;);</a:t>
            </a:r>
          </a:p>
          <a:p>
            <a:endParaRPr lang="de-DE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dirty="0" smtClean="0">
                <a:cs typeface="Courier New" pitchFamily="49" charset="0"/>
              </a:rPr>
              <a:t>&lt;BASE&gt; can be e.g.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KEY_BASE</a:t>
            </a:r>
            <a:r>
              <a:rPr lang="de-DE" dirty="0" smtClean="0">
                <a:cs typeface="Courier New" pitchFamily="49" charset="0"/>
              </a:rPr>
              <a:t> for buttons</a:t>
            </a:r>
          </a:p>
          <a:p>
            <a:r>
              <a:rPr lang="de-DE" dirty="0" smtClean="0">
                <a:cs typeface="Courier New" pitchFamily="49" charset="0"/>
              </a:rPr>
              <a:t>&lt;MASK&gt; specifies the button e.g 0x02 for button 2</a:t>
            </a:r>
            <a:endParaRPr lang="de-DE" dirty="0" smtClean="0">
              <a:cs typeface="Courier New" pitchFamily="49" charset="0"/>
            </a:endParaRPr>
          </a:p>
          <a:p>
            <a:endParaRPr lang="de-DE" dirty="0">
              <a:latin typeface="Calibri"/>
              <a:cs typeface="Calibri"/>
            </a:endParaRPr>
          </a:p>
          <a:p>
            <a:endParaRPr lang="de-DE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de-DE" sz="2800" dirty="0" smtClean="0">
                <a:latin typeface="Calibri"/>
                <a:cs typeface="Calibri"/>
              </a:rPr>
              <a:t/>
            </a:r>
            <a:br>
              <a:rPr lang="de-DE" sz="2800" dirty="0" smtClean="0">
                <a:latin typeface="Calibri"/>
                <a:cs typeface="Calibri"/>
              </a:rPr>
            </a:br>
            <a:endParaRPr lang="de-DE" sz="2800" dirty="0" smtClean="0">
              <a:latin typeface="Calibri"/>
              <a:cs typeface="Calibri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D96F5B-854F-438F-9A1E-A7BDCD1E2656}" type="datetime1">
              <a:rPr lang="en-US" smtClean="0"/>
              <a:pPr algn="ctr"/>
              <a:t>7/3/2016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Kai.Huang@tum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15</a:t>
            </a:fld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Altera</a:t>
            </a:r>
            <a:r>
              <a:rPr lang="de-DE" dirty="0" smtClean="0"/>
              <a:t> Interrupts</a:t>
            </a:r>
            <a:endParaRPr lang="de-DE" dirty="0"/>
          </a:p>
        </p:txBody>
      </p:sp>
      <p:sp>
        <p:nvSpPr>
          <p:cNvPr id="7" name="矩形 6"/>
          <p:cNvSpPr/>
          <p:nvPr/>
        </p:nvSpPr>
        <p:spPr>
          <a:xfrm>
            <a:off x="857224" y="2285992"/>
            <a:ext cx="671517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97985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smtClean="0">
                <a:latin typeface="Calibri"/>
                <a:cs typeface="Calibri"/>
              </a:rPr>
              <a:t>Register </a:t>
            </a:r>
            <a:r>
              <a:rPr lang="de-DE" sz="2800" dirty="0" smtClean="0">
                <a:latin typeface="Calibri"/>
                <a:cs typeface="Calibri"/>
              </a:rPr>
              <a:t>handler</a:t>
            </a:r>
            <a:r>
              <a:rPr lang="de-DE" dirty="0" smtClean="0">
                <a:latin typeface="Calibri"/>
                <a:cs typeface="Calibri"/>
              </a:rPr>
              <a:t/>
            </a:r>
            <a:br>
              <a:rPr lang="de-DE" dirty="0" smtClean="0">
                <a:latin typeface="Calibri"/>
                <a:cs typeface="Calibri"/>
              </a:rPr>
            </a:b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alt_ic_isr_regsiter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(&lt;IRQ_CONTROLLER_ID&gt;, 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&lt;IRQ&gt;, </a:t>
            </a:r>
            <a:br>
              <a:rPr lang="de-DE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		       &lt;isr_function&gt;, &lt;isr_context&gt;, &lt;flags&gt; 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de-DE" dirty="0">
              <a:latin typeface="Calibri"/>
              <a:cs typeface="Calibri"/>
            </a:endParaRPr>
          </a:p>
          <a:p>
            <a:r>
              <a:rPr lang="de-DE" sz="2800" dirty="0" smtClean="0">
                <a:cs typeface="Calibri"/>
              </a:rPr>
              <a:t>For buttons &lt;IRQ_CONTROLLER_ID</a:t>
            </a:r>
            <a:r>
              <a:rPr lang="de-DE" sz="2800" dirty="0" smtClean="0">
                <a:cs typeface="Calibri"/>
              </a:rPr>
              <a:t>&gt; </a:t>
            </a:r>
            <a:r>
              <a:rPr lang="de-DE" sz="2800" dirty="0" smtClean="0">
                <a:cs typeface="Calibri"/>
              </a:rPr>
              <a:t>should </a:t>
            </a:r>
            <a:r>
              <a:rPr lang="de-DE" sz="2800" dirty="0" smtClean="0">
                <a:cs typeface="Calibri"/>
              </a:rPr>
              <a:t>be </a:t>
            </a:r>
            <a:r>
              <a:rPr lang="de-DE" sz="2800" dirty="0" smtClean="0">
                <a:latin typeface="Courier New" pitchFamily="49" charset="0"/>
                <a:cs typeface="Courier New" pitchFamily="49" charset="0"/>
              </a:rPr>
              <a:t>KEY_IRQ_INTERRUPT_CONTROLLER_ID</a:t>
            </a:r>
          </a:p>
          <a:p>
            <a:r>
              <a:rPr lang="de-DE" sz="2800" dirty="0" smtClean="0">
                <a:cs typeface="Calibri"/>
              </a:rPr>
              <a:t>For buttons </a:t>
            </a:r>
            <a:r>
              <a:rPr lang="de-DE" sz="2800" dirty="0" smtClean="0">
                <a:cs typeface="Calibri"/>
              </a:rPr>
              <a:t> </a:t>
            </a:r>
            <a:r>
              <a:rPr lang="de-DE" sz="2800" dirty="0" smtClean="0">
                <a:latin typeface="+mj-lt"/>
                <a:cs typeface="Courier New" pitchFamily="49" charset="0"/>
              </a:rPr>
              <a:t>&lt;</a:t>
            </a:r>
            <a:r>
              <a:rPr lang="de-DE" sz="2800" dirty="0" smtClean="0">
                <a:latin typeface="+mj-lt"/>
                <a:cs typeface="Courier New" pitchFamily="49" charset="0"/>
              </a:rPr>
              <a:t>IRQ&gt; should be </a:t>
            </a:r>
            <a:r>
              <a:rPr lang="de-DE" sz="2800" dirty="0" smtClean="0">
                <a:latin typeface="Courier New" pitchFamily="49" charset="0"/>
                <a:cs typeface="Courier New" pitchFamily="49" charset="0"/>
              </a:rPr>
              <a:t>KEY_IRQ</a:t>
            </a:r>
          </a:p>
          <a:p>
            <a:r>
              <a:rPr lang="de-DE" sz="2800" dirty="0" smtClean="0">
                <a:latin typeface="+mj-lt"/>
                <a:cs typeface="Courier New" pitchFamily="49" charset="0"/>
              </a:rPr>
              <a:t>&lt;isr_function&gt; is the callback function (next slide)</a:t>
            </a:r>
          </a:p>
          <a:p>
            <a:r>
              <a:rPr lang="de-DE" sz="2800" dirty="0" smtClean="0">
                <a:latin typeface="+mj-lt"/>
                <a:cs typeface="Courier New" pitchFamily="49" charset="0"/>
              </a:rPr>
              <a:t>&lt;isr_context&gt; are some extra parameters for the function (can bu NULL in our case)</a:t>
            </a:r>
          </a:p>
          <a:p>
            <a:r>
              <a:rPr lang="de-DE" sz="2800" dirty="0" smtClean="0">
                <a:latin typeface="+mj-lt"/>
                <a:cs typeface="Courier New" pitchFamily="49" charset="0"/>
              </a:rPr>
              <a:t>&lt;flags&gt; not needed in our case, set to </a:t>
            </a:r>
            <a:r>
              <a:rPr lang="de-DE" sz="2800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de-DE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DE" sz="2800" dirty="0" smtClean="0">
                <a:latin typeface="Calibri"/>
                <a:cs typeface="Calibri"/>
              </a:rPr>
              <a:t/>
            </a:r>
            <a:br>
              <a:rPr lang="de-DE" sz="2800" dirty="0" smtClean="0">
                <a:latin typeface="Calibri"/>
                <a:cs typeface="Calibri"/>
              </a:rPr>
            </a:br>
            <a:endParaRPr lang="de-DE" sz="2800" dirty="0" smtClean="0">
              <a:latin typeface="Calibri"/>
              <a:cs typeface="Calibri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D96F5B-854F-438F-9A1E-A7BDCD1E2656}" type="datetime1">
              <a:rPr lang="en-US" smtClean="0"/>
              <a:pPr algn="ctr"/>
              <a:t>7/3/2016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Kai.Huang@tum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16</a:t>
            </a:fld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Altera</a:t>
            </a:r>
            <a:r>
              <a:rPr lang="de-DE" dirty="0" smtClean="0"/>
              <a:t> Interrupts</a:t>
            </a:r>
            <a:endParaRPr lang="de-DE" dirty="0"/>
          </a:p>
        </p:txBody>
      </p:sp>
      <p:sp>
        <p:nvSpPr>
          <p:cNvPr id="9" name="矩形 8"/>
          <p:cNvSpPr/>
          <p:nvPr/>
        </p:nvSpPr>
        <p:spPr>
          <a:xfrm>
            <a:off x="857224" y="1643050"/>
            <a:ext cx="7358114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97985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Set </a:t>
            </a:r>
            <a:r>
              <a:rPr lang="de-DE" dirty="0" smtClean="0"/>
              <a:t>the edge </a:t>
            </a:r>
            <a:r>
              <a:rPr lang="de-DE" dirty="0" smtClean="0"/>
              <a:t>capability, i.e clear the interrupt</a:t>
            </a:r>
          </a:p>
          <a:p>
            <a:pPr>
              <a:buNone/>
            </a:pPr>
            <a:r>
              <a:rPr lang="de-DE" dirty="0"/>
              <a:t/>
            </a:r>
            <a:br>
              <a:rPr lang="de-DE" dirty="0"/>
            </a:br>
            <a:r>
              <a:rPr lang="de-DE" sz="1800" b="1" dirty="0" smtClean="0">
                <a:latin typeface="Courier New" pitchFamily="49" charset="0"/>
                <a:cs typeface="Courier New" pitchFamily="49" charset="0"/>
              </a:rPr>
              <a:t>IOWR_ALTERA_AVALON_PIO_EDGE_CAP(&lt;BASE&gt;, &lt;VAL</a:t>
            </a:r>
            <a:r>
              <a:rPr lang="de-DE" sz="1800" b="1" dirty="0" smtClean="0">
                <a:latin typeface="Courier New" pitchFamily="49" charset="0"/>
                <a:cs typeface="Courier New" pitchFamily="49" charset="0"/>
              </a:rPr>
              <a:t>&gt;);</a:t>
            </a:r>
            <a:endParaRPr lang="de-DE" sz="18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DE" dirty="0">
              <a:latin typeface="Calibri"/>
              <a:cs typeface="Calibri"/>
            </a:endParaRPr>
          </a:p>
          <a:p>
            <a:r>
              <a:rPr lang="de-DE" dirty="0" smtClean="0">
                <a:latin typeface="Calibri"/>
                <a:cs typeface="Calibri"/>
              </a:rPr>
              <a:t>&lt;BASE&gt; same as before</a:t>
            </a:r>
          </a:p>
          <a:p>
            <a:r>
              <a:rPr lang="de-DE" dirty="0" smtClean="0">
                <a:latin typeface="Calibri"/>
                <a:cs typeface="Calibri"/>
              </a:rPr>
              <a:t>&lt;VAL&gt; should be 1</a:t>
            </a:r>
            <a:endParaRPr lang="de-DE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de-DE" sz="2800" dirty="0" smtClean="0">
                <a:latin typeface="Calibri"/>
                <a:cs typeface="Calibri"/>
              </a:rPr>
              <a:t/>
            </a:r>
            <a:br>
              <a:rPr lang="de-DE" sz="2800" dirty="0" smtClean="0">
                <a:latin typeface="Calibri"/>
                <a:cs typeface="Calibri"/>
              </a:rPr>
            </a:br>
            <a:endParaRPr lang="de-DE" sz="2800" dirty="0" smtClean="0">
              <a:latin typeface="Calibri"/>
              <a:cs typeface="Calibri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D96F5B-854F-438F-9A1E-A7BDCD1E2656}" type="datetime1">
              <a:rPr lang="en-US" smtClean="0"/>
              <a:pPr algn="ctr"/>
              <a:t>7/3/2016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Kai.Huang@tum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17</a:t>
            </a:fld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Altera</a:t>
            </a:r>
            <a:r>
              <a:rPr lang="de-DE" dirty="0" smtClean="0"/>
              <a:t> Interrupts</a:t>
            </a:r>
            <a:endParaRPr lang="de-DE" dirty="0"/>
          </a:p>
        </p:txBody>
      </p:sp>
      <p:sp>
        <p:nvSpPr>
          <p:cNvPr id="7" name="矩形 6"/>
          <p:cNvSpPr/>
          <p:nvPr/>
        </p:nvSpPr>
        <p:spPr>
          <a:xfrm>
            <a:off x="857224" y="2285992"/>
            <a:ext cx="671517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97985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+mj-lt"/>
                <a:cs typeface="Calibri"/>
              </a:rPr>
              <a:t>Callback function should clear the inerrupt again:</a:t>
            </a:r>
            <a:endParaRPr lang="de-DE" b="1" dirty="0" smtClean="0">
              <a:latin typeface="+mj-lt"/>
              <a:cs typeface="Courier New" pitchFamily="49" charset="0"/>
            </a:endParaRPr>
          </a:p>
          <a:p>
            <a:pPr>
              <a:buNone/>
            </a:pP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 void callback_func(){</a:t>
            </a:r>
          </a:p>
          <a:p>
            <a:pPr>
              <a:buNone/>
            </a:pP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     IOWR_ALTERA_AVALON_PIO_EDGE_CAP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(&lt;BASE&gt;, &lt;VAL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&gt;);</a:t>
            </a:r>
          </a:p>
          <a:p>
            <a:pPr>
              <a:buNone/>
            </a:pP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     //Now handle the actual button press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DE" dirty="0" smtClean="0">
              <a:latin typeface="+mj-lt"/>
              <a:cs typeface="Courier New" pitchFamily="49" charset="0"/>
            </a:endParaRPr>
          </a:p>
          <a:p>
            <a:r>
              <a:rPr lang="de-DE" sz="2800" dirty="0" smtClean="0">
                <a:latin typeface="+mj-lt"/>
                <a:cs typeface="Courier New" pitchFamily="49" charset="0"/>
              </a:rPr>
              <a:t>Otherwise the function will be called over and over again!</a:t>
            </a:r>
            <a:endParaRPr lang="de-DE" sz="2800" dirty="0" smtClean="0">
              <a:latin typeface="+mj-lt"/>
              <a:cs typeface="Courier New" pitchFamily="49" charset="0"/>
            </a:endParaRPr>
          </a:p>
          <a:p>
            <a:r>
              <a:rPr lang="de-DE" sz="2800" dirty="0" smtClean="0">
                <a:latin typeface="+mj-lt"/>
                <a:cs typeface="Courier New" pitchFamily="49" charset="0"/>
              </a:rPr>
              <a:t>Now </a:t>
            </a:r>
            <a:r>
              <a:rPr lang="de-DE" sz="2800" b="1" dirty="0" smtClean="0">
                <a:latin typeface="Courier New" pitchFamily="49" charset="0"/>
                <a:cs typeface="Courier New" pitchFamily="49" charset="0"/>
              </a:rPr>
              <a:t>callback_func()</a:t>
            </a:r>
            <a:r>
              <a:rPr lang="de-DE" sz="2800" dirty="0" smtClean="0">
                <a:latin typeface="+mj-lt"/>
                <a:cs typeface="Courier New" pitchFamily="49" charset="0"/>
              </a:rPr>
              <a:t> will be called when an interrupt happens</a:t>
            </a:r>
          </a:p>
          <a:p>
            <a:endParaRPr lang="de-DE" dirty="0">
              <a:latin typeface="Calibri"/>
              <a:cs typeface="Calibri"/>
            </a:endParaRPr>
          </a:p>
          <a:p>
            <a:endParaRPr lang="de-DE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de-DE" sz="2800" dirty="0" smtClean="0">
                <a:latin typeface="Calibri"/>
                <a:cs typeface="Calibri"/>
              </a:rPr>
              <a:t/>
            </a:r>
            <a:br>
              <a:rPr lang="de-DE" sz="2800" dirty="0" smtClean="0">
                <a:latin typeface="Calibri"/>
                <a:cs typeface="Calibri"/>
              </a:rPr>
            </a:br>
            <a:endParaRPr lang="de-DE" sz="2800" dirty="0" smtClean="0">
              <a:latin typeface="Calibri"/>
              <a:cs typeface="Calibri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D96F5B-854F-438F-9A1E-A7BDCD1E2656}" type="datetime1">
              <a:rPr lang="en-US" smtClean="0"/>
              <a:pPr algn="ctr"/>
              <a:t>7/3/2016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Kai.Huang@tum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18</a:t>
            </a:fld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Altera</a:t>
            </a:r>
            <a:r>
              <a:rPr lang="de-DE" dirty="0" smtClean="0"/>
              <a:t> Interrupts</a:t>
            </a:r>
            <a:endParaRPr lang="de-DE" dirty="0"/>
          </a:p>
        </p:txBody>
      </p:sp>
      <p:sp>
        <p:nvSpPr>
          <p:cNvPr id="10" name="矩形 9"/>
          <p:cNvSpPr/>
          <p:nvPr/>
        </p:nvSpPr>
        <p:spPr>
          <a:xfrm>
            <a:off x="857224" y="2285992"/>
            <a:ext cx="7358114" cy="1143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97985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Take a look at the template</a:t>
            </a:r>
          </a:p>
          <a:p>
            <a:r>
              <a:rPr lang="de-DE" dirty="0" smtClean="0"/>
              <a:t>Fill in the initialize method to set up an interrupt handler for button presses</a:t>
            </a:r>
          </a:p>
          <a:p>
            <a:r>
              <a:rPr lang="de-DE" dirty="0" smtClean="0"/>
              <a:t>Create an interrupt handler that reverses the sliding pattern</a:t>
            </a:r>
          </a:p>
          <a:p>
            <a:r>
              <a:rPr lang="de-DE" b="1" dirty="0" smtClean="0"/>
              <a:t>DO NOT MODIFY main()!</a:t>
            </a:r>
          </a:p>
          <a:p>
            <a:r>
              <a:rPr lang="de-DE" b="1" dirty="0" smtClean="0"/>
              <a:t>DO NOT USE POLLING!</a:t>
            </a:r>
            <a:endParaRPr lang="de-DE" b="1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D96F5B-854F-438F-9A1E-A7BDCD1E2656}" type="datetime1">
              <a:rPr lang="en-US" smtClean="0"/>
              <a:pPr algn="ctr"/>
              <a:t>7/3/2016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Kai.Huang@tum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19</a:t>
            </a:fld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32944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Constantly</a:t>
            </a:r>
            <a:r>
              <a:rPr lang="de-DE" dirty="0" smtClean="0"/>
              <a:t> </a:t>
            </a:r>
            <a:r>
              <a:rPr lang="de-DE" dirty="0" err="1" smtClean="0"/>
              <a:t>reading</a:t>
            </a:r>
            <a:r>
              <a:rPr lang="de-DE" dirty="0" smtClean="0"/>
              <a:t> a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r>
              <a:rPr lang="de-DE" dirty="0" smtClean="0"/>
              <a:t>, in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receive</a:t>
            </a:r>
            <a:r>
              <a:rPr lang="de-DE" dirty="0" smtClean="0"/>
              <a:t> </a:t>
            </a:r>
            <a:r>
              <a:rPr lang="de-DE" dirty="0" err="1" smtClean="0"/>
              <a:t>updates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D96F5B-854F-438F-9A1E-A7BDCD1E2656}" type="datetime1">
              <a:rPr lang="en-US" smtClean="0"/>
              <a:pPr algn="ctr"/>
              <a:t>7/3/2016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Kai.Huang@tum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2</a:t>
            </a:fld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Polling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09600" y="2438400"/>
            <a:ext cx="8229600" cy="3810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9E1C4E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FC7808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key=IORD(KEY_BASE,</a:t>
            </a:r>
            <a:r>
              <a:rPr lang="en-US" sz="2000" b="1" dirty="0" smtClean="0">
                <a:solidFill>
                  <a:srgbClr val="FC7808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9E1C4E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 key == </a:t>
            </a:r>
            <a:r>
              <a:rPr lang="en-US" sz="2000" b="1" dirty="0">
                <a:solidFill>
                  <a:srgbClr val="FC7808"/>
                </a:solidFill>
                <a:latin typeface="Courier New" pitchFamily="49" charset="0"/>
                <a:cs typeface="Courier New" pitchFamily="49" charset="0"/>
              </a:rPr>
              <a:t>0x02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20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Do something interesting here</a:t>
            </a:r>
          </a:p>
          <a:p>
            <a:endParaRPr lang="en-US" sz="20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Wait until no keys are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pressed</a:t>
            </a:r>
          </a:p>
          <a:p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9E1C4E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(IORD(KEY_BASE,0)!= </a:t>
            </a:r>
            <a:r>
              <a:rPr lang="en-US" sz="2000" b="1" dirty="0" smtClean="0">
                <a:solidFill>
                  <a:srgbClr val="FC7808"/>
                </a:solidFill>
                <a:latin typeface="Courier New" pitchFamily="49" charset="0"/>
                <a:cs typeface="Courier New" pitchFamily="49" charset="0"/>
              </a:rPr>
              <a:t>0x03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)){}</a:t>
            </a:r>
            <a:endParaRPr lang="en-US" sz="20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is-IS" sz="20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8" name="Pfeil nach links 7"/>
          <p:cNvSpPr/>
          <p:nvPr/>
        </p:nvSpPr>
        <p:spPr>
          <a:xfrm>
            <a:off x="4572000" y="2819400"/>
            <a:ext cx="4572000" cy="6096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Polling</a:t>
            </a:r>
            <a:endParaRPr lang="de-DE" dirty="0"/>
          </a:p>
        </p:txBody>
      </p:sp>
      <p:sp>
        <p:nvSpPr>
          <p:cNvPr id="9" name="Pfeil nach links 8"/>
          <p:cNvSpPr/>
          <p:nvPr/>
        </p:nvSpPr>
        <p:spPr>
          <a:xfrm>
            <a:off x="6500826" y="4643446"/>
            <a:ext cx="2643174" cy="6096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Polling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44824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“Normal” microcontroller flow of control</a:t>
            </a:r>
          </a:p>
          <a:p>
            <a:pPr lvl="1"/>
            <a:r>
              <a:rPr lang="en-US" sz="2400" dirty="0"/>
              <a:t>Single process</a:t>
            </a:r>
          </a:p>
          <a:p>
            <a:pPr lvl="1"/>
            <a:r>
              <a:rPr lang="en-US" sz="2400" dirty="0"/>
              <a:t>Main routine / main loop</a:t>
            </a:r>
          </a:p>
          <a:p>
            <a:pPr lvl="1"/>
            <a:r>
              <a:rPr lang="en-US" sz="2400" dirty="0"/>
              <a:t>Normal control flow statements (if, while, for, etc.</a:t>
            </a:r>
            <a:r>
              <a:rPr lang="en-US" sz="2400" dirty="0" smtClean="0"/>
              <a:t>)</a:t>
            </a:r>
            <a:endParaRPr lang="en-US" sz="2400" dirty="0"/>
          </a:p>
          <a:p>
            <a:endParaRPr lang="en-US" sz="2800" dirty="0" smtClean="0"/>
          </a:p>
          <a:p>
            <a:r>
              <a:rPr lang="en-US" sz="2400" dirty="0" smtClean="0"/>
              <a:t>Asynchronous</a:t>
            </a:r>
            <a:r>
              <a:rPr lang="en-US" sz="2400" dirty="0"/>
              <a:t>, important events </a:t>
            </a:r>
          </a:p>
          <a:p>
            <a:pPr lvl="1"/>
            <a:r>
              <a:rPr lang="en-US" sz="2400" dirty="0"/>
              <a:t>May need to be handled immediately</a:t>
            </a:r>
          </a:p>
          <a:p>
            <a:pPr lvl="1"/>
            <a:r>
              <a:rPr lang="en-US" sz="2400" dirty="0" err="1"/>
              <a:t>Realtime</a:t>
            </a:r>
            <a:r>
              <a:rPr lang="en-US" sz="2400" dirty="0"/>
              <a:t> requirements</a:t>
            </a:r>
          </a:p>
          <a:p>
            <a:pPr lvl="1"/>
            <a:r>
              <a:rPr lang="en-US" sz="2400" dirty="0"/>
              <a:t>Interrupt normal flow of control</a:t>
            </a:r>
          </a:p>
          <a:p>
            <a:endParaRPr lang="de-DE" sz="24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D96F5B-854F-438F-9A1E-A7BDCD1E2656}" type="datetime1">
              <a:rPr lang="en-US" smtClean="0"/>
              <a:pPr algn="ctr"/>
              <a:t>7/3/2016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Kai.Huang@tum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3</a:t>
            </a:fld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Interrupts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45216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Processor </a:t>
            </a:r>
            <a:r>
              <a:rPr lang="en-US" sz="2400" dirty="0"/>
              <a:t>interrupts (preempts) the current flow of control</a:t>
            </a:r>
          </a:p>
          <a:p>
            <a:r>
              <a:rPr lang="en-US" sz="2400" dirty="0" smtClean="0"/>
              <a:t>Time </a:t>
            </a:r>
            <a:r>
              <a:rPr lang="en-US" sz="2400" dirty="0"/>
              <a:t>spent in interrupt handlers should </a:t>
            </a:r>
            <a:r>
              <a:rPr lang="en-US" sz="2400" dirty="0" smtClean="0"/>
              <a:t>be </a:t>
            </a:r>
            <a:r>
              <a:rPr lang="en-US" sz="2400" dirty="0"/>
              <a:t>kept as short as possible</a:t>
            </a:r>
          </a:p>
          <a:p>
            <a:r>
              <a:rPr lang="en-US" sz="2400" dirty="0"/>
              <a:t>Microcontroller offers </a:t>
            </a:r>
            <a:r>
              <a:rPr lang="en-US" sz="2400" dirty="0" smtClean="0"/>
              <a:t>interrupts </a:t>
            </a:r>
            <a:r>
              <a:rPr lang="en-US" sz="2400" dirty="0"/>
              <a:t>for various conditions</a:t>
            </a:r>
          </a:p>
          <a:p>
            <a:pPr lvl="1"/>
            <a:r>
              <a:rPr lang="en-US" sz="2400" dirty="0"/>
              <a:t>Not all are useful all the time: enable required interrupts</a:t>
            </a:r>
          </a:p>
          <a:p>
            <a:pPr lvl="1"/>
            <a:r>
              <a:rPr lang="en-US" sz="2400" dirty="0"/>
              <a:t>Some critical may require atomic execution (no interruptions guaranteed)</a:t>
            </a:r>
          </a:p>
          <a:p>
            <a:pPr lvl="1"/>
            <a:r>
              <a:rPr lang="en-US" sz="2400" dirty="0"/>
              <a:t>Disable / </a:t>
            </a:r>
            <a:r>
              <a:rPr lang="en-US" sz="2400" dirty="0" smtClean="0"/>
              <a:t>re-enable </a:t>
            </a:r>
            <a:r>
              <a:rPr lang="en-US" sz="2400" dirty="0"/>
              <a:t>interrupts around critical section</a:t>
            </a:r>
          </a:p>
          <a:p>
            <a:endParaRPr lang="de-DE" sz="24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D96F5B-854F-438F-9A1E-A7BDCD1E2656}" type="datetime1">
              <a:rPr lang="en-US" smtClean="0"/>
              <a:pPr algn="ctr"/>
              <a:t>7/3/2016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Kai.Huang@tum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4</a:t>
            </a:fld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Interrupt Handling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9958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D96F5B-854F-438F-9A1E-A7BDCD1E2656}" type="datetime1">
              <a:rPr lang="en-US" smtClean="0">
                <a:solidFill>
                  <a:srgbClr val="4BACC6">
                    <a:lumMod val="50000"/>
                  </a:srgbClr>
                </a:solidFill>
              </a:rPr>
              <a:pPr algn="ctr"/>
              <a:t>7/3/2016</a:t>
            </a:fld>
            <a:endParaRPr lang="en-US" dirty="0">
              <a:solidFill>
                <a:srgbClr val="4BACC6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4BACC6">
                    <a:lumMod val="50000"/>
                  </a:srgbClr>
                </a:solidFill>
              </a:rPr>
              <a:t>Kai.Huang@tum</a:t>
            </a:r>
            <a:endParaRPr lang="en-US" dirty="0">
              <a:solidFill>
                <a:srgbClr val="4BACC6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>
                <a:solidFill>
                  <a:srgbClr val="4BACC6">
                    <a:lumMod val="50000"/>
                  </a:srgbClr>
                </a:solidFill>
              </a:rPr>
              <a:pPr algn="ctr"/>
              <a:t>5</a:t>
            </a:fld>
            <a:endParaRPr lang="en-US" dirty="0">
              <a:solidFill>
                <a:srgbClr val="4BACC6">
                  <a:lumMod val="50000"/>
                </a:srgb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details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1295400" y="4112198"/>
            <a:ext cx="3124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419600" y="4112198"/>
            <a:ext cx="3124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724893" y="2969198"/>
            <a:ext cx="145595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7" idx="0"/>
          </p:cNvCxnSpPr>
          <p:nvPr/>
        </p:nvCxnSpPr>
        <p:spPr>
          <a:xfrm flipH="1" flipV="1">
            <a:off x="3724893" y="3350198"/>
            <a:ext cx="504207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488930" y="3350198"/>
            <a:ext cx="656608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295400" y="4645598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381501" y="4645598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543800" y="4645598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55998" y="4870909"/>
            <a:ext cx="160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 execution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180846" y="4874198"/>
            <a:ext cx="160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 execution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505200" y="555999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Interrupt signal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44897" y="264816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614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Saving context:  Push </a:t>
            </a:r>
            <a:r>
              <a:rPr lang="en-US" dirty="0"/>
              <a:t>all </a:t>
            </a:r>
            <a:r>
              <a:rPr lang="en-US" dirty="0" smtClean="0"/>
              <a:t>temporary variables (like program counter) into stack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D96F5B-854F-438F-9A1E-A7BDCD1E2656}" type="datetime1">
              <a:rPr lang="en-US" smtClean="0">
                <a:solidFill>
                  <a:srgbClr val="4BACC6">
                    <a:lumMod val="50000"/>
                  </a:srgbClr>
                </a:solidFill>
              </a:rPr>
              <a:pPr algn="ctr"/>
              <a:t>7/3/2016</a:t>
            </a:fld>
            <a:endParaRPr lang="en-US" dirty="0">
              <a:solidFill>
                <a:srgbClr val="4BACC6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4BACC6">
                    <a:lumMod val="50000"/>
                  </a:srgbClr>
                </a:solidFill>
              </a:rPr>
              <a:t>Kai.Huang@tum</a:t>
            </a:r>
            <a:endParaRPr lang="en-US" dirty="0">
              <a:solidFill>
                <a:srgbClr val="4BACC6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>
                <a:solidFill>
                  <a:srgbClr val="4BACC6">
                    <a:lumMod val="50000"/>
                  </a:srgbClr>
                </a:solidFill>
              </a:rPr>
              <a:pPr algn="ctr"/>
              <a:t>6</a:t>
            </a:fld>
            <a:endParaRPr lang="en-US" dirty="0">
              <a:solidFill>
                <a:srgbClr val="4BACC6">
                  <a:lumMod val="50000"/>
                </a:srgb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details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295400" y="4114800"/>
            <a:ext cx="3124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419600" y="4114800"/>
            <a:ext cx="3124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724893" y="2971800"/>
            <a:ext cx="145595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0"/>
          </p:cNvCxnSpPr>
          <p:nvPr/>
        </p:nvCxnSpPr>
        <p:spPr>
          <a:xfrm flipH="1" flipV="1">
            <a:off x="3724893" y="3352800"/>
            <a:ext cx="504207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488930" y="3352800"/>
            <a:ext cx="656608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295400" y="4648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381501" y="4648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543800" y="4648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55998" y="4873511"/>
            <a:ext cx="160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 execution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80846" y="4876800"/>
            <a:ext cx="160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 execution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05200" y="5562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Interrupt signal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50283" y="3665113"/>
            <a:ext cx="159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Saving context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44897" y="267866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7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</a:t>
            </a:r>
            <a:r>
              <a:rPr lang="en-US" dirty="0" smtClean="0"/>
              <a:t>context:  Pull all temporary variables (like program counter) out of stack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D96F5B-854F-438F-9A1E-A7BDCD1E2656}" type="datetime1">
              <a:rPr lang="en-US" smtClean="0">
                <a:solidFill>
                  <a:srgbClr val="4BACC6">
                    <a:lumMod val="50000"/>
                  </a:srgbClr>
                </a:solidFill>
              </a:rPr>
              <a:pPr algn="ctr"/>
              <a:t>7/3/2016</a:t>
            </a:fld>
            <a:endParaRPr lang="en-US" dirty="0">
              <a:solidFill>
                <a:srgbClr val="4BACC6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4BACC6">
                    <a:lumMod val="50000"/>
                  </a:srgbClr>
                </a:solidFill>
              </a:rPr>
              <a:t>Kai.Huang@tum</a:t>
            </a:r>
            <a:endParaRPr lang="en-US" dirty="0">
              <a:solidFill>
                <a:srgbClr val="4BACC6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>
                <a:solidFill>
                  <a:srgbClr val="4BACC6">
                    <a:lumMod val="50000"/>
                  </a:srgbClr>
                </a:solidFill>
              </a:rPr>
              <a:pPr algn="ctr"/>
              <a:t>7</a:t>
            </a:fld>
            <a:endParaRPr lang="en-US" dirty="0">
              <a:solidFill>
                <a:srgbClr val="4BACC6">
                  <a:lumMod val="50000"/>
                </a:srgb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details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295400" y="4114800"/>
            <a:ext cx="3124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419600" y="4114800"/>
            <a:ext cx="3124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724893" y="2971800"/>
            <a:ext cx="145595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0"/>
          </p:cNvCxnSpPr>
          <p:nvPr/>
        </p:nvCxnSpPr>
        <p:spPr>
          <a:xfrm flipH="1" flipV="1">
            <a:off x="3724893" y="3352800"/>
            <a:ext cx="504207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488930" y="3352800"/>
            <a:ext cx="656608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295400" y="4648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381501" y="4648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543800" y="4648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55998" y="4873511"/>
            <a:ext cx="160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 execution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80846" y="4876800"/>
            <a:ext cx="160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 execution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05200" y="5562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Interrupt signal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50283" y="3665113"/>
            <a:ext cx="159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Saving context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44897" y="267866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61418" y="3657600"/>
            <a:ext cx="1899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Construct context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862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Timers: System “ticks”, periodic tasks</a:t>
            </a:r>
          </a:p>
          <a:p>
            <a:r>
              <a:rPr lang="en-US" sz="2000" dirty="0"/>
              <a:t>Communications</a:t>
            </a:r>
          </a:p>
          <a:p>
            <a:pPr lvl="1"/>
            <a:r>
              <a:rPr lang="en-US" sz="2000" dirty="0"/>
              <a:t>Ethernet</a:t>
            </a:r>
          </a:p>
          <a:p>
            <a:pPr lvl="1"/>
            <a:r>
              <a:rPr lang="en-US" sz="2000" dirty="0"/>
              <a:t>USB</a:t>
            </a:r>
          </a:p>
          <a:p>
            <a:pPr lvl="1"/>
            <a:r>
              <a:rPr lang="en-US" sz="2000" dirty="0"/>
              <a:t>Serial</a:t>
            </a:r>
          </a:p>
          <a:p>
            <a:r>
              <a:rPr lang="en-US" sz="2000" dirty="0"/>
              <a:t>Periphery</a:t>
            </a:r>
          </a:p>
          <a:p>
            <a:pPr lvl="1"/>
            <a:r>
              <a:rPr lang="en-US" sz="2000" dirty="0"/>
              <a:t>E.g. ADC (Conversion complete)</a:t>
            </a:r>
          </a:p>
          <a:p>
            <a:pPr lvl="1"/>
            <a:r>
              <a:rPr lang="en-US" sz="2000" dirty="0"/>
              <a:t>Memory management</a:t>
            </a:r>
          </a:p>
          <a:p>
            <a:r>
              <a:rPr lang="en-US" sz="2000" dirty="0"/>
              <a:t>Software</a:t>
            </a:r>
          </a:p>
          <a:p>
            <a:pPr marL="914400" lvl="2" indent="0">
              <a:buNone/>
            </a:pPr>
            <a:r>
              <a:rPr lang="en-US" sz="2000" dirty="0"/>
              <a:t>Software interrupts (trap instructions) / illegal instructions</a:t>
            </a:r>
          </a:p>
          <a:p>
            <a:r>
              <a:rPr lang="en-US" sz="2000" dirty="0"/>
              <a:t>Reset / Power-On</a:t>
            </a:r>
          </a:p>
          <a:p>
            <a:endParaRPr lang="de-DE" sz="20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D96F5B-854F-438F-9A1E-A7BDCD1E2656}" type="datetime1">
              <a:rPr lang="en-US" smtClean="0"/>
              <a:pPr algn="ctr"/>
              <a:t>7/3/2016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Kai.Huang@tum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8</a:t>
            </a:fld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Sources of Interrupts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56305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What happens if a interrupt occurs during another interrupt is handled?</a:t>
            </a:r>
          </a:p>
          <a:p>
            <a:pPr lvl="1"/>
            <a:r>
              <a:rPr lang="en-US" sz="2400" dirty="0" smtClean="0"/>
              <a:t>E.g</a:t>
            </a:r>
            <a:r>
              <a:rPr lang="en-US" sz="2400" dirty="0"/>
              <a:t>. Timer ticks while Ethernet packet is processed</a:t>
            </a:r>
          </a:p>
          <a:p>
            <a:pPr lvl="1"/>
            <a:r>
              <a:rPr lang="en-US" sz="2400" dirty="0"/>
              <a:t>Priorities: Some interrupts are more important than other</a:t>
            </a:r>
          </a:p>
          <a:p>
            <a:pPr lvl="1"/>
            <a:r>
              <a:rPr lang="en-US" sz="2400" dirty="0"/>
              <a:t>Hierarchy of interrupts</a:t>
            </a:r>
          </a:p>
          <a:p>
            <a:pPr lvl="2"/>
            <a:r>
              <a:rPr lang="en-US" dirty="0"/>
              <a:t>Only more important interrupts may preempt lesser interrupts</a:t>
            </a:r>
          </a:p>
          <a:p>
            <a:pPr lvl="2"/>
            <a:r>
              <a:rPr lang="en-US" dirty="0"/>
              <a:t>Usually: lower priority is more important</a:t>
            </a:r>
          </a:p>
          <a:p>
            <a:pPr lvl="2"/>
            <a:r>
              <a:rPr lang="en-US" dirty="0"/>
              <a:t>Interrupts on same priority level do not preempt</a:t>
            </a:r>
          </a:p>
          <a:p>
            <a:pPr lvl="1"/>
            <a:r>
              <a:rPr lang="en-US" sz="2400" dirty="0"/>
              <a:t>Not immediately handled interrupts may be stored or may be lost</a:t>
            </a:r>
          </a:p>
          <a:p>
            <a:pPr lvl="2"/>
            <a:r>
              <a:rPr lang="en-US" dirty="0"/>
              <a:t>Depends if interrupt condition </a:t>
            </a:r>
            <a:r>
              <a:rPr lang="en-US" dirty="0" smtClean="0"/>
              <a:t>persists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D96F5B-854F-438F-9A1E-A7BDCD1E2656}" type="datetime1">
              <a:rPr lang="en-US" smtClean="0"/>
              <a:pPr algn="ctr"/>
              <a:t>7/3/2016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Kai.Huang@tum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9</a:t>
            </a:fld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Interrupt Priorities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48078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Jes9ttBlkCuI_Kjkw8l9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Jes9ttBlkCuI_Kjkw8l9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Jes9ttBlkCuI_Kjkw8l9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736</Words>
  <Application>Microsoft Office PowerPoint</Application>
  <PresentationFormat>全屏显示(4:3)</PresentationFormat>
  <Paragraphs>215</Paragraphs>
  <Slides>19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Theme</vt:lpstr>
      <vt:lpstr>Interrupts vs. Polling</vt:lpstr>
      <vt:lpstr>Polling</vt:lpstr>
      <vt:lpstr>Interrupts</vt:lpstr>
      <vt:lpstr>Interrupt Handling</vt:lpstr>
      <vt:lpstr>In details</vt:lpstr>
      <vt:lpstr>In details</vt:lpstr>
      <vt:lpstr>In details</vt:lpstr>
      <vt:lpstr>Sources of Interrupts</vt:lpstr>
      <vt:lpstr>Interrupt Priorities</vt:lpstr>
      <vt:lpstr>Interrupt Latency</vt:lpstr>
      <vt:lpstr>ISR</vt:lpstr>
      <vt:lpstr>Trigger for external interrupts</vt:lpstr>
      <vt:lpstr>Interrupts vs. Polling</vt:lpstr>
      <vt:lpstr>Altera Interrupts</vt:lpstr>
      <vt:lpstr>Altera Interrupts</vt:lpstr>
      <vt:lpstr>Altera Interrupts</vt:lpstr>
      <vt:lpstr>Altera Interrupts</vt:lpstr>
      <vt:lpstr>Altera Interrupts</vt:lpstr>
      <vt:lpstr>Tasks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huangk</dc:creator>
  <cp:lastModifiedBy>user306</cp:lastModifiedBy>
  <cp:revision>635</cp:revision>
  <dcterms:created xsi:type="dcterms:W3CDTF">2006-08-16T00:00:00Z</dcterms:created>
  <dcterms:modified xsi:type="dcterms:W3CDTF">2016-07-03T06:27:40Z</dcterms:modified>
</cp:coreProperties>
</file>