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285" r:id="rId4"/>
    <p:sldId id="295" r:id="rId5"/>
    <p:sldId id="296" r:id="rId6"/>
    <p:sldId id="297" r:id="rId7"/>
    <p:sldId id="294" r:id="rId8"/>
    <p:sldId id="287" r:id="rId9"/>
    <p:sldId id="288" r:id="rId10"/>
    <p:sldId id="298" r:id="rId11"/>
    <p:sldId id="299" r:id="rId12"/>
    <p:sldId id="284" r:id="rId13"/>
    <p:sldId id="289" r:id="rId14"/>
    <p:sldId id="290" r:id="rId15"/>
    <p:sldId id="291" r:id="rId16"/>
    <p:sldId id="292" r:id="rId17"/>
    <p:sldId id="293" r:id="rId18"/>
    <p:sldId id="304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85072" autoAdjust="0"/>
  </p:normalViewPr>
  <p:slideViewPr>
    <p:cSldViewPr>
      <p:cViewPr varScale="1">
        <p:scale>
          <a:sx n="83" d="100"/>
          <a:sy n="83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672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98EA0A8-A6B3-4B80-8E51-D2C1791A1B02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C6E038-9667-45EB-B0BA-EE59CA06C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6E038-9667-45EB-B0BA-EE59CA06C0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://farm3.staticflickr.com/2584/4044330746_bdd7399b5b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8448"/>
            <a:ext cx="914400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Picture 2" descr="http://aesir-interactive.de/skins/ai_custom/rsc/img/projects/scchess/TUM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85" y="152400"/>
            <a:ext cx="2209800" cy="7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https://www6.in.tum.de/pub/Internal/Logo/knoll-blue-r1l-en-300dpi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-152400"/>
            <a:ext cx="4625818" cy="126205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8C85A1-7B3D-48A6-BF42-6702326C8110}" type="datetime1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Kai.Huang@tum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3A6DB5-2F5F-4203-8D20-DC71001BBF0E}" type="datetime1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Kai.Huang@tum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um_bu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324600"/>
            <a:ext cx="9144000" cy="533400"/>
          </a:xfrm>
          <a:prstGeom prst="rect">
            <a:avLst/>
          </a:prstGeom>
        </p:spPr>
      </p:pic>
      <p:sp>
        <p:nvSpPr>
          <p:cNvPr id="13" name="Rectangle 5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228600"/>
            <a:ext cx="9144000" cy="914400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416675"/>
            <a:ext cx="1981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 err="1"/>
              <a:t>Kai.Huang@tum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1828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860" y="6296610"/>
            <a:ext cx="813540" cy="56139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6324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8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tum_top_1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387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459394-D483-4A2B-9C82-392E9346CE41}" type="datetime1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Kai.Huang@tum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228600"/>
            <a:ext cx="9144000" cy="914400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6DF9CD-1A54-4CE0-8046-53A493BD6EBA}" type="datetime1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Kai.Huang@tum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um_bu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324600"/>
            <a:ext cx="9144000" cy="5334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860" y="6296610"/>
            <a:ext cx="813540" cy="561390"/>
          </a:xfrm>
          <a:prstGeom prst="rect">
            <a:avLst/>
          </a:prstGeom>
          <a:noFill/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6324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um_top_1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380999"/>
          </a:xfrm>
          <a:prstGeom prst="rect">
            <a:avLst/>
          </a:prstGeom>
        </p:spPr>
      </p:pic>
      <p:sp>
        <p:nvSpPr>
          <p:cNvPr id="12" name="Title Placeholder 1"/>
          <p:cNvSpPr txBox="1">
            <a:spLocks/>
          </p:cNvSpPr>
          <p:nvPr userDrawn="1"/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800" b="1">
                <a:solidFill>
                  <a:srgbClr val="7030A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228600"/>
            <a:ext cx="9144000" cy="914400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ea typeface="+mn-ea"/>
            </a:endParaRPr>
          </a:p>
        </p:txBody>
      </p:sp>
      <p:pic>
        <p:nvPicPr>
          <p:cNvPr id="11" name="Picture 10" descr="tum_bu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324600"/>
            <a:ext cx="9144000" cy="53340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860" y="6296610"/>
            <a:ext cx="813540" cy="561390"/>
          </a:xfrm>
          <a:prstGeom prst="rect">
            <a:avLst/>
          </a:prstGeom>
          <a:noFill/>
        </p:spPr>
      </p:pic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6324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um_top_1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380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4E28CFE-C312-41AC-8486-44B0F0CF9E2C}" type="datetime1">
              <a:rPr lang="en-US" smtClean="0"/>
              <a:pPr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/>
              <a:t>Kai.Huang@tum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F8AA19-4C96-470D-8883-51962896AF95}" type="datetime1">
              <a:rPr lang="en-US" smtClean="0"/>
              <a:pPr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Kai.Huang@tum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5267B-2748-4AF0-B3C8-7FE373CF37C8}" type="datetime1">
              <a:rPr lang="en-US" smtClean="0"/>
              <a:pPr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Kai.Huang@tum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FBFA45-36AD-4652-8EA1-4975A5A4D76E}" type="datetime1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Kai.Huang@tum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D80DB-C2C7-443A-915C-2CC17F74EB69}" type="datetime1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Kai.Huang@tum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228600" y="1447800"/>
            <a:ext cx="9525000" cy="2133600"/>
          </a:xfrm>
        </p:spPr>
        <p:txBody>
          <a:bodyPr/>
          <a:lstStyle/>
          <a:p>
            <a:r>
              <a:rPr lang="en-US" sz="3600" dirty="0"/>
              <a:t>Introduction to </a:t>
            </a:r>
            <a:br>
              <a:rPr lang="en-US" sz="3600" dirty="0"/>
            </a:br>
            <a:r>
              <a:rPr lang="en-US" sz="3600" dirty="0"/>
              <a:t>Pulse Width Modulation (PWM)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029200"/>
          </a:xfrm>
        </p:spPr>
        <p:txBody>
          <a:bodyPr/>
          <a:lstStyle/>
          <a:p>
            <a:r>
              <a:rPr lang="en-US" dirty="0"/>
              <a:t>Output pin: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GPIO_0[0]</a:t>
            </a:r>
          </a:p>
          <a:p>
            <a:pPr lvl="1"/>
            <a:r>
              <a:rPr lang="en-US" dirty="0"/>
              <a:t>Using the manual find out the correct pin and observe the resulting PWM on the oscilloscope</a:t>
            </a:r>
          </a:p>
          <a:p>
            <a:pPr lvl="1"/>
            <a:r>
              <a:rPr lang="en-US" dirty="0"/>
              <a:t>In C program, use the following instructions to change the output</a:t>
            </a:r>
          </a:p>
          <a:p>
            <a:pPr lvl="2"/>
            <a:r>
              <a:rPr lang="en-US" dirty="0"/>
              <a:t>IOWR(</a:t>
            </a:r>
            <a:r>
              <a:rPr lang="en-US" dirty="0">
                <a:solidFill>
                  <a:srgbClr val="FF0000"/>
                </a:solidFill>
              </a:rPr>
              <a:t>PIO_0_BASE</a:t>
            </a:r>
            <a:r>
              <a:rPr lang="en-US" dirty="0"/>
              <a:t>, 0, 0); // set output 0</a:t>
            </a:r>
          </a:p>
          <a:p>
            <a:pPr lvl="2"/>
            <a:r>
              <a:rPr lang="en-US" dirty="0"/>
              <a:t>IOWR(</a:t>
            </a:r>
            <a:r>
              <a:rPr lang="en-US" dirty="0">
                <a:solidFill>
                  <a:srgbClr val="FF0000"/>
                </a:solidFill>
              </a:rPr>
              <a:t>PIO_0_BASE</a:t>
            </a:r>
            <a:r>
              <a:rPr lang="en-US" dirty="0"/>
              <a:t>, 0, 1); // set output 1</a:t>
            </a:r>
          </a:p>
          <a:p>
            <a:r>
              <a:rPr lang="en-US" dirty="0"/>
              <a:t>Control LED (optional):</a:t>
            </a:r>
          </a:p>
          <a:p>
            <a:pPr lvl="1"/>
            <a:r>
              <a:rPr lang="en-US" dirty="0"/>
              <a:t>Apply the PWM signal to LED, observe the intensity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PWM</a:t>
            </a:r>
          </a:p>
        </p:txBody>
      </p:sp>
    </p:spTree>
    <p:extLst>
      <p:ext uri="{BB962C8B-B14F-4D97-AF65-F5344CB8AC3E}">
        <p14:creationId xmlns:p14="http://schemas.microsoft.com/office/powerpoint/2010/main" val="39542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doing things on your own</a:t>
            </a:r>
          </a:p>
          <a:p>
            <a:r>
              <a:rPr lang="en-US" dirty="0"/>
              <a:t>Use Google, dictionary to find a solution</a:t>
            </a:r>
          </a:p>
          <a:p>
            <a:r>
              <a:rPr lang="en-US" dirty="0"/>
              <a:t>Try hard, do not give up to be an expert engineer</a:t>
            </a:r>
          </a:p>
          <a:p>
            <a:r>
              <a:rPr lang="en-US" b="1" dirty="0">
                <a:solidFill>
                  <a:srgbClr val="FF0000"/>
                </a:solidFill>
              </a:rPr>
              <a:t>I am sure, you all are very hard working and intelligent. You can do the job.</a:t>
            </a:r>
          </a:p>
          <a:p>
            <a:r>
              <a:rPr lang="en-US" b="1" dirty="0">
                <a:solidFill>
                  <a:srgbClr val="00B050"/>
                </a:solidFill>
              </a:rPr>
              <a:t>If you have problems call us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25 % engineer </a:t>
            </a:r>
            <a:r>
              <a:rPr lang="en-US" dirty="0">
                <a:latin typeface="Comic Sans MS" pitchFamily="66" charset="0"/>
              </a:rPr>
              <a:t>ALREADY !</a:t>
            </a:r>
          </a:p>
        </p:txBody>
      </p:sp>
    </p:spTree>
    <p:extLst>
      <p:ext uri="{BB962C8B-B14F-4D97-AF65-F5344CB8AC3E}">
        <p14:creationId xmlns:p14="http://schemas.microsoft.com/office/powerpoint/2010/main" val="346518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7/5/2016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4BACC6">
                    <a:lumMod val="50000"/>
                  </a:srgbClr>
                </a:solidFill>
              </a:rPr>
              <a:t>Kai.Huang@tum</a:t>
            </a:r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12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de-DE" dirty="0"/>
          </a:p>
        </p:txBody>
      </p:sp>
      <p:pic>
        <p:nvPicPr>
          <p:cNvPr id="1026" name="Picture 2" descr="C:\Users\Hardik Shah\AppData\Local\Microsoft\Windows\Temporary Internet Files\Content.IE5\G172DEFP\MC90043440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74912"/>
            <a:ext cx="1900238" cy="26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4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257800"/>
          </a:xfrm>
        </p:spPr>
        <p:txBody>
          <a:bodyPr/>
          <a:lstStyle/>
          <a:p>
            <a:r>
              <a:rPr lang="en-US" dirty="0"/>
              <a:t>Let us use the NIOS processor as a boss</a:t>
            </a:r>
          </a:p>
          <a:p>
            <a:pPr lvl="1"/>
            <a:r>
              <a:rPr lang="en-US" dirty="0"/>
              <a:t>Does a boss do work by her/himself?</a:t>
            </a:r>
          </a:p>
          <a:p>
            <a:pPr lvl="1"/>
            <a:r>
              <a:rPr lang="en-US" dirty="0"/>
              <a:t>The boss only manages/guides/controls the people to do the job</a:t>
            </a:r>
          </a:p>
          <a:p>
            <a:r>
              <a:rPr lang="en-US" dirty="0"/>
              <a:t>Highest smartness is required in managing people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Do not think that your boss is an idiot !</a:t>
            </a:r>
          </a:p>
          <a:p>
            <a:pPr lvl="2"/>
            <a:r>
              <a:rPr lang="en-US" dirty="0"/>
              <a:t>Why the bosses have highest salary world-wide?</a:t>
            </a:r>
          </a:p>
          <a:p>
            <a:r>
              <a:rPr lang="en-US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Career tip:</a:t>
            </a:r>
          </a:p>
          <a:p>
            <a:pPr lvl="1"/>
            <a:r>
              <a:rPr lang="en-US" dirty="0"/>
              <a:t>Let only people/machines/tools/computers do your job</a:t>
            </a:r>
          </a:p>
          <a:p>
            <a:pPr lvl="1"/>
            <a:r>
              <a:rPr lang="en-US" dirty="0"/>
              <a:t>Learn to manage them to get more salary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PWM IP</a:t>
            </a:r>
          </a:p>
        </p:txBody>
      </p:sp>
      <p:pic>
        <p:nvPicPr>
          <p:cNvPr id="7" name="Picture 2" descr="C:\Users\Hardik Shah\AppData\Local\Microsoft\Windows\Temporary Internet Files\Content.IE5\G172DEFP\MM900282752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57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3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/>
          <a:lstStyle/>
          <a:p>
            <a:r>
              <a:rPr lang="en-US" dirty="0"/>
              <a:t>Programmable/configurable</a:t>
            </a:r>
          </a:p>
          <a:p>
            <a:r>
              <a:rPr lang="en-US" dirty="0"/>
              <a:t>Precise</a:t>
            </a:r>
          </a:p>
          <a:p>
            <a:r>
              <a:rPr lang="en-US" dirty="0"/>
              <a:t>A good obedient, the boss can </a:t>
            </a:r>
            <a:r>
              <a:rPr lang="en-US" i="1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RELAX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!!!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PWM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2800" y="1447800"/>
            <a:ext cx="1295400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NIOS core</a:t>
            </a:r>
            <a:endParaRPr lang="de-DE" dirty="0"/>
          </a:p>
        </p:txBody>
      </p:sp>
      <p:sp>
        <p:nvSpPr>
          <p:cNvPr id="8" name="Up-Down Arrow 7"/>
          <p:cNvSpPr/>
          <p:nvPr/>
        </p:nvSpPr>
        <p:spPr>
          <a:xfrm>
            <a:off x="3810000" y="2133600"/>
            <a:ext cx="381000" cy="60960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ounded Rectangle 8"/>
          <p:cNvSpPr/>
          <p:nvPr/>
        </p:nvSpPr>
        <p:spPr>
          <a:xfrm>
            <a:off x="3352800" y="2743200"/>
            <a:ext cx="1295400" cy="1295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de-DE" dirty="0"/>
          </a:p>
        </p:txBody>
      </p:sp>
      <p:sp>
        <p:nvSpPr>
          <p:cNvPr id="10" name="Down Arrow 9"/>
          <p:cNvSpPr/>
          <p:nvPr/>
        </p:nvSpPr>
        <p:spPr>
          <a:xfrm rot="5400000">
            <a:off x="2762250" y="1390650"/>
            <a:ext cx="381000" cy="8001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ounded Rectangle 10"/>
          <p:cNvSpPr/>
          <p:nvPr/>
        </p:nvSpPr>
        <p:spPr>
          <a:xfrm>
            <a:off x="5448300" y="1447800"/>
            <a:ext cx="133350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JTAG </a:t>
            </a:r>
            <a:r>
              <a:rPr lang="en-US" dirty="0" err="1"/>
              <a:t>Uart</a:t>
            </a:r>
            <a:endParaRPr lang="de-DE" dirty="0"/>
          </a:p>
        </p:txBody>
      </p:sp>
      <p:sp>
        <p:nvSpPr>
          <p:cNvPr id="12" name="Up-Down Arrow 11"/>
          <p:cNvSpPr/>
          <p:nvPr/>
        </p:nvSpPr>
        <p:spPr>
          <a:xfrm>
            <a:off x="5943599" y="2216304"/>
            <a:ext cx="390525" cy="895349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ounded Rectangle 12"/>
          <p:cNvSpPr/>
          <p:nvPr/>
        </p:nvSpPr>
        <p:spPr>
          <a:xfrm>
            <a:off x="5497551" y="3110723"/>
            <a:ext cx="1295400" cy="9278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PC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023959" y="232153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Blaster</a:t>
            </a:r>
            <a:endParaRPr lang="de-DE" b="1" dirty="0"/>
          </a:p>
        </p:txBody>
      </p:sp>
      <p:sp>
        <p:nvSpPr>
          <p:cNvPr id="15" name="Up-Down Arrow 14"/>
          <p:cNvSpPr/>
          <p:nvPr/>
        </p:nvSpPr>
        <p:spPr>
          <a:xfrm rot="16200000">
            <a:off x="4857752" y="1390651"/>
            <a:ext cx="381000" cy="800097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ounded Rectangle 15"/>
          <p:cNvSpPr/>
          <p:nvPr/>
        </p:nvSpPr>
        <p:spPr>
          <a:xfrm>
            <a:off x="1676400" y="1409699"/>
            <a:ext cx="87630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</a:t>
            </a:r>
            <a:endParaRPr lang="de-DE" dirty="0"/>
          </a:p>
        </p:txBody>
      </p:sp>
      <p:pic>
        <p:nvPicPr>
          <p:cNvPr id="1026" name="Picture 2" descr="C:\Users\RiddhiHardik\Desktop\AVR_PW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413280"/>
            <a:ext cx="2141537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3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029200"/>
          </a:xfrm>
        </p:spPr>
        <p:txBody>
          <a:bodyPr/>
          <a:lstStyle/>
          <a:p>
            <a:r>
              <a:rPr lang="en-US" dirty="0"/>
              <a:t>Follow the simple use sequence</a:t>
            </a:r>
          </a:p>
          <a:p>
            <a:pPr lvl="1"/>
            <a:r>
              <a:rPr lang="en-US" dirty="0"/>
              <a:t>Enable</a:t>
            </a:r>
          </a:p>
          <a:p>
            <a:pPr lvl="1"/>
            <a:r>
              <a:rPr lang="en-US" dirty="0"/>
              <a:t>Configure</a:t>
            </a:r>
          </a:p>
          <a:p>
            <a:pPr lvl="1"/>
            <a:r>
              <a:rPr lang="en-US" dirty="0"/>
              <a:t>Modify</a:t>
            </a:r>
          </a:p>
          <a:p>
            <a:pPr lvl="1"/>
            <a:r>
              <a:rPr lang="en-US" dirty="0"/>
              <a:t>Disable</a:t>
            </a:r>
          </a:p>
          <a:p>
            <a:r>
              <a:rPr lang="en-US" dirty="0"/>
              <a:t>Only one function for controlling two PWM signals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motor_setting</a:t>
            </a:r>
            <a:r>
              <a:rPr lang="en-US" dirty="0">
                <a:solidFill>
                  <a:srgbClr val="FF0000"/>
                </a:solidFill>
              </a:rPr>
              <a:t>(phase1, duty1,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phase2, duty2,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period, enable);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PWM IP</a:t>
            </a:r>
          </a:p>
        </p:txBody>
      </p:sp>
    </p:spTree>
    <p:extLst>
      <p:ext uri="{BB962C8B-B14F-4D97-AF65-F5344CB8AC3E}">
        <p14:creationId xmlns:p14="http://schemas.microsoft.com/office/powerpoint/2010/main" val="331338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motor_setting</a:t>
            </a:r>
            <a:r>
              <a:rPr lang="en-US" dirty="0">
                <a:solidFill>
                  <a:srgbClr val="FF0000"/>
                </a:solidFill>
              </a:rPr>
              <a:t>(phase1, duty1,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phase2, duty2,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period, enable);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PWM IP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3200400"/>
            <a:ext cx="19812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 </a:t>
            </a:r>
            <a:r>
              <a:rPr lang="en-US" altLang="zh-CN" dirty="0"/>
              <a:t>mask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Disable = 0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4800600" y="2895600"/>
            <a:ext cx="9906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67000" y="3398520"/>
            <a:ext cx="12954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period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2990850" y="2895600"/>
            <a:ext cx="323850" cy="5029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"/>
          <p:cNvSpPr txBox="1">
            <a:spLocks/>
          </p:cNvSpPr>
          <p:nvPr/>
        </p:nvSpPr>
        <p:spPr>
          <a:xfrm>
            <a:off x="76200" y="1219200"/>
            <a:ext cx="8915400" cy="50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2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7/5/2016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4BACC6">
                    <a:lumMod val="50000"/>
                  </a:srgbClr>
                </a:solidFill>
              </a:rPr>
              <a:t>Kai.Huang@tum</a:t>
            </a:r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>
                <a:solidFill>
                  <a:srgbClr val="4BACC6">
                    <a:lumMod val="50000"/>
                  </a:srgbClr>
                </a:solidFill>
              </a:rPr>
              <a:pPr algn="ctr"/>
              <a:t>17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de-DE" dirty="0"/>
          </a:p>
        </p:txBody>
      </p:sp>
      <p:pic>
        <p:nvPicPr>
          <p:cNvPr id="1026" name="Picture 2" descr="C:\Users\Hardik Shah\AppData\Local\Microsoft\Windows\Temporary Internet Files\Content.IE5\G172DEFP\MC90043440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74912"/>
            <a:ext cx="1900238" cy="26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5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to the students who finish tasks by implementing C code, IP to generate the </a:t>
            </a:r>
            <a:r>
              <a:rPr lang="en-US" dirty="0" err="1"/>
              <a:t>pwm</a:t>
            </a:r>
            <a:r>
              <a:rPr lang="en-US" dirty="0"/>
              <a:t> wave. The students should also be clear about the difference of C code and hard IP.</a:t>
            </a:r>
          </a:p>
          <a:p>
            <a:r>
              <a:rPr lang="en-US" dirty="0"/>
              <a:t>Give B who just finish any task.</a:t>
            </a:r>
          </a:p>
          <a:p>
            <a:r>
              <a:rPr lang="en-US" dirty="0"/>
              <a:t>Give C or D to who cannot do any thing.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Scheme</a:t>
            </a:r>
          </a:p>
        </p:txBody>
      </p:sp>
    </p:spTree>
    <p:extLst>
      <p:ext uri="{BB962C8B-B14F-4D97-AF65-F5344CB8AC3E}">
        <p14:creationId xmlns:p14="http://schemas.microsoft.com/office/powerpoint/2010/main" val="39107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 signal alternates between on and off within specified period.</a:t>
            </a:r>
          </a:p>
          <a:p>
            <a:r>
              <a:rPr lang="en-US" altLang="zh-CN" dirty="0"/>
              <a:t>Control the power received by a device.</a:t>
            </a:r>
          </a:p>
          <a:p>
            <a:r>
              <a:rPr lang="en-US" altLang="zh-CN" dirty="0"/>
              <a:t>The voltage seen by the load is directly proportional to the source voltage.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PWM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9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>
            <a:off x="968298" y="3352800"/>
            <a:ext cx="177490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514600"/>
          </a:xfrm>
        </p:spPr>
        <p:txBody>
          <a:bodyPr/>
          <a:lstStyle/>
          <a:p>
            <a:r>
              <a:rPr lang="en-US" dirty="0"/>
              <a:t>Depending on the requirement the width of the pulse is modulated (adjusted).</a:t>
            </a:r>
          </a:p>
          <a:p>
            <a:r>
              <a:rPr lang="en-US" dirty="0"/>
              <a:t>Duty cycle = t</a:t>
            </a:r>
            <a:r>
              <a:rPr lang="en-US" baseline="-25000" dirty="0"/>
              <a:t>on</a:t>
            </a:r>
            <a:r>
              <a:rPr lang="en-US" dirty="0"/>
              <a:t> / (t</a:t>
            </a:r>
            <a:r>
              <a:rPr lang="en-US" baseline="-25000" dirty="0"/>
              <a:t>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off</a:t>
            </a:r>
            <a:r>
              <a:rPr lang="en-US" dirty="0"/>
              <a:t>).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PWM?</a:t>
            </a:r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68298" y="1254512"/>
            <a:ext cx="0" cy="71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8298" y="1252653"/>
            <a:ext cx="717396" cy="1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85694" y="1274955"/>
            <a:ext cx="0" cy="71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5694" y="1994207"/>
            <a:ext cx="28640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8298" y="2384505"/>
            <a:ext cx="0" cy="71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68298" y="2382646"/>
            <a:ext cx="17749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43200" y="2404948"/>
            <a:ext cx="0" cy="71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3200" y="3124200"/>
            <a:ext cx="18064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800" y="1524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                      off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2678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on                       off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137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Duty cycle = 20%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7010400" y="243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Duty cycle = 50%</a:t>
            </a:r>
            <a:endParaRPr lang="de-DE" dirty="0"/>
          </a:p>
        </p:txBody>
      </p:sp>
      <p:sp>
        <p:nvSpPr>
          <p:cNvPr id="30" name="Rounded Rectangle 29"/>
          <p:cNvSpPr/>
          <p:nvPr/>
        </p:nvSpPr>
        <p:spPr>
          <a:xfrm>
            <a:off x="1524000" y="3178098"/>
            <a:ext cx="838200" cy="38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Width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556760" y="1266779"/>
            <a:ext cx="0" cy="71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56760" y="1264920"/>
            <a:ext cx="717396" cy="1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274156" y="1287222"/>
            <a:ext cx="0" cy="71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9396" y="1981200"/>
            <a:ext cx="28640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556760" y="2394539"/>
            <a:ext cx="0" cy="71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56760" y="2392680"/>
            <a:ext cx="17749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31662" y="2414982"/>
            <a:ext cx="0" cy="71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31662" y="3134234"/>
            <a:ext cx="18064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90600" y="3725622"/>
            <a:ext cx="3566160" cy="1579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362200" y="3550920"/>
            <a:ext cx="838200" cy="381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period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828800"/>
            <a:ext cx="822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7200" y="2779262"/>
            <a:ext cx="822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6537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4117" y="92606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52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40833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PWM?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95400" y="1295400"/>
            <a:ext cx="0" cy="2819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95400" y="4114800"/>
            <a:ext cx="7391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76200" y="167327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 voltage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5880" y="2304365"/>
            <a:ext cx="1264920" cy="179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06040" y="3183597"/>
            <a:ext cx="1714500" cy="8975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50 %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43400" y="2705100"/>
            <a:ext cx="1264920" cy="13760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75 %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228600" y="4572000"/>
            <a:ext cx="8458200" cy="1600200"/>
          </a:xfrm>
        </p:spPr>
        <p:txBody>
          <a:bodyPr/>
          <a:lstStyle/>
          <a:p>
            <a:r>
              <a:rPr lang="en-US" dirty="0"/>
              <a:t>Analog voltage control:</a:t>
            </a:r>
          </a:p>
          <a:p>
            <a:pPr lvl="1"/>
            <a:r>
              <a:rPr lang="en-US" dirty="0"/>
              <a:t>Voltage can be changed to control the motor speed</a:t>
            </a:r>
          </a:p>
          <a:p>
            <a:pPr lvl="1"/>
            <a:r>
              <a:rPr lang="en-US" dirty="0"/>
              <a:t>Can NIOS change voltage 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0" y="4126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295400" y="2289125"/>
            <a:ext cx="4953000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PWM?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" y="1295400"/>
            <a:ext cx="0" cy="1905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" y="3200400"/>
            <a:ext cx="2971800" cy="116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5280" y="2269197"/>
            <a:ext cx="2560320" cy="8975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50 %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228600" y="4572000"/>
            <a:ext cx="8458200" cy="1524000"/>
          </a:xfrm>
        </p:spPr>
        <p:txBody>
          <a:bodyPr/>
          <a:lstStyle/>
          <a:p>
            <a:r>
              <a:rPr lang="en-US" dirty="0"/>
              <a:t>Digital voltage control:</a:t>
            </a:r>
          </a:p>
          <a:p>
            <a:pPr lvl="1"/>
            <a:r>
              <a:rPr lang="en-US" dirty="0"/>
              <a:t>Can only control ‘1’ and ‘0’</a:t>
            </a:r>
          </a:p>
          <a:p>
            <a:pPr lvl="1"/>
            <a:r>
              <a:rPr lang="en-US" dirty="0"/>
              <a:t>X% of maximum analog voltage = X% of duty cycle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7400" y="3212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38600" y="1143000"/>
            <a:ext cx="0" cy="2057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8600" y="3200400"/>
            <a:ext cx="4724400" cy="116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69080" y="1524000"/>
            <a:ext cx="857250" cy="16427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0" y="3212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48350" y="1524000"/>
            <a:ext cx="857250" cy="16427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4750" y="1524000"/>
            <a:ext cx="857250" cy="16427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129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3800" y="2971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200" y="359664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 control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200" y="359664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control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76600" y="217170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2956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r>
              <a:rPr lang="en-US" dirty="0"/>
              <a:t>Disco gate:</a:t>
            </a:r>
          </a:p>
          <a:p>
            <a:pPr lvl="1"/>
            <a:r>
              <a:rPr lang="en-US" dirty="0"/>
              <a:t>100 % open gate = 10 persons per second</a:t>
            </a:r>
          </a:p>
          <a:p>
            <a:pPr lvl="1"/>
            <a:r>
              <a:rPr lang="en-US" dirty="0"/>
              <a:t>50% open gate = 5 persons per second</a:t>
            </a:r>
          </a:p>
          <a:p>
            <a:r>
              <a:rPr lang="en-US" dirty="0"/>
              <a:t>Analog control:</a:t>
            </a:r>
          </a:p>
          <a:p>
            <a:pPr lvl="1"/>
            <a:r>
              <a:rPr lang="en-US" dirty="0"/>
              <a:t>Open 50 % gate</a:t>
            </a:r>
          </a:p>
          <a:p>
            <a:pPr lvl="1"/>
            <a:r>
              <a:rPr lang="en-US" dirty="0"/>
              <a:t>Total how many people can go in 10 seconds?</a:t>
            </a:r>
          </a:p>
          <a:p>
            <a:r>
              <a:rPr lang="en-US" dirty="0"/>
              <a:t>Digital control:</a:t>
            </a:r>
          </a:p>
          <a:p>
            <a:pPr lvl="1"/>
            <a:r>
              <a:rPr lang="en-US" dirty="0"/>
              <a:t>Open 100 % gate on every odd second (1,3,5,7,9, ..)</a:t>
            </a:r>
          </a:p>
          <a:p>
            <a:pPr lvl="1"/>
            <a:r>
              <a:rPr lang="en-US" dirty="0"/>
              <a:t>Total how many people can go in 10 seconds?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Control Example</a:t>
            </a:r>
          </a:p>
        </p:txBody>
      </p:sp>
    </p:spTree>
    <p:extLst>
      <p:ext uri="{BB962C8B-B14F-4D97-AF65-F5344CB8AC3E}">
        <p14:creationId xmlns:p14="http://schemas.microsoft.com/office/powerpoint/2010/main" val="227837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Control</a:t>
            </a:r>
          </a:p>
          <a:p>
            <a:endParaRPr lang="en-US" dirty="0"/>
          </a:p>
          <a:p>
            <a:r>
              <a:rPr lang="en-US" dirty="0"/>
              <a:t>Intensity of 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PWM </a:t>
            </a:r>
          </a:p>
        </p:txBody>
      </p:sp>
    </p:spTree>
    <p:extLst>
      <p:ext uri="{BB962C8B-B14F-4D97-AF65-F5344CB8AC3E}">
        <p14:creationId xmlns:p14="http://schemas.microsoft.com/office/powerpoint/2010/main" val="107741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method</a:t>
            </a:r>
            <a:endParaRPr lang="de-DE" dirty="0"/>
          </a:p>
          <a:p>
            <a:pPr lvl="1"/>
            <a:r>
              <a:rPr lang="en-US" dirty="0"/>
              <a:t>Using counter</a:t>
            </a:r>
          </a:p>
          <a:p>
            <a:pPr lvl="2"/>
            <a:r>
              <a:rPr lang="en-US" dirty="0"/>
              <a:t>Count to 100 in a loop</a:t>
            </a:r>
          </a:p>
          <a:p>
            <a:pPr lvl="2"/>
            <a:r>
              <a:rPr lang="en-US" dirty="0"/>
              <a:t>Set the output value to 1 in the beginning of the loop</a:t>
            </a:r>
          </a:p>
          <a:p>
            <a:pPr lvl="2"/>
            <a:r>
              <a:rPr lang="en-US" dirty="0"/>
              <a:t>Set the output value to 0 as soon as the counter reaches the value of required duty cycle.</a:t>
            </a:r>
          </a:p>
          <a:p>
            <a:pPr lvl="2"/>
            <a:r>
              <a:rPr lang="en-US" dirty="0"/>
              <a:t>Continue the process</a:t>
            </a:r>
          </a:p>
          <a:p>
            <a:pPr lvl="1"/>
            <a:r>
              <a:rPr lang="en-US" dirty="0"/>
              <a:t>Using interrupt</a:t>
            </a:r>
          </a:p>
          <a:p>
            <a:pPr lvl="2"/>
            <a:r>
              <a:rPr lang="en-US" dirty="0"/>
              <a:t>Home work</a:t>
            </a:r>
          </a:p>
          <a:p>
            <a:pPr lvl="2"/>
            <a:r>
              <a:rPr lang="en-US" dirty="0"/>
              <a:t>Think about the concept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PWM signal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91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projects in a usual way using provided SOPCINFO file.</a:t>
            </a:r>
          </a:p>
          <a:p>
            <a:r>
              <a:rPr lang="en-US" dirty="0"/>
              <a:t>Type the code in your application project.</a:t>
            </a:r>
          </a:p>
          <a:p>
            <a:r>
              <a:rPr lang="en-US" dirty="0"/>
              <a:t>Change duty cycle variable and observe the effect on oscilloscope or LED.</a:t>
            </a:r>
          </a:p>
          <a:p>
            <a:r>
              <a:rPr lang="en-US" dirty="0"/>
              <a:t>Using oscilloscope, verify the duty cycle.</a:t>
            </a:r>
          </a:p>
          <a:p>
            <a:pPr lvl="1"/>
            <a:r>
              <a:rPr lang="en-US" dirty="0"/>
              <a:t>Is it precise?</a:t>
            </a:r>
          </a:p>
          <a:p>
            <a:pPr lvl="1"/>
            <a:r>
              <a:rPr lang="en-US" dirty="0"/>
              <a:t>Is it efficient?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D96F5B-854F-438F-9A1E-A7BDCD1E2656}" type="datetime1">
              <a:rPr lang="en-US" smtClean="0"/>
              <a:pPr algn="ctr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Kai.Huang@tum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F15528-21DE-4FAA-801E-634DDDAF4B2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087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es9ttBlkCuI_Kjkw8l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es9ttBlkCuI_Kjkw8l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Jes9ttBlkCuI_Kjkw8l9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733</Words>
  <Application>Microsoft Office PowerPoint</Application>
  <PresentationFormat>On-screen Show (4:3)</PresentationFormat>
  <Paragraphs>192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Comic Sans MS</vt:lpstr>
      <vt:lpstr>Courier New</vt:lpstr>
      <vt:lpstr>MV Boli</vt:lpstr>
      <vt:lpstr>Wingdings</vt:lpstr>
      <vt:lpstr>Office Theme</vt:lpstr>
      <vt:lpstr>Introduction to  Pulse Width Modulation (PWM)</vt:lpstr>
      <vt:lpstr>What is PWM</vt:lpstr>
      <vt:lpstr>What is PWM?</vt:lpstr>
      <vt:lpstr>Why PWM?</vt:lpstr>
      <vt:lpstr>Why PWM?</vt:lpstr>
      <vt:lpstr>PWM Control Example</vt:lpstr>
      <vt:lpstr>Usage of PWM </vt:lpstr>
      <vt:lpstr>How to generate PWM signal ?</vt:lpstr>
      <vt:lpstr>Your tasks</vt:lpstr>
      <vt:lpstr>Software PWM</vt:lpstr>
      <vt:lpstr>You are 25 % engineer ALREADY !</vt:lpstr>
      <vt:lpstr>Questions</vt:lpstr>
      <vt:lpstr>Hardware PWM IP</vt:lpstr>
      <vt:lpstr>Hardware PWM IP</vt:lpstr>
      <vt:lpstr>Hardware PWM IP</vt:lpstr>
      <vt:lpstr>Hardware PWM IP</vt:lpstr>
      <vt:lpstr>Questions</vt:lpstr>
      <vt:lpstr>Evaluation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huangk</dc:creator>
  <cp:lastModifiedBy>Long Cheng</cp:lastModifiedBy>
  <cp:revision>581</cp:revision>
  <dcterms:created xsi:type="dcterms:W3CDTF">2006-08-16T00:00:00Z</dcterms:created>
  <dcterms:modified xsi:type="dcterms:W3CDTF">2016-07-05T00:21:52Z</dcterms:modified>
</cp:coreProperties>
</file>