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zh-CN" altLang="en-US"/>
              <a:t>单击此处编辑母版标题样式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6/22/2016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4509A250-FF31-4206-8172-F9D3106AACB1}" type="datetimeFigureOut">
              <a:rPr lang="en-US" dirty="0"/>
              <a:t>6/22/2016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zh-CN" altLang="en-US"/>
              <a:t>单击此处编辑母版标题样式</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4" name="Date Placeholder 3"/>
          <p:cNvSpPr>
            <a:spLocks noGrp="1"/>
          </p:cNvSpPr>
          <p:nvPr>
            <p:ph type="dt" sz="half" idx="10"/>
          </p:nvPr>
        </p:nvSpPr>
        <p:spPr/>
        <p:txBody>
          <a:bodyPr/>
          <a:lstStyle/>
          <a:p>
            <a:fld id="{4509A250-FF31-4206-8172-F9D3106AACB1}" type="datetimeFigureOut">
              <a:rPr lang="en-US" dirty="0"/>
              <a:t>6/22/2016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zh-CN" altLang="en-US"/>
              <a:t>单击此处编辑母版标题样式</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CN" altLang="en-US"/>
              <a:t>编辑母版文本样式</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4" name="Date Placeholder 3"/>
          <p:cNvSpPr>
            <a:spLocks noGrp="1"/>
          </p:cNvSpPr>
          <p:nvPr>
            <p:ph type="dt" sz="half" idx="10"/>
          </p:nvPr>
        </p:nvSpPr>
        <p:spPr/>
        <p:txBody>
          <a:bodyPr/>
          <a:lstStyle/>
          <a:p>
            <a:fld id="{4509A250-FF31-4206-8172-F9D3106AACB1}" type="datetimeFigureOut">
              <a:rPr lang="en-US" dirty="0"/>
              <a:t>6/22/2016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4509A250-FF31-4206-8172-F9D3106AACB1}" type="datetimeFigureOut">
              <a:rPr lang="en-US" dirty="0"/>
              <a:t>6/22/2016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6/22/2016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6/22/2016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6/22/2016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9796027F-7875-4030-9381-8BD8C4F21935}" type="datetimeFigureOut">
              <a:rPr lang="en-US" dirty="0"/>
              <a:t>6/22/2016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6/22/2016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6/22/2016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6/22/2016</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6/22/2016</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7" name="Date Placeholder 4"/>
          <p:cNvSpPr>
            <a:spLocks noGrp="1"/>
          </p:cNvSpPr>
          <p:nvPr>
            <p:ph type="dt" sz="half" idx="10"/>
          </p:nvPr>
        </p:nvSpPr>
        <p:spPr/>
        <p:txBody>
          <a:bodyPr/>
          <a:lstStyle/>
          <a:p>
            <a:fld id="{4509A250-FF31-4206-8172-F9D3106AACB1}" type="datetimeFigureOut">
              <a:rPr lang="en-US" dirty="0"/>
              <a:t>6/22/2016</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4509A250-FF31-4206-8172-F9D3106AACB1}" type="datetimeFigureOut">
              <a:rPr lang="en-US" dirty="0"/>
              <a:t>6/22/2016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6/22/2016</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54955" y="1434549"/>
            <a:ext cx="8825658" cy="1984512"/>
          </a:xfrm>
        </p:spPr>
        <p:txBody>
          <a:bodyPr/>
          <a:lstStyle/>
          <a:p>
            <a:r>
              <a:rPr lang="en-US" altLang="zh-CN" sz="6600" dirty="0"/>
              <a:t>IMU</a:t>
            </a:r>
            <a:r>
              <a:rPr lang="zh-CN" altLang="en-US" sz="6600" dirty="0"/>
              <a:t>（</a:t>
            </a:r>
            <a:r>
              <a:rPr lang="en-US" altLang="zh-CN" sz="6600" dirty="0"/>
              <a:t>Inertial Measurement Unit</a:t>
            </a:r>
            <a:r>
              <a:rPr lang="zh-CN" altLang="en-US" sz="6600" dirty="0"/>
              <a:t>）</a:t>
            </a:r>
          </a:p>
        </p:txBody>
      </p:sp>
    </p:spTree>
    <p:extLst>
      <p:ext uri="{BB962C8B-B14F-4D97-AF65-F5344CB8AC3E}">
        <p14:creationId xmlns:p14="http://schemas.microsoft.com/office/powerpoint/2010/main" val="10989817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53230"/>
          </a:xfrm>
        </p:spPr>
        <p:txBody>
          <a:bodyPr/>
          <a:lstStyle/>
          <a:p>
            <a:r>
              <a:rPr lang="en-US" altLang="zh-CN" dirty="0"/>
              <a:t>MPU-6050</a:t>
            </a:r>
          </a:p>
        </p:txBody>
      </p:sp>
      <p:sp>
        <p:nvSpPr>
          <p:cNvPr id="3" name="内容占位符 2"/>
          <p:cNvSpPr>
            <a:spLocks noGrp="1"/>
          </p:cNvSpPr>
          <p:nvPr>
            <p:ph idx="1"/>
          </p:nvPr>
        </p:nvSpPr>
        <p:spPr>
          <a:xfrm>
            <a:off x="1103312" y="1404730"/>
            <a:ext cx="8946541" cy="5049077"/>
          </a:xfrm>
        </p:spPr>
        <p:txBody>
          <a:bodyPr>
            <a:normAutofit/>
          </a:bodyPr>
          <a:lstStyle/>
          <a:p>
            <a:pPr marL="0" indent="0">
              <a:buNone/>
            </a:pPr>
            <a:r>
              <a:rPr lang="en-US" altLang="zh-CN" dirty="0">
                <a:latin typeface="微软雅黑" panose="020B0503020204020204" pitchFamily="34" charset="-122"/>
                <a:ea typeface="微软雅黑" panose="020B0503020204020204" pitchFamily="34" charset="-122"/>
              </a:rPr>
              <a:t>combine a 3-axis gyroscope and a 3-axis accelerometer on the same silicon die.</a:t>
            </a:r>
          </a:p>
          <a:p>
            <a:pPr marL="0" indent="0">
              <a:buNone/>
            </a:pPr>
            <a:endParaRPr lang="en-US" altLang="zh-CN" dirty="0">
              <a:latin typeface="微软雅黑" panose="020B0503020204020204" pitchFamily="34" charset="-122"/>
              <a:ea typeface="微软雅黑" panose="020B0503020204020204" pitchFamily="34" charset="-122"/>
            </a:endParaRPr>
          </a:p>
          <a:p>
            <a:pPr marL="0" indent="0">
              <a:buNone/>
            </a:pPr>
            <a:endParaRPr lang="en-US" altLang="zh-CN" dirty="0">
              <a:latin typeface="微软雅黑" panose="020B0503020204020204" pitchFamily="34" charset="-122"/>
              <a:ea typeface="微软雅黑" panose="020B0503020204020204" pitchFamily="34" charset="-122"/>
            </a:endParaRPr>
          </a:p>
          <a:p>
            <a:pPr marL="0" indent="0">
              <a:buNone/>
            </a:pPr>
            <a:endParaRPr lang="en-US" altLang="zh-CN" dirty="0">
              <a:latin typeface="微软雅黑" panose="020B0503020204020204" pitchFamily="34" charset="-122"/>
              <a:ea typeface="微软雅黑" panose="020B0503020204020204" pitchFamily="34" charset="-122"/>
            </a:endParaRPr>
          </a:p>
          <a:p>
            <a:pPr marL="0" indent="0">
              <a:buNone/>
            </a:pPr>
            <a:endParaRPr lang="en-US" altLang="zh-CN" dirty="0">
              <a:latin typeface="微软雅黑" panose="020B0503020204020204" pitchFamily="34" charset="-122"/>
              <a:ea typeface="微软雅黑" panose="020B0503020204020204" pitchFamily="34" charset="-122"/>
            </a:endParaRPr>
          </a:p>
          <a:p>
            <a:pPr marL="0" indent="0">
              <a:buNone/>
            </a:pPr>
            <a:endParaRPr lang="en-US" altLang="zh-CN" dirty="0">
              <a:latin typeface="微软雅黑" panose="020B0503020204020204" pitchFamily="34" charset="-122"/>
              <a:ea typeface="微软雅黑" panose="020B0503020204020204" pitchFamily="34" charset="-122"/>
            </a:endParaRPr>
          </a:p>
          <a:p>
            <a:pPr marL="0" indent="0">
              <a:buNone/>
            </a:pPr>
            <a:endParaRPr lang="en-US" altLang="zh-CN" dirty="0">
              <a:latin typeface="微软雅黑" panose="020B0503020204020204" pitchFamily="34" charset="-122"/>
              <a:ea typeface="微软雅黑" panose="020B0503020204020204" pitchFamily="34" charset="-122"/>
            </a:endParaRPr>
          </a:p>
          <a:p>
            <a:pPr marL="0" indent="0">
              <a:buNone/>
            </a:pPr>
            <a:r>
              <a:rPr lang="en-US" altLang="zh-CN" dirty="0">
                <a:latin typeface="微软雅黑" panose="020B0503020204020204" pitchFamily="34" charset="-122"/>
                <a:ea typeface="微软雅黑" panose="020B0503020204020204" pitchFamily="34" charset="-122"/>
              </a:rPr>
              <a:t>Orientation of Axes of Sensitivity</a:t>
            </a:r>
          </a:p>
          <a:p>
            <a:pPr marL="0" indent="0">
              <a:buNone/>
            </a:pPr>
            <a:r>
              <a:rPr lang="en-US" altLang="zh-CN" dirty="0">
                <a:latin typeface="微软雅黑" panose="020B0503020204020204" pitchFamily="34" charset="-122"/>
                <a:ea typeface="微软雅黑" panose="020B0503020204020204" pitchFamily="34" charset="-122"/>
              </a:rPr>
              <a:t>and Polarity of rotation</a:t>
            </a:r>
          </a:p>
          <a:p>
            <a:pPr marL="0" indent="0">
              <a:buNone/>
            </a:pPr>
            <a:endParaRPr lang="en-US" altLang="zh-CN" dirty="0">
              <a:latin typeface="微软雅黑" panose="020B0503020204020204" pitchFamily="34" charset="-122"/>
              <a:ea typeface="微软雅黑" panose="020B0503020204020204" pitchFamily="34" charset="-122"/>
            </a:endParaRPr>
          </a:p>
          <a:p>
            <a:pPr marL="0" indent="0">
              <a:buNone/>
            </a:pPr>
            <a:endParaRPr lang="en-US" altLang="zh-CN" dirty="0">
              <a:latin typeface="微软雅黑" panose="020B0503020204020204" pitchFamily="34" charset="-122"/>
              <a:ea typeface="微软雅黑" panose="020B0503020204020204" pitchFamily="34"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463944838"/>
              </p:ext>
            </p:extLst>
          </p:nvPr>
        </p:nvGraphicFramePr>
        <p:xfrm>
          <a:off x="1208012" y="2304430"/>
          <a:ext cx="8280920" cy="2123440"/>
        </p:xfrm>
        <a:graphic>
          <a:graphicData uri="http://schemas.openxmlformats.org/drawingml/2006/table">
            <a:tbl>
              <a:tblPr firstRow="1" bandRow="1">
                <a:tableStyleId>{5940675A-B579-460E-94D1-54222C63F5DA}</a:tableStyleId>
              </a:tblPr>
              <a:tblGrid>
                <a:gridCol w="1656184">
                  <a:extLst>
                    <a:ext uri="{9D8B030D-6E8A-4147-A177-3AD203B41FA5}">
                      <a16:colId xmlns:a16="http://schemas.microsoft.com/office/drawing/2014/main" val="3473912110"/>
                    </a:ext>
                  </a:extLst>
                </a:gridCol>
                <a:gridCol w="1656184">
                  <a:extLst>
                    <a:ext uri="{9D8B030D-6E8A-4147-A177-3AD203B41FA5}">
                      <a16:colId xmlns:a16="http://schemas.microsoft.com/office/drawing/2014/main" val="3342264814"/>
                    </a:ext>
                  </a:extLst>
                </a:gridCol>
                <a:gridCol w="1656184">
                  <a:extLst>
                    <a:ext uri="{9D8B030D-6E8A-4147-A177-3AD203B41FA5}">
                      <a16:colId xmlns:a16="http://schemas.microsoft.com/office/drawing/2014/main" val="1500892218"/>
                    </a:ext>
                  </a:extLst>
                </a:gridCol>
                <a:gridCol w="1656184">
                  <a:extLst>
                    <a:ext uri="{9D8B030D-6E8A-4147-A177-3AD203B41FA5}">
                      <a16:colId xmlns:a16="http://schemas.microsoft.com/office/drawing/2014/main" val="833025145"/>
                    </a:ext>
                  </a:extLst>
                </a:gridCol>
                <a:gridCol w="1656184">
                  <a:extLst>
                    <a:ext uri="{9D8B030D-6E8A-4147-A177-3AD203B41FA5}">
                      <a16:colId xmlns:a16="http://schemas.microsoft.com/office/drawing/2014/main" val="3227210801"/>
                    </a:ext>
                  </a:extLst>
                </a:gridCol>
              </a:tblGrid>
              <a:tr h="230873">
                <a:tc>
                  <a:txBody>
                    <a:bodyPr/>
                    <a:lstStyle/>
                    <a:p>
                      <a:pPr algn="ctr"/>
                      <a:r>
                        <a:rPr lang="en-US" altLang="zh-CN" dirty="0"/>
                        <a:t>Gyro Full Scale Range</a:t>
                      </a:r>
                      <a:endParaRPr lang="zh-CN" altLang="en-US" dirty="0"/>
                    </a:p>
                  </a:txBody>
                  <a:tcPr/>
                </a:tc>
                <a:tc>
                  <a:txBody>
                    <a:bodyPr/>
                    <a:lstStyle/>
                    <a:p>
                      <a:pPr algn="ctr"/>
                      <a:r>
                        <a:rPr lang="en-US" altLang="zh-CN" dirty="0"/>
                        <a:t>Gyro Sensitivity</a:t>
                      </a:r>
                      <a:endParaRPr lang="zh-CN" altLang="en-US" dirty="0"/>
                    </a:p>
                  </a:txBody>
                  <a:tcPr/>
                </a:tc>
                <a:tc>
                  <a:txBody>
                    <a:bodyPr/>
                    <a:lstStyle/>
                    <a:p>
                      <a:pPr algn="ctr"/>
                      <a:r>
                        <a:rPr lang="en-US" altLang="zh-CN" dirty="0" err="1"/>
                        <a:t>Accel</a:t>
                      </a:r>
                      <a:r>
                        <a:rPr lang="en-US" altLang="zh-CN" dirty="0"/>
                        <a:t> Full Scale Range</a:t>
                      </a:r>
                      <a:endParaRPr lang="zh-CN" altLang="en-US" dirty="0"/>
                    </a:p>
                  </a:txBody>
                  <a:tcPr/>
                </a:tc>
                <a:tc>
                  <a:txBody>
                    <a:bodyPr/>
                    <a:lstStyle/>
                    <a:p>
                      <a:pPr algn="ctr"/>
                      <a:r>
                        <a:rPr lang="en-US" altLang="zh-CN" dirty="0" err="1"/>
                        <a:t>Accel</a:t>
                      </a:r>
                      <a:r>
                        <a:rPr lang="en-US" altLang="zh-CN" dirty="0"/>
                        <a:t> Sensitivity</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Digital Output</a:t>
                      </a:r>
                      <a:endParaRPr lang="zh-CN" altLang="en-US" dirty="0"/>
                    </a:p>
                  </a:txBody>
                  <a:tcPr/>
                </a:tc>
                <a:extLst>
                  <a:ext uri="{0D108BD9-81ED-4DB2-BD59-A6C34878D82A}">
                    <a16:rowId xmlns:a16="http://schemas.microsoft.com/office/drawing/2014/main" val="3660935762"/>
                  </a:ext>
                </a:extLst>
              </a:tr>
              <a:tr h="370840">
                <a:tc>
                  <a:txBody>
                    <a:bodyPr/>
                    <a:lstStyle/>
                    <a:p>
                      <a:pPr algn="ctr"/>
                      <a:r>
                        <a:rPr lang="en-US" altLang="zh-CN"/>
                        <a:t>±250</a:t>
                      </a:r>
                      <a:endParaRPr lang="zh-CN" altLang="en-US"/>
                    </a:p>
                  </a:txBody>
                  <a:tcPr/>
                </a:tc>
                <a:tc>
                  <a:txBody>
                    <a:bodyPr/>
                    <a:lstStyle/>
                    <a:p>
                      <a:pPr algn="ctr"/>
                      <a:r>
                        <a:rPr lang="en-US" altLang="zh-CN" dirty="0"/>
                        <a:t>131</a:t>
                      </a:r>
                      <a:endParaRPr lang="zh-CN" altLang="en-US" dirty="0"/>
                    </a:p>
                  </a:txBody>
                  <a:tcPr/>
                </a:tc>
                <a:tc>
                  <a:txBody>
                    <a:bodyPr/>
                    <a:lstStyle/>
                    <a:p>
                      <a:pPr algn="ctr"/>
                      <a:r>
                        <a:rPr lang="en-US" altLang="zh-CN"/>
                        <a:t>±2</a:t>
                      </a:r>
                      <a:endParaRPr lang="zh-CN" altLang="en-US"/>
                    </a:p>
                  </a:txBody>
                  <a:tcPr/>
                </a:tc>
                <a:tc>
                  <a:txBody>
                    <a:bodyPr/>
                    <a:lstStyle/>
                    <a:p>
                      <a:pPr algn="ctr"/>
                      <a:r>
                        <a:rPr lang="en-US" altLang="zh-CN" dirty="0"/>
                        <a:t>16384</a:t>
                      </a:r>
                      <a:endParaRPr lang="zh-CN" altLang="en-US" dirty="0"/>
                    </a:p>
                  </a:txBody>
                  <a:tcPr/>
                </a:tc>
                <a:tc rowSpan="4">
                  <a:txBody>
                    <a:bodyPr/>
                    <a:lstStyle/>
                    <a:p>
                      <a:pPr algn="ctr"/>
                      <a:endParaRPr lang="en-US" altLang="zh-CN" dirty="0"/>
                    </a:p>
                    <a:p>
                      <a:pPr algn="ctr"/>
                      <a:endParaRPr lang="en-US" altLang="zh-CN" dirty="0"/>
                    </a:p>
                    <a:p>
                      <a:pPr algn="ctr"/>
                      <a:r>
                        <a:rPr lang="en-US" altLang="zh-CN" dirty="0"/>
                        <a:t>I²C</a:t>
                      </a:r>
                      <a:endParaRPr lang="zh-CN" altLang="en-US" dirty="0"/>
                    </a:p>
                  </a:txBody>
                  <a:tcPr/>
                </a:tc>
                <a:extLst>
                  <a:ext uri="{0D108BD9-81ED-4DB2-BD59-A6C34878D82A}">
                    <a16:rowId xmlns:a16="http://schemas.microsoft.com/office/drawing/2014/main" val="3643000120"/>
                  </a:ext>
                </a:extLst>
              </a:tr>
              <a:tr h="370840">
                <a:tc>
                  <a:txBody>
                    <a:bodyPr/>
                    <a:lstStyle/>
                    <a:p>
                      <a:pPr algn="ctr"/>
                      <a:r>
                        <a:rPr lang="en-US" altLang="zh-CN" dirty="0"/>
                        <a:t>±500</a:t>
                      </a:r>
                      <a:endParaRPr lang="zh-CN" altLang="en-US" dirty="0"/>
                    </a:p>
                  </a:txBody>
                  <a:tcPr/>
                </a:tc>
                <a:tc>
                  <a:txBody>
                    <a:bodyPr/>
                    <a:lstStyle/>
                    <a:p>
                      <a:pPr algn="ctr"/>
                      <a:r>
                        <a:rPr lang="en-US" altLang="zh-CN" dirty="0"/>
                        <a:t>65.5</a:t>
                      </a:r>
                      <a:endParaRPr lang="zh-CN" altLang="en-US" dirty="0"/>
                    </a:p>
                  </a:txBody>
                  <a:tcPr/>
                </a:tc>
                <a:tc>
                  <a:txBody>
                    <a:bodyPr/>
                    <a:lstStyle/>
                    <a:p>
                      <a:pPr algn="ctr"/>
                      <a:r>
                        <a:rPr lang="en-US" altLang="zh-CN"/>
                        <a:t>±4</a:t>
                      </a:r>
                      <a:endParaRPr lang="zh-CN" altLang="en-US"/>
                    </a:p>
                  </a:txBody>
                  <a:tcPr/>
                </a:tc>
                <a:tc>
                  <a:txBody>
                    <a:bodyPr/>
                    <a:lstStyle/>
                    <a:p>
                      <a:pPr algn="ctr"/>
                      <a:r>
                        <a:rPr lang="en-US" altLang="zh-CN" dirty="0"/>
                        <a:t>8192</a:t>
                      </a:r>
                      <a:endParaRPr lang="zh-CN" altLang="en-US" dirty="0"/>
                    </a:p>
                  </a:txBody>
                  <a:tcPr/>
                </a:tc>
                <a:tc vMerge="1">
                  <a:txBody>
                    <a:bodyPr/>
                    <a:lstStyle/>
                    <a:p>
                      <a:endParaRPr lang="zh-CN" altLang="en-US"/>
                    </a:p>
                  </a:txBody>
                  <a:tcPr/>
                </a:tc>
                <a:extLst>
                  <a:ext uri="{0D108BD9-81ED-4DB2-BD59-A6C34878D82A}">
                    <a16:rowId xmlns:a16="http://schemas.microsoft.com/office/drawing/2014/main" val="2056697227"/>
                  </a:ext>
                </a:extLst>
              </a:tr>
              <a:tr h="370840">
                <a:tc>
                  <a:txBody>
                    <a:bodyPr/>
                    <a:lstStyle/>
                    <a:p>
                      <a:pPr algn="ctr"/>
                      <a:r>
                        <a:rPr lang="en-US" altLang="zh-CN"/>
                        <a:t>±1000</a:t>
                      </a:r>
                      <a:endParaRPr lang="zh-CN" altLang="en-US"/>
                    </a:p>
                  </a:txBody>
                  <a:tcPr/>
                </a:tc>
                <a:tc>
                  <a:txBody>
                    <a:bodyPr/>
                    <a:lstStyle/>
                    <a:p>
                      <a:pPr algn="ctr"/>
                      <a:r>
                        <a:rPr lang="en-US" altLang="zh-CN"/>
                        <a:t>32.8</a:t>
                      </a:r>
                      <a:endParaRPr lang="zh-CN" altLang="en-US"/>
                    </a:p>
                  </a:txBody>
                  <a:tcPr/>
                </a:tc>
                <a:tc>
                  <a:txBody>
                    <a:bodyPr/>
                    <a:lstStyle/>
                    <a:p>
                      <a:pPr algn="ctr"/>
                      <a:r>
                        <a:rPr lang="en-US" altLang="zh-CN"/>
                        <a:t>±8</a:t>
                      </a:r>
                      <a:endParaRPr lang="zh-CN" altLang="en-US"/>
                    </a:p>
                  </a:txBody>
                  <a:tcPr/>
                </a:tc>
                <a:tc>
                  <a:txBody>
                    <a:bodyPr/>
                    <a:lstStyle/>
                    <a:p>
                      <a:pPr algn="ctr"/>
                      <a:r>
                        <a:rPr lang="en-US" altLang="zh-CN"/>
                        <a:t>4096</a:t>
                      </a:r>
                      <a:endParaRPr lang="zh-CN" altLang="en-US"/>
                    </a:p>
                  </a:txBody>
                  <a:tcPr/>
                </a:tc>
                <a:tc vMerge="1">
                  <a:txBody>
                    <a:bodyPr/>
                    <a:lstStyle/>
                    <a:p>
                      <a:endParaRPr lang="zh-CN" altLang="en-US"/>
                    </a:p>
                  </a:txBody>
                  <a:tcPr/>
                </a:tc>
                <a:extLst>
                  <a:ext uri="{0D108BD9-81ED-4DB2-BD59-A6C34878D82A}">
                    <a16:rowId xmlns:a16="http://schemas.microsoft.com/office/drawing/2014/main" val="402259039"/>
                  </a:ext>
                </a:extLst>
              </a:tr>
              <a:tr h="370840">
                <a:tc>
                  <a:txBody>
                    <a:bodyPr/>
                    <a:lstStyle/>
                    <a:p>
                      <a:pPr algn="ctr"/>
                      <a:r>
                        <a:rPr lang="en-US" altLang="zh-CN"/>
                        <a:t>±2000</a:t>
                      </a:r>
                      <a:endParaRPr lang="zh-CN" altLang="en-US"/>
                    </a:p>
                  </a:txBody>
                  <a:tcPr/>
                </a:tc>
                <a:tc>
                  <a:txBody>
                    <a:bodyPr/>
                    <a:lstStyle/>
                    <a:p>
                      <a:pPr algn="ctr"/>
                      <a:r>
                        <a:rPr lang="en-US" altLang="zh-CN"/>
                        <a:t>16.4</a:t>
                      </a:r>
                      <a:endParaRPr lang="zh-CN" altLang="en-US"/>
                    </a:p>
                  </a:txBody>
                  <a:tcPr/>
                </a:tc>
                <a:tc>
                  <a:txBody>
                    <a:bodyPr/>
                    <a:lstStyle/>
                    <a:p>
                      <a:pPr algn="ctr"/>
                      <a:r>
                        <a:rPr lang="en-US" altLang="zh-CN" dirty="0"/>
                        <a:t>±16</a:t>
                      </a:r>
                      <a:endParaRPr lang="zh-CN" altLang="en-US" dirty="0"/>
                    </a:p>
                  </a:txBody>
                  <a:tcPr/>
                </a:tc>
                <a:tc>
                  <a:txBody>
                    <a:bodyPr/>
                    <a:lstStyle/>
                    <a:p>
                      <a:pPr algn="ctr"/>
                      <a:r>
                        <a:rPr lang="en-US" altLang="zh-CN" dirty="0"/>
                        <a:t>2048</a:t>
                      </a:r>
                      <a:endParaRPr lang="zh-CN" altLang="en-US" dirty="0"/>
                    </a:p>
                  </a:txBody>
                  <a:tcPr/>
                </a:tc>
                <a:tc vMerge="1">
                  <a:txBody>
                    <a:bodyPr/>
                    <a:lstStyle/>
                    <a:p>
                      <a:endParaRPr lang="zh-CN" altLang="en-US"/>
                    </a:p>
                  </a:txBody>
                  <a:tcPr/>
                </a:tc>
                <a:extLst>
                  <a:ext uri="{0D108BD9-81ED-4DB2-BD59-A6C34878D82A}">
                    <a16:rowId xmlns:a16="http://schemas.microsoft.com/office/drawing/2014/main" val="84243299"/>
                  </a:ext>
                </a:extLst>
              </a:tr>
            </a:tbl>
          </a:graphicData>
        </a:graphic>
      </p:graphicFrame>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8347" y="4547118"/>
            <a:ext cx="2477847" cy="2204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1" descr="H:\无人机\惯导算法\中大四轴培训\惯导篇\Euler angles\mpu-605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42674" y="4605434"/>
            <a:ext cx="2292516" cy="2088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58183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53230"/>
          </a:xfrm>
        </p:spPr>
        <p:txBody>
          <a:bodyPr/>
          <a:lstStyle/>
          <a:p>
            <a:r>
              <a:rPr lang="en-US" altLang="zh-CN" dirty="0"/>
              <a:t>What is Attitude</a:t>
            </a:r>
            <a:r>
              <a:rPr lang="zh-CN" altLang="en-US" dirty="0"/>
              <a:t>？</a:t>
            </a:r>
            <a:endParaRPr lang="en-US" altLang="zh-CN" dirty="0"/>
          </a:p>
        </p:txBody>
      </p:sp>
      <p:sp>
        <p:nvSpPr>
          <p:cNvPr id="3" name="内容占位符 2"/>
          <p:cNvSpPr>
            <a:spLocks noGrp="1"/>
          </p:cNvSpPr>
          <p:nvPr>
            <p:ph idx="1"/>
          </p:nvPr>
        </p:nvSpPr>
        <p:spPr>
          <a:xfrm>
            <a:off x="1103312" y="1404730"/>
            <a:ext cx="8946541" cy="5049077"/>
          </a:xfrm>
        </p:spPr>
        <p:txBody>
          <a:bodyPr>
            <a:normAutofit/>
          </a:bodyPr>
          <a:lstStyle/>
          <a:p>
            <a:pPr marL="0" indent="0">
              <a:buNone/>
            </a:pPr>
            <a:r>
              <a:rPr lang="en-US" altLang="zh-CN" dirty="0">
                <a:latin typeface="微软雅黑" panose="020B0503020204020204" pitchFamily="34" charset="-122"/>
                <a:ea typeface="微软雅黑" panose="020B0503020204020204" pitchFamily="34" charset="-122"/>
              </a:rPr>
              <a:t>Orientation of a coordinate system (</a:t>
            </a:r>
            <a:r>
              <a:rPr lang="en-US" altLang="zh-CN" dirty="0" err="1">
                <a:latin typeface="微软雅黑" panose="020B0503020204020204" pitchFamily="34" charset="-122"/>
                <a:ea typeface="微软雅黑" panose="020B0503020204020204" pitchFamily="34" charset="-122"/>
              </a:rPr>
              <a:t>u,v,w</a:t>
            </a:r>
            <a:r>
              <a:rPr lang="en-US" altLang="zh-CN" dirty="0">
                <a:latin typeface="微软雅黑" panose="020B0503020204020204" pitchFamily="34" charset="-122"/>
                <a:ea typeface="微软雅黑" panose="020B0503020204020204" pitchFamily="34" charset="-122"/>
              </a:rPr>
              <a:t>) with respect to some reference system (</a:t>
            </a:r>
            <a:r>
              <a:rPr lang="en-US" altLang="zh-CN" dirty="0" err="1">
                <a:latin typeface="微软雅黑" panose="020B0503020204020204" pitchFamily="34" charset="-122"/>
                <a:ea typeface="微软雅黑" panose="020B0503020204020204" pitchFamily="34" charset="-122"/>
              </a:rPr>
              <a:t>x,y,z</a:t>
            </a:r>
            <a:r>
              <a:rPr lang="en-US" altLang="zh-CN" dirty="0">
                <a:latin typeface="微软雅黑" panose="020B0503020204020204" pitchFamily="34" charset="-122"/>
                <a:ea typeface="微软雅黑" panose="020B0503020204020204" pitchFamily="34" charset="-122"/>
              </a:rPr>
              <a:t>)</a:t>
            </a:r>
          </a:p>
          <a:p>
            <a:pPr marL="0" indent="0">
              <a:buNone/>
            </a:pPr>
            <a:endParaRPr lang="en-US" altLang="zh-CN" dirty="0">
              <a:latin typeface="微软雅黑" panose="020B0503020204020204" pitchFamily="34" charset="-122"/>
              <a:ea typeface="微软雅黑" panose="020B0503020204020204" pitchFamily="34" charset="-122"/>
            </a:endParaRPr>
          </a:p>
        </p:txBody>
      </p:sp>
      <p:pic>
        <p:nvPicPr>
          <p:cNvPr id="4" name="Picture 14" descr="H:\root\attitude\coordinatesystems.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33482" y="2229849"/>
            <a:ext cx="3886200" cy="3398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82253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53230"/>
          </a:xfrm>
        </p:spPr>
        <p:txBody>
          <a:bodyPr/>
          <a:lstStyle/>
          <a:p>
            <a:r>
              <a:rPr lang="en-US" altLang="zh-CN" dirty="0"/>
              <a:t>Why we need Attitude information</a:t>
            </a:r>
          </a:p>
        </p:txBody>
      </p:sp>
      <p:sp>
        <p:nvSpPr>
          <p:cNvPr id="3" name="内容占位符 2"/>
          <p:cNvSpPr>
            <a:spLocks noGrp="1"/>
          </p:cNvSpPr>
          <p:nvPr>
            <p:ph idx="1"/>
          </p:nvPr>
        </p:nvSpPr>
        <p:spPr>
          <a:xfrm>
            <a:off x="1103312" y="1404730"/>
            <a:ext cx="8946541" cy="5049077"/>
          </a:xfrm>
        </p:spPr>
        <p:txBody>
          <a:bodyPr>
            <a:normAutofit/>
          </a:bodyPr>
          <a:lstStyle/>
          <a:p>
            <a:pPr marL="0" indent="0">
              <a:buNone/>
            </a:pPr>
            <a:r>
              <a:rPr lang="en-US" altLang="zh-CN" dirty="0">
                <a:latin typeface="微软雅黑" panose="020B0503020204020204" pitchFamily="34" charset="-122"/>
                <a:ea typeface="微软雅黑" panose="020B0503020204020204" pitchFamily="34" charset="-122"/>
              </a:rPr>
              <a:t>Obtaining an accurate vehicle attitude is essential for airplane navigation and control applications. The effectiveness of navigation and control is determined by the degree of precision of the navigation and control systems, including inertial measurement units(IMU). </a:t>
            </a:r>
          </a:p>
          <a:p>
            <a:pPr marL="0" indent="0">
              <a:buNone/>
            </a:pP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016915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53230"/>
          </a:xfrm>
        </p:spPr>
        <p:txBody>
          <a:bodyPr/>
          <a:lstStyle/>
          <a:p>
            <a:r>
              <a:rPr lang="en-US" altLang="zh-CN" dirty="0"/>
              <a:t>How to get Attitude</a:t>
            </a:r>
          </a:p>
        </p:txBody>
      </p:sp>
      <p:sp>
        <p:nvSpPr>
          <p:cNvPr id="3" name="内容占位符 2"/>
          <p:cNvSpPr>
            <a:spLocks noGrp="1"/>
          </p:cNvSpPr>
          <p:nvPr>
            <p:ph idx="1"/>
          </p:nvPr>
        </p:nvSpPr>
        <p:spPr>
          <a:xfrm>
            <a:off x="1103312" y="1404730"/>
            <a:ext cx="8946541" cy="5049077"/>
          </a:xfrm>
        </p:spPr>
        <p:txBody>
          <a:bodyPr>
            <a:normAutofit/>
          </a:bodyPr>
          <a:lstStyle/>
          <a:p>
            <a:pPr marL="0" indent="0">
              <a:buNone/>
            </a:pPr>
            <a:r>
              <a:rPr lang="en-US" altLang="zh-CN" dirty="0">
                <a:latin typeface="微软雅黑" panose="020B0503020204020204" pitchFamily="34" charset="-122"/>
                <a:ea typeface="微软雅黑" panose="020B0503020204020204" pitchFamily="34" charset="-122"/>
              </a:rPr>
              <a:t>The attitude of the aero-vehicle can be determined by integrating the angular rates (pitch, roll, and yaw rates) of the vehicle. Nevertheless, accuracy requirements usually cannot be satisfied by using the inexpensive MEMS sensors. Therefore, some forms of </a:t>
            </a:r>
            <a:r>
              <a:rPr lang="en-US" altLang="zh-CN" dirty="0" err="1">
                <a:latin typeface="微软雅黑" panose="020B0503020204020204" pitchFamily="34" charset="-122"/>
                <a:ea typeface="微软雅黑" panose="020B0503020204020204" pitchFamily="34" charset="-122"/>
              </a:rPr>
              <a:t>Kalman</a:t>
            </a:r>
            <a:r>
              <a:rPr lang="en-US" altLang="zh-CN" dirty="0">
                <a:latin typeface="微软雅黑" panose="020B0503020204020204" pitchFamily="34" charset="-122"/>
                <a:ea typeface="微软雅黑" panose="020B0503020204020204" pitchFamily="34" charset="-122"/>
              </a:rPr>
              <a:t> filtering or complementary fusion algorithms are normally employed to provide more accurate and reliable attitude angles in the MEMS attitude determination systems. </a:t>
            </a:r>
          </a:p>
          <a:p>
            <a:pPr marL="0" indent="0">
              <a:buNone/>
            </a:pP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317804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53230"/>
          </a:xfrm>
        </p:spPr>
        <p:txBody>
          <a:bodyPr/>
          <a:lstStyle/>
          <a:p>
            <a:r>
              <a:rPr lang="en-US" altLang="zh-CN" dirty="0"/>
              <a:t>Attitude sensors</a:t>
            </a:r>
          </a:p>
        </p:txBody>
      </p:sp>
      <p:sp>
        <p:nvSpPr>
          <p:cNvPr id="3" name="内容占位符 2"/>
          <p:cNvSpPr>
            <a:spLocks noGrp="1"/>
          </p:cNvSpPr>
          <p:nvPr>
            <p:ph idx="1"/>
          </p:nvPr>
        </p:nvSpPr>
        <p:spPr>
          <a:xfrm>
            <a:off x="1103312" y="1404730"/>
            <a:ext cx="8946541" cy="5049077"/>
          </a:xfrm>
        </p:spPr>
        <p:txBody>
          <a:bodyPr>
            <a:normAutofit/>
          </a:bodyPr>
          <a:lstStyle/>
          <a:p>
            <a:pPr marL="0" indent="0">
              <a:buNone/>
            </a:pPr>
            <a:r>
              <a:rPr lang="en-US" altLang="zh-CN" dirty="0">
                <a:latin typeface="微软雅黑" panose="020B0503020204020204" pitchFamily="34" charset="-122"/>
                <a:ea typeface="微软雅黑" panose="020B0503020204020204" pitchFamily="34" charset="-122"/>
              </a:rPr>
              <a:t>Accelerometers</a:t>
            </a:r>
          </a:p>
          <a:p>
            <a:pPr marL="0" indent="0">
              <a:buNone/>
            </a:pPr>
            <a:r>
              <a:rPr lang="en-US" altLang="zh-CN" dirty="0">
                <a:latin typeface="微软雅黑" panose="020B0503020204020204" pitchFamily="34" charset="-122"/>
                <a:ea typeface="微软雅黑" panose="020B0503020204020204" pitchFamily="34" charset="-122"/>
              </a:rPr>
              <a:t>Gyroscopes</a:t>
            </a:r>
          </a:p>
          <a:p>
            <a:pPr marL="0" indent="0">
              <a:buNone/>
            </a:pPr>
            <a:r>
              <a:rPr lang="en-US" altLang="zh-CN" dirty="0">
                <a:latin typeface="微软雅黑" panose="020B0503020204020204" pitchFamily="34" charset="-122"/>
                <a:ea typeface="微软雅黑" panose="020B0503020204020204" pitchFamily="34" charset="-122"/>
              </a:rPr>
              <a:t>gimbaled gyroscopes, laser gyroscopes, and fiber optic gyroscopes and accelerometers—provide high-precision information for navigational calculations .they are, however, expensive and bulky. With the maturation and advancement of semiconductor manufacturing technology, MEMS sensors are increasingly used in flight attitude calculations</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2552" y="4824932"/>
            <a:ext cx="3271839" cy="154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44635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53230"/>
          </a:xfrm>
        </p:spPr>
        <p:txBody>
          <a:bodyPr/>
          <a:lstStyle/>
          <a:p>
            <a:r>
              <a:rPr lang="en-US" altLang="zh-CN" dirty="0"/>
              <a:t>Gyroscopes</a:t>
            </a:r>
          </a:p>
        </p:txBody>
      </p:sp>
      <p:sp>
        <p:nvSpPr>
          <p:cNvPr id="3" name="内容占位符 2"/>
          <p:cNvSpPr>
            <a:spLocks noGrp="1"/>
          </p:cNvSpPr>
          <p:nvPr>
            <p:ph idx="1"/>
          </p:nvPr>
        </p:nvSpPr>
        <p:spPr>
          <a:xfrm>
            <a:off x="1103312" y="1404730"/>
            <a:ext cx="8946541" cy="5049077"/>
          </a:xfrm>
        </p:spPr>
        <p:txBody>
          <a:bodyPr>
            <a:normAutofit/>
          </a:bodyPr>
          <a:lstStyle/>
          <a:p>
            <a:pPr marL="0" indent="0">
              <a:buNone/>
            </a:pPr>
            <a:r>
              <a:rPr lang="en-US" altLang="zh-CN" dirty="0">
                <a:latin typeface="微软雅黑" panose="020B0503020204020204" pitchFamily="34" charset="-122"/>
                <a:ea typeface="微软雅黑" panose="020B0503020204020204" pitchFamily="34" charset="-122"/>
              </a:rPr>
              <a:t>A gyroscope has the capability of measuring the rate of rotation around a particular axis. For instance if a gyroscope is used to gauge the rate of rotation around the roll axis of an aircraft, it will come up with a non zero roll value, so long as the aircraft continues to roll, but shows zero if the roll stops</a:t>
            </a:r>
          </a:p>
          <a:p>
            <a:pPr marL="0" indent="0">
              <a:buNone/>
            </a:pPr>
            <a:r>
              <a:rPr lang="zh-CN" altLang="en-US" dirty="0">
                <a:latin typeface="微软雅黑" panose="020B0503020204020204" pitchFamily="34" charset="-122"/>
                <a:ea typeface="微软雅黑" panose="020B0503020204020204" pitchFamily="34" charset="-122"/>
              </a:rPr>
              <a:t>陀螺仪演示视频：</a:t>
            </a:r>
            <a:endParaRPr lang="en-US" altLang="zh-CN" dirty="0">
              <a:latin typeface="微软雅黑" panose="020B0503020204020204" pitchFamily="34" charset="-122"/>
              <a:ea typeface="微软雅黑" panose="020B0503020204020204" pitchFamily="34" charset="-122"/>
            </a:endParaRPr>
          </a:p>
          <a:p>
            <a:pPr marL="0" indent="0">
              <a:buNone/>
            </a:pPr>
            <a:r>
              <a:rPr lang="en-US" altLang="zh-CN" dirty="0">
                <a:latin typeface="微软雅黑" panose="020B0503020204020204" pitchFamily="34" charset="-122"/>
                <a:ea typeface="微软雅黑" panose="020B0503020204020204" pitchFamily="34" charset="-122"/>
              </a:rPr>
              <a:t>http://www.iqiyi.com/w_19rs2xeeq1.html</a:t>
            </a:r>
          </a:p>
        </p:txBody>
      </p:sp>
      <p:pic>
        <p:nvPicPr>
          <p:cNvPr id="1026" name="Picture 2" descr="http://f.hiphotos.baidu.com/baike/pic/item/d833c895d143ad4ba45504ce82025aafa40f0640.jpg"/>
          <p:cNvPicPr>
            <a:picLocks noChangeAspect="1" noChangeArrowheads="1"/>
          </p:cNvPicPr>
          <p:nvPr/>
        </p:nvPicPr>
        <p:blipFill rotWithShape="1">
          <a:blip r:embed="rId2">
            <a:extLst>
              <a:ext uri="{28A0092B-C50C-407E-A947-70E740481C1C}">
                <a14:useLocalDpi xmlns:a14="http://schemas.microsoft.com/office/drawing/2010/main" val="0"/>
              </a:ext>
            </a:extLst>
          </a:blip>
          <a:srcRect t="9154" b="10981"/>
          <a:stretch/>
        </p:blipFill>
        <p:spPr bwMode="auto">
          <a:xfrm>
            <a:off x="6529870" y="3419060"/>
            <a:ext cx="3318645" cy="26504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99339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53230"/>
          </a:xfrm>
        </p:spPr>
        <p:txBody>
          <a:bodyPr/>
          <a:lstStyle/>
          <a:p>
            <a:r>
              <a:rPr lang="en-US" altLang="zh-CN" dirty="0"/>
              <a:t>Accelerometer</a:t>
            </a:r>
          </a:p>
        </p:txBody>
      </p:sp>
      <p:sp>
        <p:nvSpPr>
          <p:cNvPr id="3" name="内容占位符 2"/>
          <p:cNvSpPr>
            <a:spLocks noGrp="1"/>
          </p:cNvSpPr>
          <p:nvPr>
            <p:ph idx="1"/>
          </p:nvPr>
        </p:nvSpPr>
        <p:spPr>
          <a:xfrm>
            <a:off x="1103312" y="1404730"/>
            <a:ext cx="8946541" cy="5049077"/>
          </a:xfrm>
        </p:spPr>
        <p:txBody>
          <a:bodyPr>
            <a:normAutofit/>
          </a:bodyPr>
          <a:lstStyle/>
          <a:p>
            <a:pPr marL="0" indent="0">
              <a:buNone/>
            </a:pPr>
            <a:r>
              <a:rPr lang="en-US" altLang="zh-CN" dirty="0">
                <a:latin typeface="微软雅黑" panose="020B0503020204020204" pitchFamily="34" charset="-122"/>
                <a:ea typeface="微软雅黑" panose="020B0503020204020204" pitchFamily="34" charset="-122"/>
              </a:rPr>
              <a:t>A 3 axis accelerometer has the ability to gauge the orientation of a stationary platform relative to the earth’s surface. If the platform happens to be in free fall, the acceleration will be shown to be zero. If it is only accelerating in a particular direction the acceleration will be indistinguishable from the acceleration being provided by the earth’s gravitational pull. So an accelerometer alone cannot be used to have an aircraft maintain a particular orientation.</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6648" y="3809998"/>
            <a:ext cx="4219867" cy="2524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73799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53230"/>
          </a:xfrm>
        </p:spPr>
        <p:txBody>
          <a:bodyPr/>
          <a:lstStyle/>
          <a:p>
            <a:r>
              <a:rPr lang="en-US" altLang="zh-CN" dirty="0"/>
              <a:t>Difference Between Gyroscope and Accelerometer</a:t>
            </a:r>
          </a:p>
        </p:txBody>
      </p:sp>
      <p:sp>
        <p:nvSpPr>
          <p:cNvPr id="3" name="内容占位符 2"/>
          <p:cNvSpPr>
            <a:spLocks noGrp="1"/>
          </p:cNvSpPr>
          <p:nvPr>
            <p:ph idx="1"/>
          </p:nvPr>
        </p:nvSpPr>
        <p:spPr>
          <a:xfrm>
            <a:off x="1103312" y="1881809"/>
            <a:ext cx="8946541" cy="4571998"/>
          </a:xfrm>
        </p:spPr>
        <p:txBody>
          <a:bodyPr>
            <a:normAutofit lnSpcReduction="10000"/>
          </a:bodyPr>
          <a:lstStyle/>
          <a:p>
            <a:pPr marL="0" indent="0">
              <a:buNone/>
            </a:pPr>
            <a:r>
              <a:rPr lang="en-US" altLang="zh-CN" dirty="0">
                <a:latin typeface="微软雅黑" panose="020B0503020204020204" pitchFamily="34" charset="-122"/>
                <a:ea typeface="微软雅黑" panose="020B0503020204020204" pitchFamily="34" charset="-122"/>
              </a:rPr>
              <a:t>Accelerometer measures linear motion and gravity.</a:t>
            </a:r>
          </a:p>
          <a:p>
            <a:pPr marL="0" indent="0">
              <a:buNone/>
            </a:pPr>
            <a:r>
              <a:rPr lang="en-US" altLang="zh-CN" dirty="0">
                <a:latin typeface="微软雅黑" panose="020B0503020204020204" pitchFamily="34" charset="-122"/>
                <a:ea typeface="微软雅黑" panose="020B0503020204020204" pitchFamily="34" charset="-122"/>
              </a:rPr>
              <a:t>Accelerometer detects and measures electrical current that derives from muscular action.</a:t>
            </a:r>
          </a:p>
          <a:p>
            <a:pPr marL="0" indent="0">
              <a:buNone/>
            </a:pPr>
            <a:r>
              <a:rPr lang="en-US" altLang="zh-CN" dirty="0">
                <a:latin typeface="微软雅黑" panose="020B0503020204020204" pitchFamily="34" charset="-122"/>
                <a:ea typeface="微软雅黑" panose="020B0503020204020204" pitchFamily="34" charset="-122"/>
              </a:rPr>
              <a:t>The magnitude of the signal in the case of accelerometer is biased by gravity. This is not the case with gyroscope.</a:t>
            </a:r>
          </a:p>
          <a:p>
            <a:pPr marL="0" indent="0">
              <a:buNone/>
            </a:pPr>
            <a:r>
              <a:rPr lang="en-US" altLang="zh-CN" dirty="0">
                <a:latin typeface="微软雅黑" panose="020B0503020204020204" pitchFamily="34" charset="-122"/>
                <a:ea typeface="微软雅黑" panose="020B0503020204020204" pitchFamily="34" charset="-122"/>
              </a:rPr>
              <a:t>Information pertains to bandwidth and frequency available to the extent of zero frequency in the case of gyroscope. That may not be the case with an accelerometer.</a:t>
            </a:r>
          </a:p>
          <a:p>
            <a:pPr marL="0" indent="0">
              <a:buNone/>
            </a:pPr>
            <a:r>
              <a:rPr lang="en-US" altLang="zh-CN" dirty="0">
                <a:latin typeface="微软雅黑" panose="020B0503020204020204" pitchFamily="34" charset="-122"/>
                <a:ea typeface="微软雅黑" panose="020B0503020204020204" pitchFamily="34" charset="-122"/>
              </a:rPr>
              <a:t>A onetime integration is sufficient to achieve angular displacement in the case of gyroscope, whereas a difficult two time integration is required in the case of accelerometer.</a:t>
            </a:r>
          </a:p>
          <a:p>
            <a:pPr marL="0" indent="0">
              <a:buNone/>
            </a:pPr>
            <a:r>
              <a:rPr lang="en-US" altLang="zh-CN" dirty="0">
                <a:latin typeface="微软雅黑" panose="020B0503020204020204" pitchFamily="34" charset="-122"/>
                <a:ea typeface="微软雅黑" panose="020B0503020204020204" pitchFamily="34" charset="-122"/>
              </a:rPr>
              <a:t>There is high signal to noise ratio in the case of gyroscope, while in accelerators, there is mostly a low signal to noise ratio.</a:t>
            </a:r>
          </a:p>
        </p:txBody>
      </p:sp>
    </p:spTree>
    <p:extLst>
      <p:ext uri="{BB962C8B-B14F-4D97-AF65-F5344CB8AC3E}">
        <p14:creationId xmlns:p14="http://schemas.microsoft.com/office/powerpoint/2010/main" val="30185994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53230"/>
          </a:xfrm>
        </p:spPr>
        <p:txBody>
          <a:bodyPr/>
          <a:lstStyle/>
          <a:p>
            <a:r>
              <a:rPr lang="en-US" altLang="zh-CN" dirty="0"/>
              <a:t>IMU of WKM Flight Controllers</a:t>
            </a:r>
          </a:p>
        </p:txBody>
      </p:sp>
      <p:sp>
        <p:nvSpPr>
          <p:cNvPr id="3" name="内容占位符 2"/>
          <p:cNvSpPr>
            <a:spLocks noGrp="1"/>
          </p:cNvSpPr>
          <p:nvPr>
            <p:ph idx="1"/>
          </p:nvPr>
        </p:nvSpPr>
        <p:spPr>
          <a:xfrm>
            <a:off x="1103312" y="1404730"/>
            <a:ext cx="8946541" cy="5049077"/>
          </a:xfrm>
        </p:spPr>
        <p:txBody>
          <a:bodyPr>
            <a:normAutofit/>
          </a:bodyPr>
          <a:lstStyle/>
          <a:p>
            <a:pPr marL="0" indent="0">
              <a:buNone/>
            </a:pPr>
            <a:r>
              <a:rPr lang="en-US" altLang="zh-CN" dirty="0">
                <a:latin typeface="微软雅黑" panose="020B0503020204020204" pitchFamily="34" charset="-122"/>
                <a:ea typeface="微软雅黑" panose="020B0503020204020204" pitchFamily="34" charset="-122"/>
              </a:rPr>
              <a:t>Accelerometer</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ADXL326</a:t>
            </a:r>
          </a:p>
          <a:p>
            <a:pPr marL="0" indent="0">
              <a:buNone/>
            </a:pPr>
            <a:r>
              <a:rPr lang="en-US" altLang="zh-CN" dirty="0">
                <a:latin typeface="微软雅黑" panose="020B0503020204020204" pitchFamily="34" charset="-122"/>
                <a:ea typeface="微软雅黑" panose="020B0503020204020204" pitchFamily="34" charset="-122"/>
              </a:rPr>
              <a:t>Gyroscopes</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ADXRS620</a:t>
            </a:r>
          </a:p>
          <a:p>
            <a:pPr marL="0" indent="0">
              <a:buNone/>
            </a:pPr>
            <a:endParaRPr lang="en-US" altLang="zh-CN" dirty="0">
              <a:latin typeface="微软雅黑" panose="020B0503020204020204" pitchFamily="34" charset="-122"/>
              <a:ea typeface="微软雅黑" panose="020B0503020204020204" pitchFamily="34" charset="-122"/>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0767" y="2664363"/>
            <a:ext cx="6230114" cy="31533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460825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1155</TotalTime>
  <Words>555</Words>
  <Application>Microsoft Office PowerPoint</Application>
  <PresentationFormat>宽屏</PresentationFormat>
  <Paragraphs>61</Paragraphs>
  <Slides>10</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10</vt:i4>
      </vt:variant>
    </vt:vector>
  </HeadingPairs>
  <TitlesOfParts>
    <vt:vector size="16" baseType="lpstr">
      <vt:lpstr>宋体</vt:lpstr>
      <vt:lpstr>微软雅黑</vt:lpstr>
      <vt:lpstr>Arial</vt:lpstr>
      <vt:lpstr>Century Gothic</vt:lpstr>
      <vt:lpstr>Wingdings 3</vt:lpstr>
      <vt:lpstr>离子</vt:lpstr>
      <vt:lpstr>IMU（Inertial Measurement Unit）</vt:lpstr>
      <vt:lpstr>What is Attitude？</vt:lpstr>
      <vt:lpstr>Why we need Attitude information</vt:lpstr>
      <vt:lpstr>How to get Attitude</vt:lpstr>
      <vt:lpstr>Attitude sensors</vt:lpstr>
      <vt:lpstr>Gyroscopes</vt:lpstr>
      <vt:lpstr>Accelerometer</vt:lpstr>
      <vt:lpstr>Difference Between Gyroscope and Accelerometer</vt:lpstr>
      <vt:lpstr>IMU of WKM Flight Controllers</vt:lpstr>
      <vt:lpstr>MPU-6050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lenovo</cp:lastModifiedBy>
  <cp:revision>640</cp:revision>
  <dcterms:created xsi:type="dcterms:W3CDTF">2016-06-17T08:48:09Z</dcterms:created>
  <dcterms:modified xsi:type="dcterms:W3CDTF">2016-06-22T14:48:27Z</dcterms:modified>
</cp:coreProperties>
</file>