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3"/>
    <p:sldId id="260" r:id="rId4"/>
    <p:sldId id="259" r:id="rId5"/>
    <p:sldId id="343" r:id="rId6"/>
    <p:sldId id="294" r:id="rId7"/>
    <p:sldId id="297" r:id="rId8"/>
    <p:sldId id="266" r:id="rId9"/>
    <p:sldId id="292" r:id="rId10"/>
    <p:sldId id="328" r:id="rId11"/>
    <p:sldId id="329" r:id="rId12"/>
    <p:sldId id="265" r:id="rId13"/>
    <p:sldId id="261" r:id="rId14"/>
    <p:sldId id="317" r:id="rId15"/>
    <p:sldId id="319" r:id="rId16"/>
    <p:sldId id="262" r:id="rId17"/>
    <p:sldId id="320" r:id="rId18"/>
    <p:sldId id="321" r:id="rId19"/>
    <p:sldId id="263" r:id="rId20"/>
    <p:sldId id="323" r:id="rId21"/>
    <p:sldId id="325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51"/>
    <p:restoredTop sz="94697"/>
  </p:normalViewPr>
  <p:slideViewPr>
    <p:cSldViewPr snapToGrid="0" snapToObjects="1">
      <p:cViewPr varScale="1">
        <p:scale>
          <a:sx n="104" d="100"/>
          <a:sy n="104" d="100"/>
        </p:scale>
        <p:origin x="84" y="216"/>
      </p:cViewPr>
      <p:guideLst>
        <p:guide orient="horz" pos="2160"/>
        <p:guide pos="3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/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2"/>
            <p:cNvSpPr/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3"/>
            <p:cNvSpPr/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5"/>
            <p:cNvSpPr/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6"/>
            <p:cNvSpPr/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7"/>
            <p:cNvSpPr/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8"/>
            <p:cNvSpPr/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9"/>
            <p:cNvSpPr/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0"/>
            <p:cNvSpPr/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1"/>
            <p:cNvSpPr/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82"/>
            <p:cNvSpPr/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3"/>
            <p:cNvSpPr/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84"/>
            <p:cNvSpPr/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85"/>
            <p:cNvSpPr/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86"/>
            <p:cNvSpPr/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7"/>
            <p:cNvSpPr/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88"/>
            <p:cNvSpPr/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89"/>
            <p:cNvSpPr/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90"/>
            <p:cNvSpPr/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1"/>
            <p:cNvSpPr/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2"/>
            <p:cNvSpPr/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93"/>
            <p:cNvSpPr/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94"/>
            <p:cNvSpPr/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95"/>
            <p:cNvSpPr/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6"/>
            <p:cNvSpPr/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7"/>
            <p:cNvSpPr/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8"/>
            <p:cNvSpPr/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9"/>
            <p:cNvSpPr/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00"/>
            <p:cNvSpPr/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01"/>
            <p:cNvSpPr/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2"/>
            <p:cNvSpPr/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3"/>
            <p:cNvSpPr/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4"/>
            <p:cNvSpPr/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5"/>
            <p:cNvSpPr/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6"/>
            <p:cNvSpPr/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7"/>
            <p:cNvSpPr/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08"/>
            <p:cNvSpPr/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9"/>
            <p:cNvSpPr/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10"/>
            <p:cNvSpPr/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11"/>
            <p:cNvSpPr/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12"/>
            <p:cNvSpPr/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13"/>
            <p:cNvSpPr/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14"/>
            <p:cNvSpPr/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15"/>
            <p:cNvSpPr/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16"/>
            <p:cNvSpPr/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17"/>
            <p:cNvSpPr/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8"/>
            <p:cNvSpPr/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19"/>
            <p:cNvSpPr/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20"/>
            <p:cNvSpPr/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21"/>
            <p:cNvSpPr/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22"/>
            <p:cNvSpPr/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23"/>
            <p:cNvSpPr/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24"/>
            <p:cNvSpPr/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25"/>
            <p:cNvSpPr/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26"/>
            <p:cNvSpPr/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27"/>
            <p:cNvSpPr/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28"/>
            <p:cNvSpPr/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29"/>
            <p:cNvSpPr/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30"/>
            <p:cNvSpPr/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31"/>
            <p:cNvSpPr/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32"/>
            <p:cNvSpPr/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33"/>
            <p:cNvSpPr/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34"/>
            <p:cNvSpPr/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35"/>
            <p:cNvSpPr/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36"/>
            <p:cNvSpPr/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37"/>
            <p:cNvSpPr/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38"/>
            <p:cNvSpPr/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39"/>
            <p:cNvSpPr/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40"/>
            <p:cNvSpPr/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41"/>
            <p:cNvSpPr/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42"/>
            <p:cNvSpPr/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43"/>
            <p:cNvSpPr/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44"/>
            <p:cNvSpPr/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45"/>
            <p:cNvSpPr/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46"/>
            <p:cNvSpPr/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7"/>
            <p:cNvSpPr/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48"/>
            <p:cNvSpPr/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49"/>
            <p:cNvSpPr/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50"/>
            <p:cNvSpPr/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51"/>
            <p:cNvSpPr/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52"/>
            <p:cNvSpPr/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53"/>
            <p:cNvSpPr/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54"/>
            <p:cNvSpPr/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55"/>
            <p:cNvSpPr/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56"/>
            <p:cNvSpPr/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57"/>
            <p:cNvSpPr/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58"/>
            <p:cNvSpPr/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59"/>
            <p:cNvSpPr/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60"/>
            <p:cNvSpPr/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61"/>
            <p:cNvSpPr/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62"/>
            <p:cNvSpPr/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63"/>
            <p:cNvSpPr/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64"/>
            <p:cNvSpPr/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65"/>
            <p:cNvSpPr/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66"/>
            <p:cNvSpPr/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67"/>
            <p:cNvSpPr/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68"/>
            <p:cNvSpPr/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69"/>
            <p:cNvSpPr/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70"/>
            <p:cNvSpPr/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71"/>
            <p:cNvSpPr/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72"/>
            <p:cNvSpPr/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73"/>
            <p:cNvSpPr/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74"/>
            <p:cNvSpPr/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75"/>
            <p:cNvSpPr/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76"/>
            <p:cNvSpPr/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77"/>
            <p:cNvSpPr/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78"/>
            <p:cNvSpPr/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3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3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/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2"/>
            <p:cNvSpPr/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3"/>
            <p:cNvSpPr/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5"/>
            <p:cNvSpPr/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6"/>
            <p:cNvSpPr/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7"/>
            <p:cNvSpPr/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8"/>
            <p:cNvSpPr/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9"/>
            <p:cNvSpPr/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0"/>
            <p:cNvSpPr/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1"/>
            <p:cNvSpPr/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82"/>
            <p:cNvSpPr/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3"/>
            <p:cNvSpPr/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84"/>
            <p:cNvSpPr/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85"/>
            <p:cNvSpPr/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86"/>
            <p:cNvSpPr/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7"/>
            <p:cNvSpPr/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88"/>
            <p:cNvSpPr/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89"/>
            <p:cNvSpPr/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90"/>
            <p:cNvSpPr/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1"/>
            <p:cNvSpPr/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2"/>
            <p:cNvSpPr/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93"/>
            <p:cNvSpPr/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94"/>
            <p:cNvSpPr/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95"/>
            <p:cNvSpPr/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6"/>
            <p:cNvSpPr/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7"/>
            <p:cNvSpPr/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8"/>
            <p:cNvSpPr/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9"/>
            <p:cNvSpPr/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00"/>
            <p:cNvSpPr/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01"/>
            <p:cNvSpPr/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2"/>
            <p:cNvSpPr/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3"/>
            <p:cNvSpPr/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4"/>
            <p:cNvSpPr/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5"/>
            <p:cNvSpPr/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6"/>
            <p:cNvSpPr/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7"/>
            <p:cNvSpPr/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08"/>
            <p:cNvSpPr/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9"/>
            <p:cNvSpPr/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10"/>
            <p:cNvSpPr/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11"/>
            <p:cNvSpPr/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12"/>
            <p:cNvSpPr/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13"/>
            <p:cNvSpPr/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14"/>
            <p:cNvSpPr/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15"/>
            <p:cNvSpPr/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16"/>
            <p:cNvSpPr/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17"/>
            <p:cNvSpPr/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8"/>
            <p:cNvSpPr/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19"/>
            <p:cNvSpPr/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20"/>
            <p:cNvSpPr/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21"/>
            <p:cNvSpPr/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22"/>
            <p:cNvSpPr/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23"/>
            <p:cNvSpPr/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24"/>
            <p:cNvSpPr/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25"/>
            <p:cNvSpPr/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26"/>
            <p:cNvSpPr/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27"/>
            <p:cNvSpPr/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28"/>
            <p:cNvSpPr/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29"/>
            <p:cNvSpPr/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30"/>
            <p:cNvSpPr/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31"/>
            <p:cNvSpPr/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32"/>
            <p:cNvSpPr/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33"/>
            <p:cNvSpPr/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34"/>
            <p:cNvSpPr/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35"/>
            <p:cNvSpPr/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36"/>
            <p:cNvSpPr/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37"/>
            <p:cNvSpPr/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38"/>
            <p:cNvSpPr/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39"/>
            <p:cNvSpPr/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40"/>
            <p:cNvSpPr/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41"/>
            <p:cNvSpPr/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42"/>
            <p:cNvSpPr/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43"/>
            <p:cNvSpPr/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44"/>
            <p:cNvSpPr/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45"/>
            <p:cNvSpPr/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46"/>
            <p:cNvSpPr/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7"/>
            <p:cNvSpPr/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48"/>
            <p:cNvSpPr/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49"/>
            <p:cNvSpPr/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50"/>
            <p:cNvSpPr/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51"/>
            <p:cNvSpPr/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52"/>
            <p:cNvSpPr/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53"/>
            <p:cNvSpPr/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54"/>
            <p:cNvSpPr/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55"/>
            <p:cNvSpPr/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56"/>
            <p:cNvSpPr/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57"/>
            <p:cNvSpPr/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58"/>
            <p:cNvSpPr/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59"/>
            <p:cNvSpPr/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60"/>
            <p:cNvSpPr/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61"/>
            <p:cNvSpPr/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62"/>
            <p:cNvSpPr/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63"/>
            <p:cNvSpPr/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64"/>
            <p:cNvSpPr/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65"/>
            <p:cNvSpPr/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66"/>
            <p:cNvSpPr/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67"/>
            <p:cNvSpPr/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68"/>
            <p:cNvSpPr/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69"/>
            <p:cNvSpPr/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70"/>
            <p:cNvSpPr/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71"/>
            <p:cNvSpPr/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72"/>
            <p:cNvSpPr/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73"/>
            <p:cNvSpPr/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74"/>
            <p:cNvSpPr/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75"/>
            <p:cNvSpPr/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76"/>
            <p:cNvSpPr/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77"/>
            <p:cNvSpPr/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78"/>
            <p:cNvSpPr/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4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4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/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2"/>
            <p:cNvSpPr/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3"/>
            <p:cNvSpPr/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5"/>
            <p:cNvSpPr/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6"/>
            <p:cNvSpPr/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7"/>
            <p:cNvSpPr/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8"/>
            <p:cNvSpPr/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9"/>
            <p:cNvSpPr/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0"/>
            <p:cNvSpPr/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1"/>
            <p:cNvSpPr/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82"/>
            <p:cNvSpPr/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3"/>
            <p:cNvSpPr/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84"/>
            <p:cNvSpPr/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85"/>
            <p:cNvSpPr/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86"/>
            <p:cNvSpPr/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7"/>
            <p:cNvSpPr/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88"/>
            <p:cNvSpPr/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89"/>
            <p:cNvSpPr/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90"/>
            <p:cNvSpPr/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1"/>
            <p:cNvSpPr/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2"/>
            <p:cNvSpPr/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93"/>
            <p:cNvSpPr/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94"/>
            <p:cNvSpPr/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95"/>
            <p:cNvSpPr/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6"/>
            <p:cNvSpPr/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7"/>
            <p:cNvSpPr/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8"/>
            <p:cNvSpPr/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9"/>
            <p:cNvSpPr/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00"/>
            <p:cNvSpPr/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01"/>
            <p:cNvSpPr/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2"/>
            <p:cNvSpPr/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3"/>
            <p:cNvSpPr/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4"/>
            <p:cNvSpPr/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5"/>
            <p:cNvSpPr/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6"/>
            <p:cNvSpPr/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7"/>
            <p:cNvSpPr/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08"/>
            <p:cNvSpPr/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9"/>
            <p:cNvSpPr/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10"/>
            <p:cNvSpPr/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11"/>
            <p:cNvSpPr/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12"/>
            <p:cNvSpPr/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13"/>
            <p:cNvSpPr/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14"/>
            <p:cNvSpPr/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15"/>
            <p:cNvSpPr/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16"/>
            <p:cNvSpPr/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17"/>
            <p:cNvSpPr/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8"/>
            <p:cNvSpPr/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19"/>
            <p:cNvSpPr/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20"/>
            <p:cNvSpPr/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21"/>
            <p:cNvSpPr/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22"/>
            <p:cNvSpPr/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23"/>
            <p:cNvSpPr/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24"/>
            <p:cNvSpPr/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25"/>
            <p:cNvSpPr/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26"/>
            <p:cNvSpPr/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27"/>
            <p:cNvSpPr/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28"/>
            <p:cNvSpPr/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29"/>
            <p:cNvSpPr/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30"/>
            <p:cNvSpPr/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31"/>
            <p:cNvSpPr/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32"/>
            <p:cNvSpPr/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33"/>
            <p:cNvSpPr/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34"/>
            <p:cNvSpPr/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35"/>
            <p:cNvSpPr/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36"/>
            <p:cNvSpPr/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37"/>
            <p:cNvSpPr/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38"/>
            <p:cNvSpPr/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39"/>
            <p:cNvSpPr/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40"/>
            <p:cNvSpPr/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41"/>
            <p:cNvSpPr/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42"/>
            <p:cNvSpPr/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43"/>
            <p:cNvSpPr/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44"/>
            <p:cNvSpPr/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45"/>
            <p:cNvSpPr/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46"/>
            <p:cNvSpPr/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7"/>
            <p:cNvSpPr/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48"/>
            <p:cNvSpPr/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49"/>
            <p:cNvSpPr/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50"/>
            <p:cNvSpPr/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51"/>
            <p:cNvSpPr/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52"/>
            <p:cNvSpPr/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53"/>
            <p:cNvSpPr/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54"/>
            <p:cNvSpPr/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55"/>
            <p:cNvSpPr/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56"/>
            <p:cNvSpPr/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57"/>
            <p:cNvSpPr/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58"/>
            <p:cNvSpPr/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59"/>
            <p:cNvSpPr/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60"/>
            <p:cNvSpPr/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61"/>
            <p:cNvSpPr/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62"/>
            <p:cNvSpPr/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63"/>
            <p:cNvSpPr/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64"/>
            <p:cNvSpPr/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65"/>
            <p:cNvSpPr/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66"/>
            <p:cNvSpPr/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67"/>
            <p:cNvSpPr/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68"/>
            <p:cNvSpPr/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69"/>
            <p:cNvSpPr/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70"/>
            <p:cNvSpPr/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71"/>
            <p:cNvSpPr/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72"/>
            <p:cNvSpPr/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73"/>
            <p:cNvSpPr/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74"/>
            <p:cNvSpPr/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75"/>
            <p:cNvSpPr/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76"/>
            <p:cNvSpPr/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77"/>
            <p:cNvSpPr/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78"/>
            <p:cNvSpPr/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手动输入 3"/>
          <p:cNvSpPr/>
          <p:nvPr userDrawn="1"/>
        </p:nvSpPr>
        <p:spPr>
          <a:xfrm>
            <a:off x="0" y="877078"/>
            <a:ext cx="12192000" cy="5977575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712000" y="0"/>
            <a:ext cx="6480000" cy="6854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H="1">
            <a:off x="5499100" y="0"/>
            <a:ext cx="212900" cy="68546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flipH="1">
            <a:off x="5286200" y="-3347"/>
            <a:ext cx="212900" cy="68546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>
            <a:off x="5073300" y="0"/>
            <a:ext cx="212900" cy="68546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/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2"/>
            <p:cNvSpPr/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3"/>
            <p:cNvSpPr/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5"/>
            <p:cNvSpPr/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6"/>
            <p:cNvSpPr/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7"/>
            <p:cNvSpPr/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8"/>
            <p:cNvSpPr/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9"/>
            <p:cNvSpPr/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0"/>
            <p:cNvSpPr/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1"/>
            <p:cNvSpPr/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82"/>
            <p:cNvSpPr/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3"/>
            <p:cNvSpPr/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84"/>
            <p:cNvSpPr/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85"/>
            <p:cNvSpPr/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86"/>
            <p:cNvSpPr/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7"/>
            <p:cNvSpPr/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88"/>
            <p:cNvSpPr/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89"/>
            <p:cNvSpPr/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90"/>
            <p:cNvSpPr/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1"/>
            <p:cNvSpPr/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2"/>
            <p:cNvSpPr/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93"/>
            <p:cNvSpPr/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94"/>
            <p:cNvSpPr/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95"/>
            <p:cNvSpPr/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6"/>
            <p:cNvSpPr/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7"/>
            <p:cNvSpPr/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8"/>
            <p:cNvSpPr/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9"/>
            <p:cNvSpPr/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00"/>
            <p:cNvSpPr/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01"/>
            <p:cNvSpPr/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2"/>
            <p:cNvSpPr/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3"/>
            <p:cNvSpPr/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4"/>
            <p:cNvSpPr/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5"/>
            <p:cNvSpPr/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6"/>
            <p:cNvSpPr/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7"/>
            <p:cNvSpPr/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08"/>
            <p:cNvSpPr/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9"/>
            <p:cNvSpPr/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10"/>
            <p:cNvSpPr/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11"/>
            <p:cNvSpPr/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12"/>
            <p:cNvSpPr/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13"/>
            <p:cNvSpPr/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14"/>
            <p:cNvSpPr/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15"/>
            <p:cNvSpPr/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16"/>
            <p:cNvSpPr/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17"/>
            <p:cNvSpPr/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8"/>
            <p:cNvSpPr/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19"/>
            <p:cNvSpPr/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20"/>
            <p:cNvSpPr/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21"/>
            <p:cNvSpPr/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22"/>
            <p:cNvSpPr/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23"/>
            <p:cNvSpPr/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24"/>
            <p:cNvSpPr/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25"/>
            <p:cNvSpPr/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26"/>
            <p:cNvSpPr/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27"/>
            <p:cNvSpPr/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28"/>
            <p:cNvSpPr/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29"/>
            <p:cNvSpPr/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30"/>
            <p:cNvSpPr/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31"/>
            <p:cNvSpPr/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32"/>
            <p:cNvSpPr/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33"/>
            <p:cNvSpPr/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34"/>
            <p:cNvSpPr/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35"/>
            <p:cNvSpPr/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36"/>
            <p:cNvSpPr/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37"/>
            <p:cNvSpPr/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38"/>
            <p:cNvSpPr/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39"/>
            <p:cNvSpPr/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40"/>
            <p:cNvSpPr/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41"/>
            <p:cNvSpPr/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42"/>
            <p:cNvSpPr/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43"/>
            <p:cNvSpPr/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44"/>
            <p:cNvSpPr/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45"/>
            <p:cNvSpPr/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46"/>
            <p:cNvSpPr/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7"/>
            <p:cNvSpPr/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48"/>
            <p:cNvSpPr/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49"/>
            <p:cNvSpPr/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50"/>
            <p:cNvSpPr/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51"/>
            <p:cNvSpPr/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52"/>
            <p:cNvSpPr/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53"/>
            <p:cNvSpPr/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54"/>
            <p:cNvSpPr/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55"/>
            <p:cNvSpPr/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56"/>
            <p:cNvSpPr/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57"/>
            <p:cNvSpPr/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58"/>
            <p:cNvSpPr/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59"/>
            <p:cNvSpPr/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60"/>
            <p:cNvSpPr/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61"/>
            <p:cNvSpPr/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62"/>
            <p:cNvSpPr/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63"/>
            <p:cNvSpPr/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64"/>
            <p:cNvSpPr/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65"/>
            <p:cNvSpPr/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66"/>
            <p:cNvSpPr/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67"/>
            <p:cNvSpPr/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68"/>
            <p:cNvSpPr/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69"/>
            <p:cNvSpPr/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70"/>
            <p:cNvSpPr/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71"/>
            <p:cNvSpPr/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72"/>
            <p:cNvSpPr/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73"/>
            <p:cNvSpPr/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74"/>
            <p:cNvSpPr/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75"/>
            <p:cNvSpPr/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76"/>
            <p:cNvSpPr/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77"/>
            <p:cNvSpPr/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78"/>
            <p:cNvSpPr/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117" name="Freeform 70"/>
            <p:cNvSpPr/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72"/>
            <p:cNvSpPr/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73"/>
            <p:cNvSpPr/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75"/>
            <p:cNvSpPr/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76"/>
            <p:cNvSpPr/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77"/>
            <p:cNvSpPr/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78"/>
            <p:cNvSpPr/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79"/>
            <p:cNvSpPr/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80"/>
            <p:cNvSpPr/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81"/>
            <p:cNvSpPr/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82"/>
            <p:cNvSpPr/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83"/>
            <p:cNvSpPr/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84"/>
            <p:cNvSpPr/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85"/>
            <p:cNvSpPr/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86"/>
            <p:cNvSpPr/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87"/>
            <p:cNvSpPr/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88"/>
            <p:cNvSpPr/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89"/>
            <p:cNvSpPr/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90"/>
            <p:cNvSpPr/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91"/>
            <p:cNvSpPr/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92"/>
            <p:cNvSpPr/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93"/>
            <p:cNvSpPr/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94"/>
            <p:cNvSpPr/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95"/>
            <p:cNvSpPr/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96"/>
            <p:cNvSpPr/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97"/>
            <p:cNvSpPr/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98"/>
            <p:cNvSpPr/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99"/>
            <p:cNvSpPr/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00"/>
            <p:cNvSpPr/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01"/>
            <p:cNvSpPr/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02"/>
            <p:cNvSpPr/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03"/>
            <p:cNvSpPr/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104"/>
            <p:cNvSpPr/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105"/>
            <p:cNvSpPr/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106"/>
            <p:cNvSpPr/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07"/>
            <p:cNvSpPr/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08"/>
            <p:cNvSpPr/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09"/>
            <p:cNvSpPr/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110"/>
            <p:cNvSpPr/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111"/>
            <p:cNvSpPr/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112"/>
            <p:cNvSpPr/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13"/>
            <p:cNvSpPr/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14"/>
            <p:cNvSpPr/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115"/>
            <p:cNvSpPr/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16"/>
            <p:cNvSpPr/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17"/>
            <p:cNvSpPr/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18"/>
            <p:cNvSpPr/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19"/>
            <p:cNvSpPr/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120"/>
            <p:cNvSpPr/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21"/>
            <p:cNvSpPr/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22"/>
            <p:cNvSpPr/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23"/>
            <p:cNvSpPr/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124"/>
            <p:cNvSpPr/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125"/>
            <p:cNvSpPr/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26"/>
            <p:cNvSpPr/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27"/>
            <p:cNvSpPr/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28"/>
            <p:cNvSpPr/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29"/>
            <p:cNvSpPr/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30"/>
            <p:cNvSpPr/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31"/>
            <p:cNvSpPr/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32"/>
            <p:cNvSpPr/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33"/>
            <p:cNvSpPr/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34"/>
            <p:cNvSpPr/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35"/>
            <p:cNvSpPr/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36"/>
            <p:cNvSpPr/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137"/>
            <p:cNvSpPr/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38"/>
            <p:cNvSpPr/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39"/>
            <p:cNvSpPr/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40"/>
            <p:cNvSpPr/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41"/>
            <p:cNvSpPr/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142"/>
            <p:cNvSpPr/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43"/>
            <p:cNvSpPr/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44"/>
            <p:cNvSpPr/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45"/>
            <p:cNvSpPr/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46"/>
            <p:cNvSpPr/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47"/>
            <p:cNvSpPr/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48"/>
            <p:cNvSpPr/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49"/>
            <p:cNvSpPr/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50"/>
            <p:cNvSpPr/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51"/>
            <p:cNvSpPr/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152"/>
            <p:cNvSpPr/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153"/>
            <p:cNvSpPr/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54"/>
            <p:cNvSpPr/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55"/>
            <p:cNvSpPr/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56"/>
            <p:cNvSpPr/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57"/>
            <p:cNvSpPr/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158"/>
            <p:cNvSpPr/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159"/>
            <p:cNvSpPr/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60"/>
            <p:cNvSpPr/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61"/>
            <p:cNvSpPr/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62"/>
            <p:cNvSpPr/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63"/>
            <p:cNvSpPr/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64"/>
            <p:cNvSpPr/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165"/>
            <p:cNvSpPr/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66"/>
            <p:cNvSpPr/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67"/>
            <p:cNvSpPr/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68"/>
            <p:cNvSpPr/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69"/>
            <p:cNvSpPr/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70"/>
            <p:cNvSpPr/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71"/>
            <p:cNvSpPr/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172"/>
            <p:cNvSpPr/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73"/>
            <p:cNvSpPr/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74"/>
            <p:cNvSpPr/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175"/>
            <p:cNvSpPr/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76"/>
            <p:cNvSpPr/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177"/>
            <p:cNvSpPr/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178"/>
            <p:cNvSpPr/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00708" y="2789781"/>
            <a:ext cx="694499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JD COMMENT SPIDER</a:t>
            </a:r>
            <a:endParaRPr kumimoji="1" lang="en-US" altLang="zh-CN" sz="4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0" y="2915354"/>
            <a:ext cx="1158440" cy="2761546"/>
            <a:chOff x="0" y="3347154"/>
            <a:chExt cx="1193800" cy="2026297"/>
          </a:xfrm>
        </p:grpSpPr>
        <p:sp>
          <p:nvSpPr>
            <p:cNvPr id="9" name="矩形 8"/>
            <p:cNvSpPr/>
            <p:nvPr/>
          </p:nvSpPr>
          <p:spPr>
            <a:xfrm>
              <a:off x="0" y="3347154"/>
              <a:ext cx="273596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17122" y="3347154"/>
              <a:ext cx="175883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49229" y="3347154"/>
              <a:ext cx="212177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10231" y="3347154"/>
              <a:ext cx="383569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文本框 8"/>
          <p:cNvSpPr txBox="1"/>
          <p:nvPr/>
        </p:nvSpPr>
        <p:spPr>
          <a:xfrm>
            <a:off x="5085588" y="3978799"/>
            <a:ext cx="7330748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sz="20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1245936 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Hermann</a:t>
            </a:r>
            <a:endParaRPr lang="en-US" altLang="zh-CN" sz="2000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1245926 Howard</a:t>
            </a:r>
            <a:endParaRPr lang="en-US" altLang="zh-CN" sz="2000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1245983 Carlos</a:t>
            </a:r>
            <a:endParaRPr lang="en-US" altLang="zh-CN" sz="2000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1245957 Eric</a:t>
            </a:r>
            <a:endParaRPr lang="en-US" altLang="zh-CN" sz="2000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8988280" y="2915352"/>
            <a:ext cx="3203719" cy="2761547"/>
            <a:chOff x="7661032" y="3347153"/>
            <a:chExt cx="4530968" cy="2026298"/>
          </a:xfrm>
        </p:grpSpPr>
        <p:sp>
          <p:nvSpPr>
            <p:cNvPr id="18" name="矩形 17"/>
            <p:cNvSpPr/>
            <p:nvPr/>
          </p:nvSpPr>
          <p:spPr>
            <a:xfrm>
              <a:off x="7661032" y="3347154"/>
              <a:ext cx="1190868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926135" y="3347153"/>
              <a:ext cx="667550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660060" y="3347153"/>
              <a:ext cx="195220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9921656" y="3347154"/>
              <a:ext cx="2270344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What is Spider?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79362" y="1744642"/>
            <a:ext cx="466323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更改。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105405" y="17054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3319" y="3230542"/>
            <a:ext cx="3789281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979362" y="31913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7857" y="4572683"/>
            <a:ext cx="2694743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073900" y="453344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0" name="Freeform 119"/>
          <p:cNvSpPr>
            <a:spLocks noEditPoints="1"/>
          </p:cNvSpPr>
          <p:nvPr/>
        </p:nvSpPr>
        <p:spPr bwMode="auto">
          <a:xfrm>
            <a:off x="3695700" y="4762500"/>
            <a:ext cx="457200" cy="457200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" name="组 24"/>
          <p:cNvGrpSpPr/>
          <p:nvPr/>
        </p:nvGrpSpPr>
        <p:grpSpPr>
          <a:xfrm>
            <a:off x="3703934" y="1943857"/>
            <a:ext cx="440732" cy="528206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26" name="Freeform 47"/>
            <p:cNvSpPr/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7" name="Freeform 48"/>
            <p:cNvSpPr/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8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9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0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1" name="Freeform 52"/>
            <p:cNvSpPr/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2" name="Freeform 53"/>
            <p:cNvSpPr/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3" name="Freeform 54"/>
            <p:cNvSpPr/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4" name="Freeform 55"/>
            <p:cNvSpPr/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5" name="Freeform 56"/>
            <p:cNvSpPr/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</p:grpSp>
      <p:sp>
        <p:nvSpPr>
          <p:cNvPr id="39" name="Freeform 217"/>
          <p:cNvSpPr>
            <a:spLocks noEditPoints="1"/>
          </p:cNvSpPr>
          <p:nvPr/>
        </p:nvSpPr>
        <p:spPr bwMode="auto">
          <a:xfrm>
            <a:off x="3700135" y="3391670"/>
            <a:ext cx="448331" cy="326059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8680" y="1236980"/>
            <a:ext cx="105181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Response message : request line, request header, null line, and request body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8680" y="2313940"/>
            <a:ext cx="108991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Respone line: status code, http protocol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Respone header:  Describes basic information about the server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Null line : sign of the end of respone header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Respone body: Returns the requested data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0760" y="5219700"/>
            <a:ext cx="2988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55675" y="4969510"/>
            <a:ext cx="2748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Procedure</a:t>
            </a:r>
            <a:endParaRPr kumimoji="1"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1193800" y="977900"/>
            <a:ext cx="3111500" cy="5283200"/>
            <a:chOff x="482600" y="1092200"/>
            <a:chExt cx="3111500" cy="5283200"/>
          </a:xfrm>
        </p:grpSpPr>
        <p:sp>
          <p:nvSpPr>
            <p:cNvPr id="4" name="矩形 3"/>
            <p:cNvSpPr/>
            <p:nvPr/>
          </p:nvSpPr>
          <p:spPr>
            <a:xfrm>
              <a:off x="482600" y="1092200"/>
              <a:ext cx="3111500" cy="5283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50" y="1247705"/>
              <a:ext cx="2794000" cy="1570857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601371" y="1617635"/>
              <a:ext cx="8739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4800" b="1" dirty="0" smtClean="0">
                  <a:solidFill>
                    <a:srgbClr val="FFFFFF"/>
                  </a:solidFill>
                  <a:ea typeface="微软雅黑" panose="020B0503020204020204" charset="-122"/>
                </a:rPr>
                <a:t>01</a:t>
              </a:r>
              <a:endParaRPr kumimoji="1" lang="zh-CN" altLang="en-US" sz="4800" b="1" dirty="0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41350" y="3733800"/>
              <a:ext cx="2794000" cy="1291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Choose a certain products according to its URL on JD.com</a:t>
              </a:r>
              <a:endParaRPr 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4464050" y="982635"/>
            <a:ext cx="3111500" cy="5283200"/>
            <a:chOff x="482600" y="1092200"/>
            <a:chExt cx="3111500" cy="5283200"/>
          </a:xfrm>
        </p:grpSpPr>
        <p:sp>
          <p:nvSpPr>
            <p:cNvPr id="13" name="矩形 12"/>
            <p:cNvSpPr/>
            <p:nvPr/>
          </p:nvSpPr>
          <p:spPr>
            <a:xfrm>
              <a:off x="482600" y="1092200"/>
              <a:ext cx="3111500" cy="528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50" y="1247705"/>
              <a:ext cx="2794000" cy="1570857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1601371" y="1617635"/>
              <a:ext cx="8739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4800" b="1" dirty="0" smtClean="0">
                  <a:solidFill>
                    <a:srgbClr val="FFFFFF"/>
                  </a:solidFill>
                  <a:ea typeface="微软雅黑" panose="020B0503020204020204" charset="-122"/>
                </a:rPr>
                <a:t>02</a:t>
              </a:r>
              <a:endParaRPr kumimoji="1" lang="zh-CN" altLang="en-US" sz="4800" b="1" dirty="0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7740015" y="977900"/>
            <a:ext cx="3111500" cy="5283200"/>
            <a:chOff x="482600" y="1092200"/>
            <a:chExt cx="3111500" cy="5283200"/>
          </a:xfrm>
        </p:grpSpPr>
        <p:sp>
          <p:nvSpPr>
            <p:cNvPr id="19" name="矩形 18"/>
            <p:cNvSpPr/>
            <p:nvPr/>
          </p:nvSpPr>
          <p:spPr>
            <a:xfrm>
              <a:off x="482600" y="1092200"/>
              <a:ext cx="3111500" cy="528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50" y="1247705"/>
              <a:ext cx="2794000" cy="1570857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1601371" y="1617635"/>
              <a:ext cx="8739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4800" b="1" smtClean="0">
                  <a:solidFill>
                    <a:srgbClr val="FFFFFF"/>
                  </a:solidFill>
                  <a:ea typeface="微软雅黑" panose="020B0503020204020204" charset="-122"/>
                </a:rPr>
                <a:t>03</a:t>
              </a:r>
              <a:endParaRPr kumimoji="1" lang="zh-CN" altLang="en-US" sz="4800" b="1" dirty="0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622800" y="3653790"/>
            <a:ext cx="279400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Spider all of the comments down into an Excel worksheet.</a:t>
            </a:r>
            <a:endParaRPr 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98765" y="3653790"/>
            <a:ext cx="27940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Process and analyze the comment data.</a:t>
            </a:r>
            <a:endParaRPr 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99330" y="3063240"/>
            <a:ext cx="575246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3200" dirty="0" smtClean="0">
                <a:solidFill>
                  <a:srgbClr val="FFFFFF"/>
                </a:solidFill>
                <a:ea typeface="微软雅黑" panose="020B0503020204020204" charset="-122"/>
                <a:sym typeface="+mn-ea"/>
              </a:rPr>
              <a:t>Experimental process</a:t>
            </a:r>
            <a:r>
              <a:rPr lang="zh-CN" altLang="en-US" sz="2000" dirty="0" smtClean="0">
                <a:solidFill>
                  <a:srgbClr val="FFFFFF"/>
                </a:solidFill>
                <a:ea typeface="微软雅黑" panose="020B0503020204020204" charset="-122"/>
              </a:rPr>
              <a:t> </a:t>
            </a:r>
            <a:endParaRPr kumimoji="1" lang="zh-CN" altLang="en-US" sz="2000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457" y="257598"/>
            <a:ext cx="5293927" cy="529569"/>
          </a:xfrm>
        </p:spPr>
        <p:txBody>
          <a:bodyPr/>
          <a:lstStyle/>
          <a:p>
            <a:r>
              <a:rPr kumimoji="1" lang="en-US" altLang="zh-CN" dirty="0" smtClean="0"/>
              <a:t>0</a:t>
            </a:r>
            <a:r>
              <a:rPr kumimoji="1" lang="en-US" dirty="0" smtClean="0"/>
              <a:t>2 Tools and Functions</a:t>
            </a:r>
            <a:endParaRPr kumimoji="1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5979362" y="1744642"/>
            <a:ext cx="466323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更改。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105405" y="17054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3319" y="3230542"/>
            <a:ext cx="3789281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979362" y="31913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7857" y="4572683"/>
            <a:ext cx="2694743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073900" y="453344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0" name="Freeform 119"/>
          <p:cNvSpPr>
            <a:spLocks noEditPoints="1"/>
          </p:cNvSpPr>
          <p:nvPr/>
        </p:nvSpPr>
        <p:spPr bwMode="auto">
          <a:xfrm>
            <a:off x="3695700" y="4762500"/>
            <a:ext cx="457200" cy="457200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" name="组 24"/>
          <p:cNvGrpSpPr/>
          <p:nvPr/>
        </p:nvGrpSpPr>
        <p:grpSpPr>
          <a:xfrm>
            <a:off x="3703934" y="1943857"/>
            <a:ext cx="440732" cy="528206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26" name="Freeform 47"/>
            <p:cNvSpPr/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7" name="Freeform 48"/>
            <p:cNvSpPr/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8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9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0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1" name="Freeform 52"/>
            <p:cNvSpPr/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2" name="Freeform 53"/>
            <p:cNvSpPr/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3" name="Freeform 54"/>
            <p:cNvSpPr/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4" name="Freeform 55"/>
            <p:cNvSpPr/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5" name="Freeform 56"/>
            <p:cNvSpPr/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</p:grpSp>
      <p:sp>
        <p:nvSpPr>
          <p:cNvPr id="39" name="Freeform 217"/>
          <p:cNvSpPr>
            <a:spLocks noEditPoints="1"/>
          </p:cNvSpPr>
          <p:nvPr/>
        </p:nvSpPr>
        <p:spPr bwMode="auto">
          <a:xfrm>
            <a:off x="3700135" y="3391670"/>
            <a:ext cx="448331" cy="326059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05230" y="929005"/>
            <a:ext cx="9896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en-US" sz="2000">
                <a:latin typeface="微软雅黑" panose="020B0503020204020204" charset="-122"/>
                <a:ea typeface="微软雅黑" panose="020B0503020204020204" charset="-122"/>
              </a:rPr>
              <a:t>Windows 64 1904</a:t>
            </a:r>
            <a:endParaRPr 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sz="2000">
                <a:latin typeface="微软雅黑" panose="020B0503020204020204" charset="-122"/>
                <a:ea typeface="微软雅黑" panose="020B0503020204020204" charset="-122"/>
              </a:rPr>
              <a:t>Python 3.8</a:t>
            </a:r>
            <a:endParaRPr 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3905" y="1971040"/>
            <a:ext cx="110972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1.Customize the Product id on URL to change the product.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2.Get all of comments on the product's page.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3.Categorize product reviews into good, middle and bad reviews and print them to 'Comment Data.xls'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4.The comment information saved also includes : page, uid, nickname, content, create time, refername and score.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457" y="257598"/>
            <a:ext cx="5293927" cy="529569"/>
          </a:xfrm>
        </p:spPr>
        <p:txBody>
          <a:bodyPr/>
          <a:lstStyle/>
          <a:p>
            <a:r>
              <a:rPr kumimoji="1" lang="en-US" altLang="zh-CN" dirty="0" smtClean="0"/>
              <a:t>0</a:t>
            </a:r>
            <a:r>
              <a:rPr kumimoji="1" lang="en-US" dirty="0" smtClean="0"/>
              <a:t>2 Process</a:t>
            </a:r>
            <a:endParaRPr kumimoji="1" lang="en-US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5979362" y="1744642"/>
            <a:ext cx="466323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更改。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105405" y="17054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3319" y="3230542"/>
            <a:ext cx="3789281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979362" y="31913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7857" y="4572683"/>
            <a:ext cx="2694743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073900" y="453344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0" name="Freeform 119"/>
          <p:cNvSpPr>
            <a:spLocks noEditPoints="1"/>
          </p:cNvSpPr>
          <p:nvPr/>
        </p:nvSpPr>
        <p:spPr bwMode="auto">
          <a:xfrm>
            <a:off x="3695700" y="4762500"/>
            <a:ext cx="457200" cy="457200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" name="组 24"/>
          <p:cNvGrpSpPr/>
          <p:nvPr/>
        </p:nvGrpSpPr>
        <p:grpSpPr>
          <a:xfrm>
            <a:off x="3703934" y="1943857"/>
            <a:ext cx="440732" cy="528206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26" name="Freeform 47"/>
            <p:cNvSpPr/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7" name="Freeform 48"/>
            <p:cNvSpPr/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8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9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0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1" name="Freeform 52"/>
            <p:cNvSpPr/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2" name="Freeform 53"/>
            <p:cNvSpPr/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3" name="Freeform 54"/>
            <p:cNvSpPr/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4" name="Freeform 55"/>
            <p:cNvSpPr/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5" name="Freeform 56"/>
            <p:cNvSpPr/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</p:grpSp>
      <p:sp>
        <p:nvSpPr>
          <p:cNvPr id="39" name="Freeform 217"/>
          <p:cNvSpPr>
            <a:spLocks noEditPoints="1"/>
          </p:cNvSpPr>
          <p:nvPr/>
        </p:nvSpPr>
        <p:spPr bwMode="auto">
          <a:xfrm>
            <a:off x="3700135" y="3391670"/>
            <a:ext cx="448331" cy="326059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8830" y="1330325"/>
            <a:ext cx="1109726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1. Open Google/Firefox Browser and enter the purchase page of a certain product on JD.com.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2. Use the capture tool (Charles), open the agent and refresh the page to find the API interface of the comment content.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3. The significance of parameters in the comment URL can be known through browser debugging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4. It shows that all the comment data for the current page is here: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8725" y="637540"/>
            <a:ext cx="7437120" cy="5582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70731" y="3013869"/>
            <a:ext cx="4321834" cy="1130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3200" dirty="0" smtClean="0">
                <a:solidFill>
                  <a:srgbClr val="FFFFFF"/>
                </a:solidFill>
                <a:ea typeface="微软雅黑" panose="020B0503020204020204" charset="-122"/>
                <a:sym typeface="+mn-ea"/>
              </a:rPr>
              <a:t>Data Analysis</a:t>
            </a:r>
            <a:endParaRPr kumimoji="1" lang="en-US" altLang="zh-CN" sz="2000" dirty="0" smtClean="0">
              <a:solidFill>
                <a:srgbClr val="FFFFFF"/>
              </a:solidFill>
              <a:ea typeface="微软雅黑" panose="020B0503020204020204" charset="-122"/>
            </a:endParaRPr>
          </a:p>
          <a:p>
            <a:pPr defTabSz="457200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FFFFFF"/>
                </a:solidFill>
                <a:ea typeface="微软雅黑" panose="020B0503020204020204" charset="-122"/>
              </a:rPr>
              <a:t>  </a:t>
            </a:r>
            <a:endParaRPr kumimoji="1" lang="zh-CN" altLang="en-US" sz="2000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457" y="257598"/>
            <a:ext cx="5293927" cy="529569"/>
          </a:xfrm>
        </p:spPr>
        <p:txBody>
          <a:bodyPr/>
          <a:lstStyle/>
          <a:p>
            <a:r>
              <a:rPr kumimoji="1" lang="en-US" altLang="zh-CN" dirty="0" smtClean="0"/>
              <a:t>0</a:t>
            </a:r>
            <a:r>
              <a:rPr kumimoji="1" lang="en-US" dirty="0" smtClean="0"/>
              <a:t>2 Data analysis</a:t>
            </a:r>
            <a:endParaRPr kumimoji="1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5979362" y="1744642"/>
            <a:ext cx="466323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更改。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105405" y="17054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3319" y="3230542"/>
            <a:ext cx="3789281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979362" y="31913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7857" y="4572683"/>
            <a:ext cx="2694743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073900" y="453344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0" name="Freeform 119"/>
          <p:cNvSpPr>
            <a:spLocks noEditPoints="1"/>
          </p:cNvSpPr>
          <p:nvPr/>
        </p:nvSpPr>
        <p:spPr bwMode="auto">
          <a:xfrm>
            <a:off x="3695700" y="4762500"/>
            <a:ext cx="457200" cy="457200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" name="组 24"/>
          <p:cNvGrpSpPr/>
          <p:nvPr/>
        </p:nvGrpSpPr>
        <p:grpSpPr>
          <a:xfrm>
            <a:off x="3703934" y="1943857"/>
            <a:ext cx="440732" cy="528206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26" name="Freeform 47"/>
            <p:cNvSpPr/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7" name="Freeform 48"/>
            <p:cNvSpPr/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8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9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0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1" name="Freeform 52"/>
            <p:cNvSpPr/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2" name="Freeform 53"/>
            <p:cNvSpPr/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3" name="Freeform 54"/>
            <p:cNvSpPr/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4" name="Freeform 55"/>
            <p:cNvSpPr/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5" name="Freeform 56"/>
            <p:cNvSpPr/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</p:grpSp>
      <p:sp>
        <p:nvSpPr>
          <p:cNvPr id="39" name="Freeform 217"/>
          <p:cNvSpPr>
            <a:spLocks noEditPoints="1"/>
          </p:cNvSpPr>
          <p:nvPr/>
        </p:nvSpPr>
        <p:spPr bwMode="auto">
          <a:xfrm>
            <a:off x="3700135" y="3391670"/>
            <a:ext cx="448331" cy="326059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305" y="1386840"/>
            <a:ext cx="5147945" cy="40843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58895" y="338455"/>
            <a:ext cx="72313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Tool: Excel       content: The latest 1,360 comments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								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00" y="1386840"/>
            <a:ext cx="4866005" cy="4004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457" y="257598"/>
            <a:ext cx="5293927" cy="529569"/>
          </a:xfrm>
        </p:spPr>
        <p:txBody>
          <a:bodyPr/>
          <a:lstStyle/>
          <a:p>
            <a:r>
              <a:rPr kumimoji="1" lang="en-US" altLang="zh-CN" dirty="0" smtClean="0"/>
              <a:t>0</a:t>
            </a:r>
            <a:r>
              <a:rPr kumimoji="1" lang="en-US" dirty="0" smtClean="0"/>
              <a:t>2 Data analysis</a:t>
            </a:r>
            <a:endParaRPr kumimoji="1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5979362" y="1744642"/>
            <a:ext cx="466323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更改。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105405" y="17054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3319" y="3230542"/>
            <a:ext cx="3789281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979362" y="31913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7857" y="4572683"/>
            <a:ext cx="2694743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073900" y="453344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0" name="Freeform 119"/>
          <p:cNvSpPr>
            <a:spLocks noEditPoints="1"/>
          </p:cNvSpPr>
          <p:nvPr/>
        </p:nvSpPr>
        <p:spPr bwMode="auto">
          <a:xfrm>
            <a:off x="3695700" y="4762500"/>
            <a:ext cx="457200" cy="457200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" name="组 24"/>
          <p:cNvGrpSpPr/>
          <p:nvPr/>
        </p:nvGrpSpPr>
        <p:grpSpPr>
          <a:xfrm>
            <a:off x="3703934" y="1943857"/>
            <a:ext cx="440732" cy="528206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26" name="Freeform 47"/>
            <p:cNvSpPr/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7" name="Freeform 48"/>
            <p:cNvSpPr/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8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9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0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1" name="Freeform 52"/>
            <p:cNvSpPr/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2" name="Freeform 53"/>
            <p:cNvSpPr/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3" name="Freeform 54"/>
            <p:cNvSpPr/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4" name="Freeform 55"/>
            <p:cNvSpPr/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5" name="Freeform 56"/>
            <p:cNvSpPr/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</p:grpSp>
      <p:sp>
        <p:nvSpPr>
          <p:cNvPr id="39" name="Freeform 217"/>
          <p:cNvSpPr>
            <a:spLocks noEditPoints="1"/>
          </p:cNvSpPr>
          <p:nvPr/>
        </p:nvSpPr>
        <p:spPr bwMode="auto">
          <a:xfrm>
            <a:off x="3700135" y="3391670"/>
            <a:ext cx="448331" cy="326059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58895" y="338455"/>
            <a:ext cx="723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Tool: Excel       content: The latest 1,360 comments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3355" y="1438910"/>
            <a:ext cx="6765290" cy="3980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09770" y="3013710"/>
            <a:ext cx="7391400" cy="1130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FFFFFF"/>
                </a:solidFill>
                <a:ea typeface="微软雅黑" panose="020B0503020204020204" charset="-122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ea typeface="微软雅黑" panose="020B0503020204020204" charset="-122"/>
                <a:sym typeface="+mn-ea"/>
              </a:rPr>
              <a:t>Conclusion and Future Works</a:t>
            </a:r>
            <a:endParaRPr kumimoji="1" lang="en-US" altLang="zh-CN" sz="2400" dirty="0">
              <a:solidFill>
                <a:srgbClr val="FFFFFF"/>
              </a:solidFill>
              <a:ea typeface="微软雅黑" panose="020B0503020204020204" charset="-122"/>
            </a:endParaRPr>
          </a:p>
          <a:p>
            <a:pPr defTabSz="457200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FFFFFF"/>
                </a:solidFill>
                <a:ea typeface="微软雅黑" panose="020B0503020204020204" charset="-122"/>
              </a:rPr>
              <a:t> </a:t>
            </a:r>
            <a:endParaRPr kumimoji="1" lang="zh-CN" altLang="en-US" sz="2000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04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457" y="257598"/>
            <a:ext cx="5293927" cy="529569"/>
          </a:xfrm>
        </p:spPr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en-US" dirty="0" smtClean="0"/>
              <a:t> Conclusion</a:t>
            </a:r>
            <a:endParaRPr kumimoji="1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5979362" y="1744642"/>
            <a:ext cx="466323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更改。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105405" y="17054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3319" y="3230542"/>
            <a:ext cx="3789281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979362" y="31913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7857" y="4572683"/>
            <a:ext cx="2694743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073900" y="453344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0" name="Freeform 119"/>
          <p:cNvSpPr>
            <a:spLocks noEditPoints="1"/>
          </p:cNvSpPr>
          <p:nvPr/>
        </p:nvSpPr>
        <p:spPr bwMode="auto">
          <a:xfrm>
            <a:off x="3695700" y="4762500"/>
            <a:ext cx="457200" cy="457200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" name="组 24"/>
          <p:cNvGrpSpPr/>
          <p:nvPr/>
        </p:nvGrpSpPr>
        <p:grpSpPr>
          <a:xfrm>
            <a:off x="3703934" y="1943857"/>
            <a:ext cx="440732" cy="528206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26" name="Freeform 47"/>
            <p:cNvSpPr/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7" name="Freeform 48"/>
            <p:cNvSpPr/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8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9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0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1" name="Freeform 52"/>
            <p:cNvSpPr/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2" name="Freeform 53"/>
            <p:cNvSpPr/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3" name="Freeform 54"/>
            <p:cNvSpPr/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4" name="Freeform 55"/>
            <p:cNvSpPr/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5" name="Freeform 56"/>
            <p:cNvSpPr/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</p:grpSp>
      <p:sp>
        <p:nvSpPr>
          <p:cNvPr id="39" name="Freeform 217"/>
          <p:cNvSpPr>
            <a:spLocks noEditPoints="1"/>
          </p:cNvSpPr>
          <p:nvPr/>
        </p:nvSpPr>
        <p:spPr bwMode="auto">
          <a:xfrm>
            <a:off x="3700135" y="3391670"/>
            <a:ext cx="448331" cy="326059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4710" y="1253490"/>
            <a:ext cx="1048194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1. Through an analysis of 1630 recent reviews, I found that the rate of poor and medium reviews for this product is much higher than the official website shows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2. 11% of customers attach importance on its  compatibility.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    19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% of customers use it to play games and 83% among     	them give a good review.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    21.5% of bad bad reviews was given because of the   	reduction of price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3143" y="2921169"/>
            <a:ext cx="401744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000" b="1" dirty="0" smtClean="0">
                <a:solidFill>
                  <a:schemeClr val="bg1"/>
                </a:solidFill>
                <a:ea typeface="微软雅黑" panose="020B0503020204020204" charset="-122"/>
                <a:cs typeface="微软雅黑" panose="020B0503020204020204" charset="-122"/>
              </a:rPr>
              <a:t>CONTENTS</a:t>
            </a:r>
            <a:endParaRPr kumimoji="1" lang="zh-CN" altLang="en-US" sz="6000" b="1" dirty="0">
              <a:solidFill>
                <a:schemeClr val="bg1"/>
              </a:solidFill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26021" y="1290207"/>
            <a:ext cx="3318534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ea typeface="微软雅黑" panose="020B0503020204020204" charset="-122"/>
              </a:rPr>
              <a:t>PART</a:t>
            </a:r>
            <a:r>
              <a:rPr lang="zh-CN" altLang="en-US" sz="2000" dirty="0" smtClean="0">
                <a:solidFill>
                  <a:srgbClr val="FFFFFF"/>
                </a:solidFill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ea typeface="微软雅黑" panose="020B0503020204020204" charset="-122"/>
              </a:rPr>
              <a:t>1</a:t>
            </a:r>
            <a:r>
              <a:rPr lang="zh-CN" altLang="en-US" sz="2000" dirty="0" smtClean="0">
                <a:solidFill>
                  <a:srgbClr val="FFFFFF"/>
                </a:solidFill>
                <a:ea typeface="微软雅黑" panose="020B0503020204020204" charset="-122"/>
              </a:rPr>
              <a:t>  </a:t>
            </a:r>
            <a:r>
              <a:rPr lang="en-US" altLang="zh-CN" sz="2000" dirty="0" smtClean="0">
                <a:solidFill>
                  <a:srgbClr val="FFFFFF"/>
                </a:solidFill>
                <a:ea typeface="微软雅黑" panose="020B0503020204020204" charset="-122"/>
              </a:rPr>
              <a:t>Introduction</a:t>
            </a:r>
            <a:endParaRPr lang="en-US" altLang="zh-CN" sz="2000" dirty="0" smtClean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379952" y="1121083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726045" y="2516505"/>
            <a:ext cx="407098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ea typeface="微软雅黑" panose="020B0503020204020204" charset="-122"/>
              </a:rPr>
              <a:t>PART</a:t>
            </a:r>
            <a:r>
              <a:rPr lang="zh-CN" altLang="en-US" sz="2000" dirty="0" smtClean="0">
                <a:solidFill>
                  <a:srgbClr val="FFFFFF"/>
                </a:solidFill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ea typeface="微软雅黑" panose="020B0503020204020204" charset="-122"/>
              </a:rPr>
              <a:t>2</a:t>
            </a:r>
            <a:r>
              <a:rPr lang="zh-CN" altLang="en-US" sz="2000" dirty="0" smtClean="0">
                <a:solidFill>
                  <a:srgbClr val="FFFFFF"/>
                </a:solidFill>
                <a:ea typeface="微软雅黑" panose="020B0503020204020204" charset="-122"/>
              </a:rPr>
              <a:t>  </a:t>
            </a:r>
            <a:r>
              <a:rPr lang="en-US" altLang="zh-CN" sz="2000" dirty="0" smtClean="0">
                <a:solidFill>
                  <a:srgbClr val="FFFFFF"/>
                </a:solidFill>
                <a:ea typeface="微软雅黑" panose="020B0503020204020204" charset="-122"/>
              </a:rPr>
              <a:t>Experimental process </a:t>
            </a:r>
            <a:endParaRPr lang="en-US" altLang="zh-CN" sz="2000" dirty="0" smtClean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379952" y="234676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726045" y="3838575"/>
            <a:ext cx="39897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ea typeface="微软雅黑" panose="020B0503020204020204" charset="-122"/>
              </a:rPr>
              <a:t>PART</a:t>
            </a:r>
            <a:r>
              <a:rPr lang="zh-CN" altLang="en-US" sz="2000" dirty="0" smtClean="0">
                <a:solidFill>
                  <a:srgbClr val="FFFFFF"/>
                </a:solidFill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ea typeface="微软雅黑" panose="020B0503020204020204" charset="-122"/>
              </a:rPr>
              <a:t>3</a:t>
            </a:r>
            <a:r>
              <a:rPr lang="zh-CN" altLang="en-US" sz="2000" dirty="0" smtClean="0">
                <a:solidFill>
                  <a:srgbClr val="FFFFFF"/>
                </a:solidFill>
                <a:ea typeface="微软雅黑" panose="020B0503020204020204" charset="-122"/>
              </a:rPr>
              <a:t>  </a:t>
            </a:r>
            <a:r>
              <a:rPr lang="en-US" altLang="zh-CN" sz="2000" dirty="0" smtClean="0">
                <a:solidFill>
                  <a:srgbClr val="FFFFFF"/>
                </a:solidFill>
                <a:ea typeface="微软雅黑" panose="020B0503020204020204" charset="-122"/>
              </a:rPr>
              <a:t>Data Analysis</a:t>
            </a:r>
            <a:endParaRPr kumimoji="1" lang="en-US" altLang="zh-CN" sz="2000" dirty="0" smtClean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379952" y="3668324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726045" y="5186045"/>
            <a:ext cx="398970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ea typeface="微软雅黑" panose="020B0503020204020204" charset="-122"/>
              </a:rPr>
              <a:t>PART</a:t>
            </a:r>
            <a:r>
              <a:rPr lang="zh-CN" altLang="en-US" sz="2000" dirty="0" smtClean="0">
                <a:solidFill>
                  <a:srgbClr val="FFFFFF"/>
                </a:solidFill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ea typeface="微软雅黑" panose="020B0503020204020204" charset="-122"/>
              </a:rPr>
              <a:t>4</a:t>
            </a:r>
            <a:r>
              <a:rPr lang="zh-CN" altLang="en-US" sz="2000" dirty="0" smtClean="0">
                <a:solidFill>
                  <a:srgbClr val="FFFFFF"/>
                </a:solidFill>
                <a:ea typeface="微软雅黑" panose="020B0503020204020204" charset="-122"/>
              </a:rPr>
              <a:t>  </a:t>
            </a:r>
            <a:r>
              <a:rPr lang="en-US" altLang="zh-CN" sz="2000" dirty="0" smtClean="0">
                <a:solidFill>
                  <a:srgbClr val="FFFFFF"/>
                </a:solidFill>
                <a:ea typeface="微软雅黑" panose="020B0503020204020204" charset="-122"/>
              </a:rPr>
              <a:t>Conclusion 					 and Future Works</a:t>
            </a:r>
            <a:endParaRPr kumimoji="1" lang="en-US" altLang="zh-CN" sz="2000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379952" y="5001317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04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457" y="257598"/>
            <a:ext cx="5293927" cy="529569"/>
          </a:xfrm>
        </p:spPr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en-US" dirty="0" smtClean="0"/>
              <a:t> Future Work </a:t>
            </a:r>
            <a:endParaRPr kumimoji="1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5979362" y="1744642"/>
            <a:ext cx="466323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更改。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105405" y="17054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3319" y="3230542"/>
            <a:ext cx="3789281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979362" y="31913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7857" y="4572683"/>
            <a:ext cx="2694743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073900" y="453344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0" name="Freeform 119"/>
          <p:cNvSpPr>
            <a:spLocks noEditPoints="1"/>
          </p:cNvSpPr>
          <p:nvPr/>
        </p:nvSpPr>
        <p:spPr bwMode="auto">
          <a:xfrm>
            <a:off x="3695700" y="4762500"/>
            <a:ext cx="457200" cy="457200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" name="组 24"/>
          <p:cNvGrpSpPr/>
          <p:nvPr/>
        </p:nvGrpSpPr>
        <p:grpSpPr>
          <a:xfrm>
            <a:off x="3703934" y="1943857"/>
            <a:ext cx="440732" cy="528206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26" name="Freeform 47"/>
            <p:cNvSpPr/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7" name="Freeform 48"/>
            <p:cNvSpPr/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8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9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0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1" name="Freeform 52"/>
            <p:cNvSpPr/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2" name="Freeform 53"/>
            <p:cNvSpPr/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3" name="Freeform 54"/>
            <p:cNvSpPr/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4" name="Freeform 55"/>
            <p:cNvSpPr/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5" name="Freeform 56"/>
            <p:cNvSpPr/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</p:grpSp>
      <p:sp>
        <p:nvSpPr>
          <p:cNvPr id="39" name="Freeform 217"/>
          <p:cNvSpPr>
            <a:spLocks noEditPoints="1"/>
          </p:cNvSpPr>
          <p:nvPr/>
        </p:nvSpPr>
        <p:spPr bwMode="auto">
          <a:xfrm>
            <a:off x="3700135" y="3391670"/>
            <a:ext cx="448331" cy="326059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4710" y="1222375"/>
            <a:ext cx="104819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1. Add a real-time crawler function for the crawler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2.Create a text-sentiment analysis program to rate how positive buyers are about the product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3. Improve the efficiency of keyword fetching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00988" y="2772636"/>
            <a:ext cx="590677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7200" b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 you</a:t>
            </a:r>
            <a:r>
              <a:rPr kumimoji="1" lang="zh-CN" altLang="en-US" sz="7200" b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  <a:endParaRPr kumimoji="1" lang="zh-CN" altLang="en-US" sz="7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0" y="2915354"/>
            <a:ext cx="1158440" cy="2761546"/>
            <a:chOff x="0" y="3347154"/>
            <a:chExt cx="1193800" cy="2026297"/>
          </a:xfrm>
        </p:grpSpPr>
        <p:sp>
          <p:nvSpPr>
            <p:cNvPr id="9" name="矩形 8"/>
            <p:cNvSpPr/>
            <p:nvPr/>
          </p:nvSpPr>
          <p:spPr>
            <a:xfrm>
              <a:off x="0" y="3347154"/>
              <a:ext cx="273596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17122" y="3347154"/>
              <a:ext cx="175883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49229" y="3347154"/>
              <a:ext cx="212177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10231" y="3347154"/>
              <a:ext cx="383569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8988280" y="2915352"/>
            <a:ext cx="3203719" cy="2761547"/>
            <a:chOff x="7661032" y="3347153"/>
            <a:chExt cx="4530968" cy="2026298"/>
          </a:xfrm>
        </p:grpSpPr>
        <p:sp>
          <p:nvSpPr>
            <p:cNvPr id="18" name="矩形 17"/>
            <p:cNvSpPr/>
            <p:nvPr/>
          </p:nvSpPr>
          <p:spPr>
            <a:xfrm>
              <a:off x="7661032" y="3347154"/>
              <a:ext cx="1190868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926135" y="3347153"/>
              <a:ext cx="667550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660060" y="3347153"/>
              <a:ext cx="195220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9921656" y="3347154"/>
              <a:ext cx="2270344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92956" y="3033554"/>
            <a:ext cx="4321834" cy="81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3600" dirty="0" smtClean="0">
                <a:solidFill>
                  <a:srgbClr val="FFFFFF"/>
                </a:solidFill>
                <a:ea typeface="微软雅黑" panose="020B0503020204020204" charset="-122"/>
              </a:rPr>
              <a:t>Introduction</a:t>
            </a:r>
            <a:r>
              <a:rPr lang="en-US" altLang="zh-CN" sz="2000" dirty="0" smtClean="0">
                <a:solidFill>
                  <a:srgbClr val="FFFFFF"/>
                </a:solidFill>
                <a:ea typeface="微软雅黑" panose="020B0503020204020204" charset="-122"/>
              </a:rPr>
              <a:t> </a:t>
            </a:r>
            <a:endParaRPr kumimoji="1" lang="en-US" altLang="zh-CN" sz="2000" dirty="0" smtClean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457" y="257598"/>
            <a:ext cx="5293927" cy="529569"/>
          </a:xfrm>
        </p:spPr>
        <p:txBody>
          <a:bodyPr/>
          <a:lstStyle/>
          <a:p>
            <a:r>
              <a:rPr kumimoji="1" lang="en-US" altLang="zh-CN" dirty="0" smtClean="0"/>
              <a:t>01 Introduction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5979362" y="1744642"/>
            <a:ext cx="466323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更改。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105405" y="17054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3319" y="3230542"/>
            <a:ext cx="3789281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979362" y="31913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7857" y="4572683"/>
            <a:ext cx="2694743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073900" y="453344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0" name="Freeform 119"/>
          <p:cNvSpPr>
            <a:spLocks noEditPoints="1"/>
          </p:cNvSpPr>
          <p:nvPr/>
        </p:nvSpPr>
        <p:spPr bwMode="auto">
          <a:xfrm>
            <a:off x="3695700" y="4762500"/>
            <a:ext cx="457200" cy="457200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" name="组 24"/>
          <p:cNvGrpSpPr/>
          <p:nvPr/>
        </p:nvGrpSpPr>
        <p:grpSpPr>
          <a:xfrm>
            <a:off x="3703934" y="1943857"/>
            <a:ext cx="440732" cy="528206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26" name="Freeform 47"/>
            <p:cNvSpPr/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7" name="Freeform 48"/>
            <p:cNvSpPr/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8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9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0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1" name="Freeform 52"/>
            <p:cNvSpPr/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2" name="Freeform 53"/>
            <p:cNvSpPr/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3" name="Freeform 54"/>
            <p:cNvSpPr/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4" name="Freeform 55"/>
            <p:cNvSpPr/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5" name="Freeform 56"/>
            <p:cNvSpPr/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</p:grpSp>
      <p:sp>
        <p:nvSpPr>
          <p:cNvPr id="39" name="Freeform 217"/>
          <p:cNvSpPr>
            <a:spLocks noEditPoints="1"/>
          </p:cNvSpPr>
          <p:nvPr/>
        </p:nvSpPr>
        <p:spPr bwMode="auto">
          <a:xfrm>
            <a:off x="3700135" y="3391670"/>
            <a:ext cx="448331" cy="326059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27125" y="1060450"/>
            <a:ext cx="989647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latin typeface="微软雅黑" panose="020B0503020204020204" charset="-122"/>
                <a:ea typeface="微软雅黑" panose="020B0503020204020204" charset="-122"/>
              </a:rPr>
              <a:t>With the rapid development of the Internet, the World Wide Web has become the carrier of a large amount of information.Search engines, such as the traditional generic Search Engine AltaVista, Yahoo!Google and others, as a tool to assist people to retrieve information, become users access to the World Wide Web portal and guide.However, these universal search engines also have certain limitation.</a:t>
            </a:r>
            <a:endParaRPr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000">
                <a:latin typeface="微软雅黑" panose="020B0503020204020204" charset="-122"/>
                <a:ea typeface="微软雅黑" panose="020B0503020204020204" charset="-122"/>
              </a:rPr>
              <a:t>In order to solve the above problems, the focused crawler of directional grasping related web page resources arises at the historic moment.</a:t>
            </a:r>
            <a:endParaRPr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000">
                <a:latin typeface="微软雅黑" panose="020B0503020204020204" charset="-122"/>
                <a:ea typeface="微软雅黑" panose="020B0503020204020204" charset="-122"/>
              </a:rPr>
              <a:t>The purpose of the crawler produced by this program is to crawl the comments from the jingdong commodity page to the local for data analysis.</a:t>
            </a:r>
            <a:endParaRPr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457" y="257598"/>
            <a:ext cx="5293927" cy="529569"/>
          </a:xfrm>
        </p:spPr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Problems need to be solved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5979362" y="1744642"/>
            <a:ext cx="466323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更改。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105405" y="17054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3319" y="3230542"/>
            <a:ext cx="3789281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979362" y="31913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7857" y="4572683"/>
            <a:ext cx="2694743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073900" y="453344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0" name="Freeform 119"/>
          <p:cNvSpPr>
            <a:spLocks noEditPoints="1"/>
          </p:cNvSpPr>
          <p:nvPr/>
        </p:nvSpPr>
        <p:spPr bwMode="auto">
          <a:xfrm>
            <a:off x="3695700" y="4762500"/>
            <a:ext cx="457200" cy="457200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" name="组 24"/>
          <p:cNvGrpSpPr/>
          <p:nvPr/>
        </p:nvGrpSpPr>
        <p:grpSpPr>
          <a:xfrm>
            <a:off x="3703934" y="1943857"/>
            <a:ext cx="440732" cy="528206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26" name="Freeform 47"/>
            <p:cNvSpPr/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7" name="Freeform 48"/>
            <p:cNvSpPr/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8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9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0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1" name="Freeform 52"/>
            <p:cNvSpPr/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2" name="Freeform 53"/>
            <p:cNvSpPr/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3" name="Freeform 54"/>
            <p:cNvSpPr/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4" name="Freeform 55"/>
            <p:cNvSpPr/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5" name="Freeform 56"/>
            <p:cNvSpPr/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</p:grpSp>
      <p:sp>
        <p:nvSpPr>
          <p:cNvPr id="39" name="Freeform 217"/>
          <p:cNvSpPr>
            <a:spLocks noEditPoints="1"/>
          </p:cNvSpPr>
          <p:nvPr/>
        </p:nvSpPr>
        <p:spPr bwMode="auto">
          <a:xfrm>
            <a:off x="3700135" y="3391670"/>
            <a:ext cx="448331" cy="326059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27125" y="1060450"/>
            <a:ext cx="989647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During the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Black Friday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, we need to browse a large number of products and their reviews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on E-commerce platforms like Amazon and JD.com.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Most of popular products' comments often have the following problems: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The number of comments is huge and it's impossible to find the information you want to refer to.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A lot of meaningless information.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Bad reviews that has nothing to do with the quality of the product.(Logistics, customer service)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457" y="257598"/>
            <a:ext cx="5293927" cy="529569"/>
          </a:xfrm>
        </p:spPr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Background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5979362" y="1744642"/>
            <a:ext cx="466323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更改。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105405" y="17054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3319" y="3230542"/>
            <a:ext cx="3789281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979362" y="31913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7857" y="4572683"/>
            <a:ext cx="2694743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073900" y="453344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0" name="Freeform 119"/>
          <p:cNvSpPr>
            <a:spLocks noEditPoints="1"/>
          </p:cNvSpPr>
          <p:nvPr/>
        </p:nvSpPr>
        <p:spPr bwMode="auto">
          <a:xfrm>
            <a:off x="3695700" y="4762500"/>
            <a:ext cx="457200" cy="457200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" name="组 24"/>
          <p:cNvGrpSpPr/>
          <p:nvPr/>
        </p:nvGrpSpPr>
        <p:grpSpPr>
          <a:xfrm>
            <a:off x="3703934" y="1943857"/>
            <a:ext cx="440732" cy="528206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26" name="Freeform 47"/>
            <p:cNvSpPr/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7" name="Freeform 48"/>
            <p:cNvSpPr/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8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9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0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1" name="Freeform 52"/>
            <p:cNvSpPr/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2" name="Freeform 53"/>
            <p:cNvSpPr/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3" name="Freeform 54"/>
            <p:cNvSpPr/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4" name="Freeform 55"/>
            <p:cNvSpPr/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5" name="Freeform 56"/>
            <p:cNvSpPr/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</p:grpSp>
      <p:sp>
        <p:nvSpPr>
          <p:cNvPr id="39" name="Freeform 217"/>
          <p:cNvSpPr>
            <a:spLocks noEditPoints="1"/>
          </p:cNvSpPr>
          <p:nvPr/>
        </p:nvSpPr>
        <p:spPr bwMode="auto">
          <a:xfrm>
            <a:off x="3700135" y="3391670"/>
            <a:ext cx="448331" cy="326059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23950" y="1152525"/>
            <a:ext cx="934656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Search engines, such as Yahoo!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Google and others, as a tool to assist people to retrieve information, become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a necessary way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to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search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certain information on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World Wide Web.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However, these universal search engines also have certain limitations, such as: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the results returned by search engines contain a large number of pages that users do not care about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Some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data with dense information and certain structure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is not likely to be found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Queries can only be made on keywords instead of semantics.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285" y="258445"/>
            <a:ext cx="8271510" cy="529590"/>
          </a:xfrm>
        </p:spPr>
        <p:txBody>
          <a:bodyPr/>
          <a:lstStyle/>
          <a:p>
            <a:r>
              <a:rPr kumimoji="1" lang="en-US" altLang="zh-CN" dirty="0" smtClean="0"/>
              <a:t>01 Tools to collect data - WebSpider</a:t>
            </a:r>
            <a:endParaRPr kumimoji="1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79362" y="1744642"/>
            <a:ext cx="466323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更改。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105405" y="17054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3319" y="3230542"/>
            <a:ext cx="3789281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979362" y="31913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7857" y="4572683"/>
            <a:ext cx="2694743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073900" y="453344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0" name="Freeform 119"/>
          <p:cNvSpPr>
            <a:spLocks noEditPoints="1"/>
          </p:cNvSpPr>
          <p:nvPr/>
        </p:nvSpPr>
        <p:spPr bwMode="auto">
          <a:xfrm>
            <a:off x="3695700" y="4762500"/>
            <a:ext cx="457200" cy="457200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" name="组 24"/>
          <p:cNvGrpSpPr/>
          <p:nvPr/>
        </p:nvGrpSpPr>
        <p:grpSpPr>
          <a:xfrm>
            <a:off x="3703934" y="1943857"/>
            <a:ext cx="440732" cy="528206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26" name="Freeform 47"/>
            <p:cNvSpPr/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7" name="Freeform 48"/>
            <p:cNvSpPr/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8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9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0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1" name="Freeform 52"/>
            <p:cNvSpPr/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2" name="Freeform 53"/>
            <p:cNvSpPr/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3" name="Freeform 54"/>
            <p:cNvSpPr/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4" name="Freeform 55"/>
            <p:cNvSpPr/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5" name="Freeform 56"/>
            <p:cNvSpPr/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</p:grpSp>
      <p:sp>
        <p:nvSpPr>
          <p:cNvPr id="39" name="Freeform 217"/>
          <p:cNvSpPr>
            <a:spLocks noEditPoints="1"/>
          </p:cNvSpPr>
          <p:nvPr/>
        </p:nvSpPr>
        <p:spPr bwMode="auto">
          <a:xfrm>
            <a:off x="3700135" y="3391670"/>
            <a:ext cx="448331" cy="326059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8680" y="1236980"/>
            <a:ext cx="1051814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Web Spider, or Web Crawler, is a program or script that automatically extracts information from the World Wide Web according to certain rules.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The Internet itself is a big web, and the crawler is crawling on the web spider, if it meets resources you want, then the spider will grab it down. 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The path connects a web to an other is called 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hyperlink.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Crawlers will follow the hyperlink to grab information on all of the pages they can.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What is Spider?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79362" y="1744642"/>
            <a:ext cx="466323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更改。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105405" y="17054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3319" y="3230542"/>
            <a:ext cx="3789281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979362" y="31913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7857" y="4572683"/>
            <a:ext cx="2694743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073900" y="453344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0" name="Freeform 119"/>
          <p:cNvSpPr>
            <a:spLocks noEditPoints="1"/>
          </p:cNvSpPr>
          <p:nvPr/>
        </p:nvSpPr>
        <p:spPr bwMode="auto">
          <a:xfrm>
            <a:off x="3695700" y="4762500"/>
            <a:ext cx="457200" cy="457200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" name="组 24"/>
          <p:cNvGrpSpPr/>
          <p:nvPr/>
        </p:nvGrpSpPr>
        <p:grpSpPr>
          <a:xfrm>
            <a:off x="3703934" y="1943857"/>
            <a:ext cx="440732" cy="528206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26" name="Freeform 47"/>
            <p:cNvSpPr/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7" name="Freeform 48"/>
            <p:cNvSpPr/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8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9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0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1" name="Freeform 52"/>
            <p:cNvSpPr/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2" name="Freeform 53"/>
            <p:cNvSpPr/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3" name="Freeform 54"/>
            <p:cNvSpPr/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4" name="Freeform 55"/>
            <p:cNvSpPr/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5" name="Freeform 56"/>
            <p:cNvSpPr/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</p:grpSp>
      <p:sp>
        <p:nvSpPr>
          <p:cNvPr id="39" name="Freeform 217"/>
          <p:cNvSpPr>
            <a:spLocks noEditPoints="1"/>
          </p:cNvSpPr>
          <p:nvPr/>
        </p:nvSpPr>
        <p:spPr bwMode="auto">
          <a:xfrm>
            <a:off x="3700135" y="3391670"/>
            <a:ext cx="448331" cy="326059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图片 3" descr="1920px-WebCrawlerArchitecture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245" y="447040"/>
            <a:ext cx="7654925" cy="5848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97595" y="1744345"/>
            <a:ext cx="32626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3 Steps: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1. Send requests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2. Get responses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3. Parse pages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4. Save data to the database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What is Spider?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79362" y="1744642"/>
            <a:ext cx="466323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更改。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105405" y="17054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3319" y="3230542"/>
            <a:ext cx="3789281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979362" y="31913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7857" y="4572683"/>
            <a:ext cx="2694743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073900" y="453344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panose="020B0503020204020204" charset="-122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0" name="Freeform 119"/>
          <p:cNvSpPr>
            <a:spLocks noEditPoints="1"/>
          </p:cNvSpPr>
          <p:nvPr/>
        </p:nvSpPr>
        <p:spPr bwMode="auto">
          <a:xfrm>
            <a:off x="3695700" y="4762500"/>
            <a:ext cx="457200" cy="457200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" name="组 24"/>
          <p:cNvGrpSpPr/>
          <p:nvPr/>
        </p:nvGrpSpPr>
        <p:grpSpPr>
          <a:xfrm>
            <a:off x="3703934" y="1943857"/>
            <a:ext cx="440732" cy="528206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26" name="Freeform 47"/>
            <p:cNvSpPr/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7" name="Freeform 48"/>
            <p:cNvSpPr/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8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29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0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1" name="Freeform 52"/>
            <p:cNvSpPr/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2" name="Freeform 53"/>
            <p:cNvSpPr/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3" name="Freeform 54"/>
            <p:cNvSpPr/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4" name="Freeform 55"/>
            <p:cNvSpPr/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35" name="Freeform 56"/>
            <p:cNvSpPr/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</p:grpSp>
      <p:sp>
        <p:nvSpPr>
          <p:cNvPr id="39" name="Freeform 217"/>
          <p:cNvSpPr>
            <a:spLocks noEditPoints="1"/>
          </p:cNvSpPr>
          <p:nvPr/>
        </p:nvSpPr>
        <p:spPr bwMode="auto">
          <a:xfrm>
            <a:off x="3700135" y="3391670"/>
            <a:ext cx="448331" cy="326059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8680" y="1236980"/>
            <a:ext cx="105181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Request message : request line, request header, null line, and request body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8680" y="2313940"/>
            <a:ext cx="1089914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Request line: request method(Get, Post) , request url, http protocol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Request header:  User-Agent, Referer, Cookie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Null line : sign of the end of request header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Request body: when the request method is post, it is the form data waiting to be s				ubmitted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6315" y="5114925"/>
            <a:ext cx="4982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清风素材 https://12sc.taobao.com">
  <a:themeElements>
    <a:clrScheme name="自定义 2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6B6889"/>
      </a:accent1>
      <a:accent2>
        <a:srgbClr val="F76D68"/>
      </a:accent2>
      <a:accent3>
        <a:srgbClr val="84C8AE"/>
      </a:accent3>
      <a:accent4>
        <a:srgbClr val="FDC170"/>
      </a:accent4>
      <a:accent5>
        <a:srgbClr val="436181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7652</Words>
  <Application>WPS 演示</Application>
  <PresentationFormat>宽屏</PresentationFormat>
  <Paragraphs>374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Segoe UI Light</vt:lpstr>
      <vt:lpstr>Wingdings</vt:lpstr>
      <vt:lpstr>Century Gothic</vt:lpstr>
      <vt:lpstr>Arial Unicode MS</vt:lpstr>
      <vt:lpstr>Calibri</vt:lpstr>
      <vt:lpstr>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清风素材; 12sc.taobao.com</dc:creator>
  <cp:keywords>12sc.taobao.com</cp:keywords>
  <dc:description>12sc.taobao.com</dc:description>
  <dc:subject>12sc.taobao.com</dc:subject>
  <cp:category>12sc.taobao.com</cp:category>
  <cp:lastModifiedBy>Mongol</cp:lastModifiedBy>
  <cp:revision>127</cp:revision>
  <dcterms:created xsi:type="dcterms:W3CDTF">2015-08-18T02:51:00Z</dcterms:created>
  <dcterms:modified xsi:type="dcterms:W3CDTF">2020-12-07T14:24:02Z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