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sldIdLst>
    <p:sldId id="261" r:id="rId3"/>
  </p:sldIdLst>
  <p:sldSz cx="43891200" cy="32918400"/>
  <p:notesSz cx="6858000" cy="9144000"/>
  <p:defaultTextStyle>
    <a:defPPr>
      <a:defRPr lang="en-US"/>
    </a:defPPr>
    <a:lvl1pPr marL="0" algn="l" defTabSz="2508062" rtl="0" eaLnBrk="1" latinLnBrk="0" hangingPunct="1">
      <a:defRPr sz="9900" kern="1200">
        <a:solidFill>
          <a:schemeClr val="tx1"/>
        </a:solidFill>
        <a:latin typeface="+mn-lt"/>
        <a:ea typeface="+mn-ea"/>
        <a:cs typeface="+mn-cs"/>
      </a:defRPr>
    </a:lvl1pPr>
    <a:lvl2pPr marL="2508062" algn="l" defTabSz="2508062" rtl="0" eaLnBrk="1" latinLnBrk="0" hangingPunct="1">
      <a:defRPr sz="9900" kern="1200">
        <a:solidFill>
          <a:schemeClr val="tx1"/>
        </a:solidFill>
        <a:latin typeface="+mn-lt"/>
        <a:ea typeface="+mn-ea"/>
        <a:cs typeface="+mn-cs"/>
      </a:defRPr>
    </a:lvl2pPr>
    <a:lvl3pPr marL="5016124" algn="l" defTabSz="2508062" rtl="0" eaLnBrk="1" latinLnBrk="0" hangingPunct="1">
      <a:defRPr sz="9900" kern="1200">
        <a:solidFill>
          <a:schemeClr val="tx1"/>
        </a:solidFill>
        <a:latin typeface="+mn-lt"/>
        <a:ea typeface="+mn-ea"/>
        <a:cs typeface="+mn-cs"/>
      </a:defRPr>
    </a:lvl3pPr>
    <a:lvl4pPr marL="7524186" algn="l" defTabSz="2508062" rtl="0" eaLnBrk="1" latinLnBrk="0" hangingPunct="1">
      <a:defRPr sz="9900" kern="1200">
        <a:solidFill>
          <a:schemeClr val="tx1"/>
        </a:solidFill>
        <a:latin typeface="+mn-lt"/>
        <a:ea typeface="+mn-ea"/>
        <a:cs typeface="+mn-cs"/>
      </a:defRPr>
    </a:lvl4pPr>
    <a:lvl5pPr marL="10032248" algn="l" defTabSz="2508062" rtl="0" eaLnBrk="1" latinLnBrk="0" hangingPunct="1">
      <a:defRPr sz="9900" kern="1200">
        <a:solidFill>
          <a:schemeClr val="tx1"/>
        </a:solidFill>
        <a:latin typeface="+mn-lt"/>
        <a:ea typeface="+mn-ea"/>
        <a:cs typeface="+mn-cs"/>
      </a:defRPr>
    </a:lvl5pPr>
    <a:lvl6pPr marL="12540310" algn="l" defTabSz="2508062" rtl="0" eaLnBrk="1" latinLnBrk="0" hangingPunct="1">
      <a:defRPr sz="9900" kern="1200">
        <a:solidFill>
          <a:schemeClr val="tx1"/>
        </a:solidFill>
        <a:latin typeface="+mn-lt"/>
        <a:ea typeface="+mn-ea"/>
        <a:cs typeface="+mn-cs"/>
      </a:defRPr>
    </a:lvl6pPr>
    <a:lvl7pPr marL="15048372" algn="l" defTabSz="2508062" rtl="0" eaLnBrk="1" latinLnBrk="0" hangingPunct="1">
      <a:defRPr sz="9900" kern="1200">
        <a:solidFill>
          <a:schemeClr val="tx1"/>
        </a:solidFill>
        <a:latin typeface="+mn-lt"/>
        <a:ea typeface="+mn-ea"/>
        <a:cs typeface="+mn-cs"/>
      </a:defRPr>
    </a:lvl7pPr>
    <a:lvl8pPr marL="17556434" algn="l" defTabSz="2508062" rtl="0" eaLnBrk="1" latinLnBrk="0" hangingPunct="1">
      <a:defRPr sz="9900" kern="1200">
        <a:solidFill>
          <a:schemeClr val="tx1"/>
        </a:solidFill>
        <a:latin typeface="+mn-lt"/>
        <a:ea typeface="+mn-ea"/>
        <a:cs typeface="+mn-cs"/>
      </a:defRPr>
    </a:lvl8pPr>
    <a:lvl9pPr marL="20064496" algn="l" defTabSz="2508062" rtl="0" eaLnBrk="1" latinLnBrk="0" hangingPunct="1">
      <a:defRPr sz="9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50" d="100"/>
          <a:sy n="50" d="100"/>
        </p:scale>
        <p:origin x="54" y="-2796"/>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7" Type="http://schemas.openxmlformats.org/officeDocument/2006/relationships/tableStyles" Target="tableStyle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508062" indent="0" algn="ctr">
              <a:buNone/>
              <a:defRPr>
                <a:solidFill>
                  <a:schemeClr val="tx1">
                    <a:tint val="75000"/>
                  </a:schemeClr>
                </a:solidFill>
              </a:defRPr>
            </a:lvl2pPr>
            <a:lvl3pPr marL="5016124" indent="0" algn="ctr">
              <a:buNone/>
              <a:defRPr>
                <a:solidFill>
                  <a:schemeClr val="tx1">
                    <a:tint val="75000"/>
                  </a:schemeClr>
                </a:solidFill>
              </a:defRPr>
            </a:lvl3pPr>
            <a:lvl4pPr marL="7524186" indent="0" algn="ctr">
              <a:buNone/>
              <a:defRPr>
                <a:solidFill>
                  <a:schemeClr val="tx1">
                    <a:tint val="75000"/>
                  </a:schemeClr>
                </a:solidFill>
              </a:defRPr>
            </a:lvl4pPr>
            <a:lvl5pPr marL="10032248" indent="0" algn="ctr">
              <a:buNone/>
              <a:defRPr>
                <a:solidFill>
                  <a:schemeClr val="tx1">
                    <a:tint val="75000"/>
                  </a:schemeClr>
                </a:solidFill>
              </a:defRPr>
            </a:lvl5pPr>
            <a:lvl6pPr marL="12540310" indent="0" algn="ctr">
              <a:buNone/>
              <a:defRPr>
                <a:solidFill>
                  <a:schemeClr val="tx1">
                    <a:tint val="75000"/>
                  </a:schemeClr>
                </a:solidFill>
              </a:defRPr>
            </a:lvl6pPr>
            <a:lvl7pPr marL="15048372" indent="0" algn="ctr">
              <a:buNone/>
              <a:defRPr>
                <a:solidFill>
                  <a:schemeClr val="tx1">
                    <a:tint val="75000"/>
                  </a:schemeClr>
                </a:solidFill>
              </a:defRPr>
            </a:lvl7pPr>
            <a:lvl8pPr marL="17556434" indent="0" algn="ctr">
              <a:buNone/>
              <a:defRPr>
                <a:solidFill>
                  <a:schemeClr val="tx1">
                    <a:tint val="75000"/>
                  </a:schemeClr>
                </a:solidFill>
              </a:defRPr>
            </a:lvl8pPr>
            <a:lvl9pPr marL="2006449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280919C-9BF4-2E48-B1DA-A899560EBF1A}"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
        <p:nvSpPr>
          <p:cNvPr id="7" name="AACG_Title_Header_Shape"/>
          <p:cNvSpPr txBox="1"/>
          <p:nvPr userDrawn="1"/>
        </p:nvSpPr>
        <p:spPr>
          <a:xfrm>
            <a:off x="0" y="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8" name="AACG_Title_Footer_Shape"/>
          <p:cNvSpPr txBox="1"/>
          <p:nvPr userDrawn="1"/>
        </p:nvSpPr>
        <p:spPr>
          <a:xfrm>
            <a:off x="0" y="3262870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Tree>
    <p:extLst>
      <p:ext uri="{BB962C8B-B14F-4D97-AF65-F5344CB8AC3E}">
        <p14:creationId xmlns:p14="http://schemas.microsoft.com/office/powerpoint/2010/main" val="2755824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882567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8435343"/>
            <a:ext cx="47404019" cy="17976341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8435343"/>
            <a:ext cx="141480543" cy="1797634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817238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2515787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122"/>
            <a:ext cx="37307520" cy="6537960"/>
          </a:xfrm>
        </p:spPr>
        <p:txBody>
          <a:bodyPr anchor="t"/>
          <a:lstStyle>
            <a:lvl1pPr algn="l">
              <a:defRPr sz="21900" b="1" cap="all"/>
            </a:lvl1pPr>
          </a:lstStyle>
          <a:p>
            <a:r>
              <a:rPr lang="en-US"/>
              <a:t>Click to edit Master title style</a:t>
            </a:r>
          </a:p>
        </p:txBody>
      </p:sp>
      <p:sp>
        <p:nvSpPr>
          <p:cNvPr id="3" name="Text Placeholder 2"/>
          <p:cNvSpPr>
            <a:spLocks noGrp="1"/>
          </p:cNvSpPr>
          <p:nvPr>
            <p:ph type="body" idx="1"/>
          </p:nvPr>
        </p:nvSpPr>
        <p:spPr>
          <a:xfrm>
            <a:off x="3467101" y="13952226"/>
            <a:ext cx="37307520" cy="7200898"/>
          </a:xfrm>
        </p:spPr>
        <p:txBody>
          <a:bodyPr anchor="b"/>
          <a:lstStyle>
            <a:lvl1pPr marL="0" indent="0">
              <a:buNone/>
              <a:defRPr sz="11000">
                <a:solidFill>
                  <a:schemeClr val="tx1">
                    <a:tint val="75000"/>
                  </a:schemeClr>
                </a:solidFill>
              </a:defRPr>
            </a:lvl1pPr>
            <a:lvl2pPr marL="2508062" indent="0">
              <a:buNone/>
              <a:defRPr sz="9900">
                <a:solidFill>
                  <a:schemeClr val="tx1">
                    <a:tint val="75000"/>
                  </a:schemeClr>
                </a:solidFill>
              </a:defRPr>
            </a:lvl2pPr>
            <a:lvl3pPr marL="5016124" indent="0">
              <a:buNone/>
              <a:defRPr sz="8800">
                <a:solidFill>
                  <a:schemeClr val="tx1">
                    <a:tint val="75000"/>
                  </a:schemeClr>
                </a:solidFill>
              </a:defRPr>
            </a:lvl3pPr>
            <a:lvl4pPr marL="7524186" indent="0">
              <a:buNone/>
              <a:defRPr sz="7700">
                <a:solidFill>
                  <a:schemeClr val="tx1">
                    <a:tint val="75000"/>
                  </a:schemeClr>
                </a:solidFill>
              </a:defRPr>
            </a:lvl4pPr>
            <a:lvl5pPr marL="10032248" indent="0">
              <a:buNone/>
              <a:defRPr sz="7700">
                <a:solidFill>
                  <a:schemeClr val="tx1">
                    <a:tint val="75000"/>
                  </a:schemeClr>
                </a:solidFill>
              </a:defRPr>
            </a:lvl5pPr>
            <a:lvl6pPr marL="12540310" indent="0">
              <a:buNone/>
              <a:defRPr sz="7700">
                <a:solidFill>
                  <a:schemeClr val="tx1">
                    <a:tint val="75000"/>
                  </a:schemeClr>
                </a:solidFill>
              </a:defRPr>
            </a:lvl6pPr>
            <a:lvl7pPr marL="15048372" indent="0">
              <a:buNone/>
              <a:defRPr sz="7700">
                <a:solidFill>
                  <a:schemeClr val="tx1">
                    <a:tint val="75000"/>
                  </a:schemeClr>
                </a:solidFill>
              </a:defRPr>
            </a:lvl7pPr>
            <a:lvl8pPr marL="17556434" indent="0">
              <a:buNone/>
              <a:defRPr sz="7700">
                <a:solidFill>
                  <a:schemeClr val="tx1">
                    <a:tint val="75000"/>
                  </a:schemeClr>
                </a:solidFill>
              </a:defRPr>
            </a:lvl8pPr>
            <a:lvl9pPr marL="20064496" indent="0">
              <a:buNone/>
              <a:defRPr sz="7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80919C-9BF4-2E48-B1DA-A899560EBF1A}"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502227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3" y="49156623"/>
            <a:ext cx="94442280" cy="139042138"/>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3" y="49156623"/>
            <a:ext cx="94442280" cy="139042138"/>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80919C-9BF4-2E48-B1DA-A899560EBF1A}"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623787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3"/>
            <a:ext cx="19392903" cy="3070858"/>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a:t>Click to edit Master text styles</a:t>
            </a:r>
          </a:p>
        </p:txBody>
      </p:sp>
      <p:sp>
        <p:nvSpPr>
          <p:cNvPr id="4" name="Content Placeholder 3"/>
          <p:cNvSpPr>
            <a:spLocks noGrp="1"/>
          </p:cNvSpPr>
          <p:nvPr>
            <p:ph sz="half" idx="2"/>
          </p:nvPr>
        </p:nvSpPr>
        <p:spPr>
          <a:xfrm>
            <a:off x="2194561" y="10439401"/>
            <a:ext cx="19392903" cy="18966182"/>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3"/>
            <a:ext cx="19400520" cy="3070858"/>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a:t>Click to edit Master text styles</a:t>
            </a:r>
          </a:p>
        </p:txBody>
      </p:sp>
      <p:sp>
        <p:nvSpPr>
          <p:cNvPr id="6" name="Content Placeholder 5"/>
          <p:cNvSpPr>
            <a:spLocks noGrp="1"/>
          </p:cNvSpPr>
          <p:nvPr>
            <p:ph sz="quarter" idx="4"/>
          </p:nvPr>
        </p:nvSpPr>
        <p:spPr>
          <a:xfrm>
            <a:off x="22296123" y="10439401"/>
            <a:ext cx="19400520" cy="18966182"/>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80919C-9BF4-2E48-B1DA-A899560EBF1A}" type="datetimeFigureOut">
              <a:rPr lang="en-US" smtClean="0"/>
              <a:t>4/26/2021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502751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80919C-9BF4-2E48-B1DA-A899560EBF1A}" type="datetimeFigureOut">
              <a:rPr lang="en-US" smtClean="0"/>
              <a:t>4/26/2021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82533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80919C-9BF4-2E48-B1DA-A899560EBF1A}" type="datetimeFigureOut">
              <a:rPr lang="en-US" smtClean="0"/>
              <a:t>4/26/2021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252693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11000" b="1"/>
            </a:lvl1pPr>
          </a:lstStyle>
          <a:p>
            <a:r>
              <a:rPr lang="en-US"/>
              <a:t>Click to edit Master title style</a:t>
            </a:r>
          </a:p>
        </p:txBody>
      </p:sp>
      <p:sp>
        <p:nvSpPr>
          <p:cNvPr id="3" name="Content Placeholder 2"/>
          <p:cNvSpPr>
            <a:spLocks noGrp="1"/>
          </p:cNvSpPr>
          <p:nvPr>
            <p:ph idx="1"/>
          </p:nvPr>
        </p:nvSpPr>
        <p:spPr>
          <a:xfrm>
            <a:off x="17160240" y="1310644"/>
            <a:ext cx="24536400" cy="28094942"/>
          </a:xfrm>
        </p:spPr>
        <p:txBody>
          <a:bodyPr/>
          <a:lstStyle>
            <a:lvl1pPr>
              <a:defRPr sz="17600"/>
            </a:lvl1pPr>
            <a:lvl2pPr>
              <a:defRPr sz="15400"/>
            </a:lvl2pPr>
            <a:lvl3pPr>
              <a:defRPr sz="13200"/>
            </a:lvl3pPr>
            <a:lvl4pPr>
              <a:defRPr sz="11000"/>
            </a:lvl4pPr>
            <a:lvl5pPr>
              <a:defRPr sz="11000"/>
            </a:lvl5pPr>
            <a:lvl6pPr>
              <a:defRPr sz="11000"/>
            </a:lvl6pPr>
            <a:lvl7pPr>
              <a:defRPr sz="11000"/>
            </a:lvl7pPr>
            <a:lvl8pPr>
              <a:defRPr sz="11000"/>
            </a:lvl8pPr>
            <a:lvl9pPr>
              <a:defRPr sz="1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4"/>
            <a:ext cx="14439903" cy="22517102"/>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2280919C-9BF4-2E48-B1DA-A899560EBF1A}"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61727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110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7600"/>
            </a:lvl1pPr>
            <a:lvl2pPr marL="2508062" indent="0">
              <a:buNone/>
              <a:defRPr sz="15400"/>
            </a:lvl2pPr>
            <a:lvl3pPr marL="5016124" indent="0">
              <a:buNone/>
              <a:defRPr sz="13200"/>
            </a:lvl3pPr>
            <a:lvl4pPr marL="7524186" indent="0">
              <a:buNone/>
              <a:defRPr sz="11000"/>
            </a:lvl4pPr>
            <a:lvl5pPr marL="10032248" indent="0">
              <a:buNone/>
              <a:defRPr sz="11000"/>
            </a:lvl5pPr>
            <a:lvl6pPr marL="12540310" indent="0">
              <a:buNone/>
              <a:defRPr sz="11000"/>
            </a:lvl6pPr>
            <a:lvl7pPr marL="15048372" indent="0">
              <a:buNone/>
              <a:defRPr sz="11000"/>
            </a:lvl7pPr>
            <a:lvl8pPr marL="17556434" indent="0">
              <a:buNone/>
              <a:defRPr sz="11000"/>
            </a:lvl8pPr>
            <a:lvl9pPr marL="20064496" indent="0">
              <a:buNone/>
              <a:defRPr sz="11000"/>
            </a:lvl9pPr>
          </a:lstStyle>
          <a:p>
            <a:endParaRPr lang="en-US"/>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2280919C-9BF4-2E48-B1DA-A899560EBF1A}"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947233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501612" tIns="250806" rIns="501612" bIns="25080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501612" tIns="250806" rIns="501612" bIns="25080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501612" tIns="250806" rIns="501612" bIns="250806" rtlCol="0" anchor="ctr"/>
          <a:lstStyle>
            <a:lvl1pPr algn="l">
              <a:defRPr sz="6600">
                <a:solidFill>
                  <a:schemeClr val="tx1">
                    <a:tint val="75000"/>
                  </a:schemeClr>
                </a:solidFill>
              </a:defRPr>
            </a:lvl1pPr>
          </a:lstStyle>
          <a:p>
            <a:fld id="{2280919C-9BF4-2E48-B1DA-A899560EBF1A}" type="datetimeFigureOut">
              <a:rPr lang="en-US" smtClean="0"/>
              <a:t>4/26/2021</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501612" tIns="250806" rIns="501612" bIns="250806" rtlCol="0" anchor="ctr"/>
          <a:lstStyle>
            <a:lvl1pPr algn="ctr">
              <a:defRPr sz="6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501612" tIns="250806" rIns="501612" bIns="250806" rtlCol="0" anchor="ctr"/>
          <a:lstStyle>
            <a:lvl1pPr algn="r">
              <a:defRPr sz="6600">
                <a:solidFill>
                  <a:schemeClr val="tx1">
                    <a:tint val="75000"/>
                  </a:schemeClr>
                </a:solidFill>
              </a:defRPr>
            </a:lvl1pPr>
          </a:lstStyle>
          <a:p>
            <a:fld id="{C3E06B1F-3C3E-6B48-9C30-89E1FDCC4061}" type="slidenum">
              <a:rPr lang="en-US" smtClean="0"/>
              <a:t>‹#›</a:t>
            </a:fld>
            <a:endParaRPr lang="en-US"/>
          </a:p>
        </p:txBody>
      </p:sp>
      <p:sp>
        <p:nvSpPr>
          <p:cNvPr id="7" name="AACG_Header_Shape"/>
          <p:cNvSpPr txBox="1"/>
          <p:nvPr userDrawn="1"/>
        </p:nvSpPr>
        <p:spPr>
          <a:xfrm>
            <a:off x="0" y="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8" name="AACG_Footer_Shape"/>
          <p:cNvSpPr txBox="1"/>
          <p:nvPr userDrawn="1"/>
        </p:nvSpPr>
        <p:spPr>
          <a:xfrm>
            <a:off x="0" y="3262870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9" name="AACG_CaveatHeader_Shape"/>
          <p:cNvSpPr txBox="1"/>
          <p:nvPr userDrawn="1"/>
        </p:nvSpPr>
        <p:spPr>
          <a:xfrm>
            <a:off x="0" y="279400"/>
            <a:ext cx="43891200" cy="276999"/>
          </a:xfrm>
          <a:prstGeom prst="rect">
            <a:avLst/>
          </a:prstGeom>
          <a:noFill/>
        </p:spPr>
        <p:txBody>
          <a:bodyPr vert="horz" wrap="square" rtlCol="0">
            <a:spAutoFit/>
          </a:bodyPr>
          <a:lstStyle/>
          <a:p>
            <a:pPr algn="l"/>
            <a:endParaRPr lang="en-US" sz="1200" b="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954650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062" rtl="0" eaLnBrk="1" latinLnBrk="0" hangingPunct="1">
        <a:spcBef>
          <a:spcPct val="0"/>
        </a:spcBef>
        <a:buNone/>
        <a:defRPr sz="24100" kern="1200">
          <a:solidFill>
            <a:schemeClr val="tx1"/>
          </a:solidFill>
          <a:latin typeface="+mj-lt"/>
          <a:ea typeface="+mj-ea"/>
          <a:cs typeface="+mj-cs"/>
        </a:defRPr>
      </a:lvl1pPr>
    </p:titleStyle>
    <p:bodyStyle>
      <a:lvl1pPr marL="1881047" indent="-1881047" algn="l" defTabSz="2508062" rtl="0" eaLnBrk="1" latinLnBrk="0" hangingPunct="1">
        <a:spcBef>
          <a:spcPct val="20000"/>
        </a:spcBef>
        <a:buFont typeface="Arial"/>
        <a:buChar char="•"/>
        <a:defRPr sz="17600" kern="1200">
          <a:solidFill>
            <a:schemeClr val="tx1"/>
          </a:solidFill>
          <a:latin typeface="+mn-lt"/>
          <a:ea typeface="+mn-ea"/>
          <a:cs typeface="+mn-cs"/>
        </a:defRPr>
      </a:lvl1pPr>
      <a:lvl2pPr marL="4075601" indent="-1567539" algn="l" defTabSz="2508062" rtl="0" eaLnBrk="1" latinLnBrk="0" hangingPunct="1">
        <a:spcBef>
          <a:spcPct val="20000"/>
        </a:spcBef>
        <a:buFont typeface="Arial"/>
        <a:buChar char="–"/>
        <a:defRPr sz="15400" kern="1200">
          <a:solidFill>
            <a:schemeClr val="tx1"/>
          </a:solidFill>
          <a:latin typeface="+mn-lt"/>
          <a:ea typeface="+mn-ea"/>
          <a:cs typeface="+mn-cs"/>
        </a:defRPr>
      </a:lvl2pPr>
      <a:lvl3pPr marL="6270155" indent="-1254031" algn="l" defTabSz="2508062" rtl="0" eaLnBrk="1" latinLnBrk="0" hangingPunct="1">
        <a:spcBef>
          <a:spcPct val="20000"/>
        </a:spcBef>
        <a:buFont typeface="Arial"/>
        <a:buChar char="•"/>
        <a:defRPr sz="13200" kern="1200">
          <a:solidFill>
            <a:schemeClr val="tx1"/>
          </a:solidFill>
          <a:latin typeface="+mn-lt"/>
          <a:ea typeface="+mn-ea"/>
          <a:cs typeface="+mn-cs"/>
        </a:defRPr>
      </a:lvl3pPr>
      <a:lvl4pPr marL="8778217" indent="-1254031" algn="l" defTabSz="2508062" rtl="0" eaLnBrk="1" latinLnBrk="0" hangingPunct="1">
        <a:spcBef>
          <a:spcPct val="20000"/>
        </a:spcBef>
        <a:buFont typeface="Arial"/>
        <a:buChar char="–"/>
        <a:defRPr sz="11000" kern="1200">
          <a:solidFill>
            <a:schemeClr val="tx1"/>
          </a:solidFill>
          <a:latin typeface="+mn-lt"/>
          <a:ea typeface="+mn-ea"/>
          <a:cs typeface="+mn-cs"/>
        </a:defRPr>
      </a:lvl4pPr>
      <a:lvl5pPr marL="11286279" indent="-1254031" algn="l" defTabSz="2508062" rtl="0" eaLnBrk="1" latinLnBrk="0" hangingPunct="1">
        <a:spcBef>
          <a:spcPct val="20000"/>
        </a:spcBef>
        <a:buFont typeface="Arial"/>
        <a:buChar char="»"/>
        <a:defRPr sz="11000" kern="1200">
          <a:solidFill>
            <a:schemeClr val="tx1"/>
          </a:solidFill>
          <a:latin typeface="+mn-lt"/>
          <a:ea typeface="+mn-ea"/>
          <a:cs typeface="+mn-cs"/>
        </a:defRPr>
      </a:lvl5pPr>
      <a:lvl6pPr marL="13794341" indent="-1254031" algn="l" defTabSz="2508062" rtl="0" eaLnBrk="1" latinLnBrk="0" hangingPunct="1">
        <a:spcBef>
          <a:spcPct val="20000"/>
        </a:spcBef>
        <a:buFont typeface="Arial"/>
        <a:buChar char="•"/>
        <a:defRPr sz="11000" kern="1200">
          <a:solidFill>
            <a:schemeClr val="tx1"/>
          </a:solidFill>
          <a:latin typeface="+mn-lt"/>
          <a:ea typeface="+mn-ea"/>
          <a:cs typeface="+mn-cs"/>
        </a:defRPr>
      </a:lvl6pPr>
      <a:lvl7pPr marL="16302403" indent="-1254031" algn="l" defTabSz="2508062" rtl="0" eaLnBrk="1" latinLnBrk="0" hangingPunct="1">
        <a:spcBef>
          <a:spcPct val="20000"/>
        </a:spcBef>
        <a:buFont typeface="Arial"/>
        <a:buChar char="•"/>
        <a:defRPr sz="11000" kern="1200">
          <a:solidFill>
            <a:schemeClr val="tx1"/>
          </a:solidFill>
          <a:latin typeface="+mn-lt"/>
          <a:ea typeface="+mn-ea"/>
          <a:cs typeface="+mn-cs"/>
        </a:defRPr>
      </a:lvl7pPr>
      <a:lvl8pPr marL="18810465" indent="-1254031" algn="l" defTabSz="2508062" rtl="0" eaLnBrk="1" latinLnBrk="0" hangingPunct="1">
        <a:spcBef>
          <a:spcPct val="20000"/>
        </a:spcBef>
        <a:buFont typeface="Arial"/>
        <a:buChar char="•"/>
        <a:defRPr sz="11000" kern="1200">
          <a:solidFill>
            <a:schemeClr val="tx1"/>
          </a:solidFill>
          <a:latin typeface="+mn-lt"/>
          <a:ea typeface="+mn-ea"/>
          <a:cs typeface="+mn-cs"/>
        </a:defRPr>
      </a:lvl8pPr>
      <a:lvl9pPr marL="21318527" indent="-1254031" algn="l" defTabSz="2508062" rtl="0" eaLnBrk="1" latinLnBrk="0" hangingPunct="1">
        <a:spcBef>
          <a:spcPct val="20000"/>
        </a:spcBef>
        <a:buFont typeface="Arial"/>
        <a:buChar char="•"/>
        <a:defRPr sz="11000" kern="1200">
          <a:solidFill>
            <a:schemeClr val="tx1"/>
          </a:solidFill>
          <a:latin typeface="+mn-lt"/>
          <a:ea typeface="+mn-ea"/>
          <a:cs typeface="+mn-cs"/>
        </a:defRPr>
      </a:lvl9pPr>
    </p:bodyStyle>
    <p:otherStyle>
      <a:defPPr>
        <a:defRPr lang="en-US"/>
      </a:defPPr>
      <a:lvl1pPr marL="0" algn="l" defTabSz="2508062" rtl="0" eaLnBrk="1" latinLnBrk="0" hangingPunct="1">
        <a:defRPr sz="9900" kern="1200">
          <a:solidFill>
            <a:schemeClr val="tx1"/>
          </a:solidFill>
          <a:latin typeface="+mn-lt"/>
          <a:ea typeface="+mn-ea"/>
          <a:cs typeface="+mn-cs"/>
        </a:defRPr>
      </a:lvl1pPr>
      <a:lvl2pPr marL="2508062" algn="l" defTabSz="2508062" rtl="0" eaLnBrk="1" latinLnBrk="0" hangingPunct="1">
        <a:defRPr sz="9900" kern="1200">
          <a:solidFill>
            <a:schemeClr val="tx1"/>
          </a:solidFill>
          <a:latin typeface="+mn-lt"/>
          <a:ea typeface="+mn-ea"/>
          <a:cs typeface="+mn-cs"/>
        </a:defRPr>
      </a:lvl2pPr>
      <a:lvl3pPr marL="5016124" algn="l" defTabSz="2508062" rtl="0" eaLnBrk="1" latinLnBrk="0" hangingPunct="1">
        <a:defRPr sz="9900" kern="1200">
          <a:solidFill>
            <a:schemeClr val="tx1"/>
          </a:solidFill>
          <a:latin typeface="+mn-lt"/>
          <a:ea typeface="+mn-ea"/>
          <a:cs typeface="+mn-cs"/>
        </a:defRPr>
      </a:lvl3pPr>
      <a:lvl4pPr marL="7524186" algn="l" defTabSz="2508062" rtl="0" eaLnBrk="1" latinLnBrk="0" hangingPunct="1">
        <a:defRPr sz="9900" kern="1200">
          <a:solidFill>
            <a:schemeClr val="tx1"/>
          </a:solidFill>
          <a:latin typeface="+mn-lt"/>
          <a:ea typeface="+mn-ea"/>
          <a:cs typeface="+mn-cs"/>
        </a:defRPr>
      </a:lvl4pPr>
      <a:lvl5pPr marL="10032248" algn="l" defTabSz="2508062" rtl="0" eaLnBrk="1" latinLnBrk="0" hangingPunct="1">
        <a:defRPr sz="9900" kern="1200">
          <a:solidFill>
            <a:schemeClr val="tx1"/>
          </a:solidFill>
          <a:latin typeface="+mn-lt"/>
          <a:ea typeface="+mn-ea"/>
          <a:cs typeface="+mn-cs"/>
        </a:defRPr>
      </a:lvl5pPr>
      <a:lvl6pPr marL="12540310" algn="l" defTabSz="2508062" rtl="0" eaLnBrk="1" latinLnBrk="0" hangingPunct="1">
        <a:defRPr sz="9900" kern="1200">
          <a:solidFill>
            <a:schemeClr val="tx1"/>
          </a:solidFill>
          <a:latin typeface="+mn-lt"/>
          <a:ea typeface="+mn-ea"/>
          <a:cs typeface="+mn-cs"/>
        </a:defRPr>
      </a:lvl6pPr>
      <a:lvl7pPr marL="15048372" algn="l" defTabSz="2508062" rtl="0" eaLnBrk="1" latinLnBrk="0" hangingPunct="1">
        <a:defRPr sz="9900" kern="1200">
          <a:solidFill>
            <a:schemeClr val="tx1"/>
          </a:solidFill>
          <a:latin typeface="+mn-lt"/>
          <a:ea typeface="+mn-ea"/>
          <a:cs typeface="+mn-cs"/>
        </a:defRPr>
      </a:lvl7pPr>
      <a:lvl8pPr marL="17556434" algn="l" defTabSz="2508062" rtl="0" eaLnBrk="1" latinLnBrk="0" hangingPunct="1">
        <a:defRPr sz="9900" kern="1200">
          <a:solidFill>
            <a:schemeClr val="tx1"/>
          </a:solidFill>
          <a:latin typeface="+mn-lt"/>
          <a:ea typeface="+mn-ea"/>
          <a:cs typeface="+mn-cs"/>
        </a:defRPr>
      </a:lvl8pPr>
      <a:lvl9pPr marL="20064496" algn="l" defTabSz="2508062" rtl="0" eaLnBrk="1" latinLnBrk="0" hangingPunct="1">
        <a:defRPr sz="9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rontiersin.org/articles/10.3389/fpsyg.2019.01044/full" TargetMode="External"/><Relationship Id="rId7" Type="http://schemas.openxmlformats.org/officeDocument/2006/relationships/image" Target="../media/image4.png"/><Relationship Id="rId2" Type="http://schemas.openxmlformats.org/officeDocument/2006/relationships/hyperlink" Target="https://www.kaggle.com/agostontorok/soccer-world-cup-2018-winner"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27"/>
          <p:cNvSpPr>
            <a:spLocks noChangeArrowheads="1"/>
          </p:cNvSpPr>
          <p:nvPr/>
        </p:nvSpPr>
        <p:spPr bwMode="auto">
          <a:xfrm>
            <a:off x="-48494" y="0"/>
            <a:ext cx="43939693" cy="6533048"/>
          </a:xfrm>
          <a:prstGeom prst="rect">
            <a:avLst/>
          </a:prstGeom>
          <a:gradFill>
            <a:gsLst>
              <a:gs pos="5000">
                <a:srgbClr val="235078"/>
              </a:gs>
              <a:gs pos="100000">
                <a:srgbClr val="1482A5"/>
              </a:gs>
            </a:gsLst>
            <a:lin ang="0" scaled="1"/>
          </a:gradFill>
          <a:ln>
            <a:noFill/>
          </a:ln>
        </p:spPr>
        <p:txBody>
          <a:bodyPr wrap="none" anchor="ctr"/>
          <a:lstStyle>
            <a:defPPr>
              <a:defRPr kern="1200" smtId="4294967295"/>
            </a:defPPr>
          </a:lstStyle>
          <a:p>
            <a:endParaRPr lang="en-US"/>
          </a:p>
        </p:txBody>
      </p:sp>
      <p:sp>
        <p:nvSpPr>
          <p:cNvPr id="2" name="Rectangle 5"/>
          <p:cNvSpPr>
            <a:spLocks noChangeArrowheads="1"/>
          </p:cNvSpPr>
          <p:nvPr/>
        </p:nvSpPr>
        <p:spPr bwMode="auto">
          <a:xfrm>
            <a:off x="731520" y="7125252"/>
            <a:ext cx="10058400" cy="10831132"/>
          </a:xfrm>
          <a:prstGeom prst="roundRect">
            <a:avLst>
              <a:gd name="adj" fmla="val 1380"/>
            </a:avLst>
          </a:prstGeom>
          <a:solidFill>
            <a:srgbClr val="B4D3E2"/>
          </a:solidFill>
          <a:ln>
            <a:noFill/>
          </a:ln>
          <a:effectLst/>
        </p:spPr>
        <p:txBody>
          <a:bodyPr wrap="none" lIns="274320" tIns="68580" rIns="274320" bIns="68580" anchor="ctr"/>
          <a:lstStyle>
            <a:defPPr>
              <a:defRPr kern="1200" smtId="4294967295"/>
            </a:defPPr>
          </a:lstStyle>
          <a:p>
            <a:pPr defTabSz="4703763"/>
            <a:endParaRPr lang="en-US" sz="3600">
              <a:noFill/>
              <a:latin typeface="Amaranth" panose="02000503050000020004" pitchFamily="2" charset="0"/>
            </a:endParaRPr>
          </a:p>
        </p:txBody>
      </p:sp>
      <p:sp>
        <p:nvSpPr>
          <p:cNvPr id="2053" name="Text Box 6"/>
          <p:cNvSpPr txBox="1">
            <a:spLocks noChangeArrowheads="1"/>
          </p:cNvSpPr>
          <p:nvPr/>
        </p:nvSpPr>
        <p:spPr bwMode="auto">
          <a:xfrm>
            <a:off x="1062257" y="8265705"/>
            <a:ext cx="9144000" cy="86331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rPr>
              <a:t>With the 2018 FIFA World Cup already happened, we have used the existing data to develop a moderately sophisticated model that will use various data (Goal Scored, Pass Accuracy, Possession, etc.) as well as the results from the Group stage to predict the final outcome of the tournament. We want to know whether it is possible to use machine learning in predicting the outcome of soccer tournaments solely based on entire team’s performance.</a:t>
            </a:r>
          </a:p>
          <a:p>
            <a:r>
              <a:rPr lang="en-US" sz="2400" dirty="0">
                <a:latin typeface="Titillium Web" panose="00000500000000000000" pitchFamily="2" charset="0"/>
                <a:ea typeface="Open Sans" panose="020B0606030504020204" pitchFamily="34" charset="0"/>
                <a:cs typeface="Open Sans" panose="020B0606030504020204" pitchFamily="34" charset="0"/>
              </a:rPr>
              <a:t>To achieve the goal of predicting the outcome that match with the real-world results, we attempted several different models including linear regression, logistic regression and random forest classification. We eventually settled on using a random forest to evaluate the importance of each feature from the group stage. With the importance of each feature, the model calculates a score for each team as their initial score. Later, we manipulated the scores based on the results from round of 16 and quarter finals. Finally, the scores of the teams are ranked for predicting the results of the 2018 FIFA World Cup.</a:t>
            </a:r>
          </a:p>
          <a:p>
            <a:r>
              <a:rPr lang="en-US" sz="2400" dirty="0">
                <a:latin typeface="Titillium Web" panose="00000500000000000000" pitchFamily="2" charset="0"/>
                <a:ea typeface="Open Sans" panose="020B0606030504020204" pitchFamily="34" charset="0"/>
                <a:cs typeface="Open Sans" panose="020B0606030504020204" pitchFamily="34" charset="0"/>
              </a:rPr>
              <a:t>Our first and foremost finding is that a machine learning model is indeed capable of helping predicting the outcome of a soccer tournament like the 2018 FIFA World Cup. Our model yielded mostly accurate results for the semi final and final base on all the previous given data from group stage and first two knockout rounds.  Furthermore, we discovered that certain play style of a team may bias the entire model.</a:t>
            </a:r>
          </a:p>
        </p:txBody>
      </p:sp>
      <p:sp>
        <p:nvSpPr>
          <p:cNvPr id="33" name="Rectangle 29"/>
          <p:cNvSpPr>
            <a:spLocks noChangeArrowheads="1"/>
          </p:cNvSpPr>
          <p:nvPr/>
        </p:nvSpPr>
        <p:spPr bwMode="auto">
          <a:xfrm>
            <a:off x="-48492" y="31447268"/>
            <a:ext cx="43939693" cy="1471130"/>
          </a:xfrm>
          <a:prstGeom prst="rect">
            <a:avLst/>
          </a:prstGeom>
          <a:gradFill>
            <a:gsLst>
              <a:gs pos="5000">
                <a:srgbClr val="235078"/>
              </a:gs>
              <a:gs pos="100000">
                <a:srgbClr val="1482A5"/>
              </a:gs>
            </a:gsLst>
            <a:lin ang="0" scaled="1"/>
          </a:gradFill>
          <a:ln>
            <a:noFill/>
          </a:ln>
        </p:spPr>
        <p:txBody>
          <a:bodyPr lIns="137160" tIns="68580" rIns="137160" bIns="68580" anchor="ctr"/>
          <a:lstStyle>
            <a:defPPr>
              <a:defRPr kern="1200" smtId="4294967295"/>
            </a:defPPr>
          </a:lstStyle>
          <a:p>
            <a:pPr defTabSz="4703763"/>
            <a:endParaRPr lang="en-US">
              <a:solidFill>
                <a:schemeClr val="bg1"/>
              </a:solidFill>
              <a:sym typeface="Symbol" pitchFamily="18" charset="2"/>
            </a:endParaRPr>
          </a:p>
        </p:txBody>
      </p:sp>
      <p:sp>
        <p:nvSpPr>
          <p:cNvPr id="31" name="Title 11">
            <a:extLst>
              <a:ext uri="{FF2B5EF4-FFF2-40B4-BE49-F238E27FC236}">
                <a16:creationId xmlns:a16="http://schemas.microsoft.com/office/drawing/2014/main" id="{A3F6428D-1FA6-42BA-BAEA-3577E1620F6B}"/>
              </a:ext>
            </a:extLst>
          </p:cNvPr>
          <p:cNvSpPr txBox="1"/>
          <p:nvPr/>
        </p:nvSpPr>
        <p:spPr>
          <a:xfrm>
            <a:off x="1005840" y="792385"/>
            <a:ext cx="41148000" cy="2746935"/>
          </a:xfrm>
          <a:prstGeom prst="rect">
            <a:avLst/>
          </a:prstGeom>
        </p:spPr>
        <p:txBody>
          <a:bodyPr lIns="128016" tIns="64008" rIns="128016" bIns="64008"/>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pPr algn="l"/>
            <a:r>
              <a:rPr lang="en-US" sz="8500" dirty="0">
                <a:solidFill>
                  <a:schemeClr val="bg1"/>
                </a:solidFill>
                <a:latin typeface="Amaranth" panose="02000503050000020004" pitchFamily="2" charset="0"/>
              </a:rPr>
              <a:t>Predicting the Result of 2018 FIFA World Cup</a:t>
            </a:r>
          </a:p>
        </p:txBody>
      </p:sp>
      <p:sp>
        <p:nvSpPr>
          <p:cNvPr id="35" name="Text Placeholder 16">
            <a:extLst>
              <a:ext uri="{FF2B5EF4-FFF2-40B4-BE49-F238E27FC236}">
                <a16:creationId xmlns:a16="http://schemas.microsoft.com/office/drawing/2014/main" id="{30C08963-BE29-4B96-B122-F15F02A3F7E3}"/>
              </a:ext>
            </a:extLst>
          </p:cNvPr>
          <p:cNvSpPr txBox="1"/>
          <p:nvPr/>
        </p:nvSpPr>
        <p:spPr>
          <a:xfrm>
            <a:off x="1005840" y="3778048"/>
            <a:ext cx="41148000" cy="2025170"/>
          </a:xfrm>
          <a:prstGeom prst="rect">
            <a:avLst/>
          </a:prstGeom>
        </p:spPr>
        <p:txBody>
          <a:bodyPr lIns="128016" tIns="64008" rIns="128016" bIns="64008">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en-US" sz="5600" dirty="0">
                <a:solidFill>
                  <a:schemeClr val="bg1"/>
                </a:solidFill>
                <a:latin typeface="Titillium Web" panose="00000500000000000000" pitchFamily="2" charset="0"/>
              </a:rPr>
              <a:t>Alex Li, Xiaoyuan Wu, </a:t>
            </a:r>
            <a:r>
              <a:rPr lang="en-US" sz="5600" dirty="0" err="1">
                <a:solidFill>
                  <a:schemeClr val="bg1"/>
                </a:solidFill>
                <a:latin typeface="Titillium Web" panose="00000500000000000000" pitchFamily="2" charset="0"/>
              </a:rPr>
              <a:t>Yifei</a:t>
            </a:r>
            <a:r>
              <a:rPr lang="en-US" sz="5600" dirty="0">
                <a:solidFill>
                  <a:schemeClr val="bg1"/>
                </a:solidFill>
                <a:latin typeface="Titillium Web" panose="00000500000000000000" pitchFamily="2" charset="0"/>
              </a:rPr>
              <a:t> Song</a:t>
            </a:r>
          </a:p>
          <a:p>
            <a:r>
              <a:rPr lang="en-US" sz="5600" dirty="0">
                <a:solidFill>
                  <a:schemeClr val="bg1"/>
                </a:solidFill>
                <a:latin typeface="Titillium Web" panose="00000500000000000000" pitchFamily="2" charset="0"/>
              </a:rPr>
              <a:t>The George Washington University</a:t>
            </a:r>
          </a:p>
        </p:txBody>
      </p:sp>
      <p:sp>
        <p:nvSpPr>
          <p:cNvPr id="36" name="Rectangle 5">
            <a:extLst>
              <a:ext uri="{FF2B5EF4-FFF2-40B4-BE49-F238E27FC236}">
                <a16:creationId xmlns:a16="http://schemas.microsoft.com/office/drawing/2014/main" id="{98FCC399-CA5D-4873-B45E-22BAE0F51D2E}"/>
              </a:ext>
            </a:extLst>
          </p:cNvPr>
          <p:cNvSpPr>
            <a:spLocks noChangeArrowheads="1"/>
          </p:cNvSpPr>
          <p:nvPr/>
        </p:nvSpPr>
        <p:spPr bwMode="auto">
          <a:xfrm>
            <a:off x="11521440"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Methodology</a:t>
            </a:r>
          </a:p>
        </p:txBody>
      </p:sp>
      <p:sp>
        <p:nvSpPr>
          <p:cNvPr id="37" name="Text Box 6">
            <a:extLst>
              <a:ext uri="{FF2B5EF4-FFF2-40B4-BE49-F238E27FC236}">
                <a16:creationId xmlns:a16="http://schemas.microsoft.com/office/drawing/2014/main" id="{BAB40251-2E35-4623-A6BE-28130F737F03}"/>
              </a:ext>
            </a:extLst>
          </p:cNvPr>
          <p:cNvSpPr txBox="1">
            <a:spLocks noChangeArrowheads="1"/>
          </p:cNvSpPr>
          <p:nvPr/>
        </p:nvSpPr>
        <p:spPr bwMode="auto">
          <a:xfrm>
            <a:off x="11521440" y="8000232"/>
            <a:ext cx="10058400" cy="11218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rPr>
              <a:t>Our initial thought is to apply a linear or logistic re</a:t>
            </a:r>
            <a:r>
              <a:rPr lang="en-US" altLang="zh-CN" sz="2400" dirty="0">
                <a:latin typeface="Titillium Web" panose="00000500000000000000" pitchFamily="2" charset="0"/>
                <a:ea typeface="Open Sans" panose="020B0606030504020204" pitchFamily="34" charset="0"/>
                <a:cs typeface="Open Sans" panose="020B0606030504020204" pitchFamily="34" charset="0"/>
              </a:rPr>
              <a:t>gression to the data in hand in order to see if there is any relationship between various data, such as the number of goals scored, rate of possession and pass accuracy. While the logistic regression yielded decent accuracy when we divided test and training set to be 20% and 80% of all the teams, we realized such approach may not be the best due to lack of necessary correlations between the features and results of the games. Furthermore, we were only considering individual match’s result rather than evaluating the performance of a team across the group stage, which means some results may be biased due to the difference between two teams can vary.</a:t>
            </a:r>
          </a:p>
          <a:p>
            <a:r>
              <a:rPr lang="en-US" sz="2400" dirty="0">
                <a:latin typeface="Titillium Web" panose="00000500000000000000" pitchFamily="2" charset="0"/>
                <a:ea typeface="Open Sans" panose="020B0606030504020204" pitchFamily="34" charset="0"/>
                <a:cs typeface="Open Sans" panose="020B0606030504020204" pitchFamily="34" charset="0"/>
              </a:rPr>
              <a:t>In order to resolve the above issues, we settled on a random forest to calculate the importance of each feature. Our first step towards that is to group all the features of a single team during the entire group stage together. After that, we standardized the data and performed a calculation on feature importance with random forest. As a result, Goal Scored is the most important feature followed by Ball Possession %(shown in the bar chart below), which are as expected.</a:t>
            </a:r>
          </a:p>
          <a:p>
            <a:r>
              <a:rPr lang="en-US" sz="2400" dirty="0">
                <a:latin typeface="Titillium Web" panose="00000500000000000000" pitchFamily="2" charset="0"/>
                <a:ea typeface="Open Sans" panose="020B0606030504020204" pitchFamily="34" charset="0"/>
                <a:cs typeface="Open Sans" panose="020B0606030504020204" pitchFamily="34" charset="0"/>
              </a:rPr>
              <a:t>Our next step is to utilize the importance scores we obtained from the Random Forest and calculate a score for each of the 16 teams who advanced to the Round of 16.</a:t>
            </a:r>
          </a:p>
          <a:p>
            <a:r>
              <a:rPr lang="en-US" sz="2400" dirty="0">
                <a:latin typeface="Titillium Web" panose="00000500000000000000" pitchFamily="2" charset="0"/>
                <a:ea typeface="Open Sans" panose="020B0606030504020204" pitchFamily="34" charset="0"/>
                <a:cs typeface="Open Sans" panose="020B0606030504020204" pitchFamily="34" charset="0"/>
              </a:rPr>
              <a:t>For the first two knockout rounds, we applied a weighted calculations to improve the scores. Our method is straight forward for these two rounds. For the Round of 16, if a team with a lower score defeats a team with higher score, it will gain 90% of the average score of the two teams while the losing team will lose the same amount. If a team with a higher score defeats a team with lower score, it will only gain 10% of the average score of the two teams while the losing team losing the same amount. For the quarter finals, same rules applied but the weights are changed to 60% and 40%, respectively.</a:t>
            </a:r>
          </a:p>
          <a:p>
            <a:r>
              <a:rPr lang="en-US" sz="2400" dirty="0">
                <a:latin typeface="Titillium Web" panose="00000500000000000000" pitchFamily="2" charset="0"/>
                <a:ea typeface="Open Sans" panose="020B0606030504020204" pitchFamily="34" charset="0"/>
                <a:cs typeface="Open Sans" panose="020B0606030504020204" pitchFamily="34" charset="0"/>
              </a:rPr>
              <a:t>After the first two knockout rounds, there are four teams remaining and their scores are ranked from high to low as our prediction for the final standing of those teams.</a:t>
            </a:r>
          </a:p>
        </p:txBody>
      </p:sp>
      <p:sp>
        <p:nvSpPr>
          <p:cNvPr id="38" name="Rectangle 5">
            <a:extLst>
              <a:ext uri="{FF2B5EF4-FFF2-40B4-BE49-F238E27FC236}">
                <a16:creationId xmlns:a16="http://schemas.microsoft.com/office/drawing/2014/main" id="{991B9DF0-7DD4-4C17-94B6-6C493D1C390D}"/>
              </a:ext>
            </a:extLst>
          </p:cNvPr>
          <p:cNvSpPr>
            <a:spLocks noChangeArrowheads="1"/>
          </p:cNvSpPr>
          <p:nvPr/>
        </p:nvSpPr>
        <p:spPr bwMode="auto">
          <a:xfrm>
            <a:off x="22311361"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Results</a:t>
            </a:r>
          </a:p>
        </p:txBody>
      </p:sp>
      <p:sp>
        <p:nvSpPr>
          <p:cNvPr id="39" name="Text Box 6">
            <a:extLst>
              <a:ext uri="{FF2B5EF4-FFF2-40B4-BE49-F238E27FC236}">
                <a16:creationId xmlns:a16="http://schemas.microsoft.com/office/drawing/2014/main" id="{62D65E41-7BC1-4B4D-9C1B-6ED3152D12D0}"/>
              </a:ext>
            </a:extLst>
          </p:cNvPr>
          <p:cNvSpPr txBox="1">
            <a:spLocks noChangeArrowheads="1"/>
          </p:cNvSpPr>
          <p:nvPr/>
        </p:nvSpPr>
        <p:spPr bwMode="auto">
          <a:xfrm>
            <a:off x="22311361" y="8000232"/>
            <a:ext cx="10058400" cy="5678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rPr>
              <a:t>Our very first finding is from the feature importance scores that came from the Random Forest where number of goals scored is consistently the most important feature for advancing from the group stage to the knockout rounds. This is as expected by us since the team with the greatest number of goals will win the game and the two teams that won most games will advance from the group stage. Furthermore, in the era of tiki-taka, ball possession percentage unsurprisingly followed the number of goals scored to be the second most important feature, leading corners and attempts by a decent margin.</a:t>
            </a:r>
          </a:p>
          <a:p>
            <a:r>
              <a:rPr lang="en-US" sz="2400" dirty="0">
                <a:latin typeface="Titillium Web" panose="00000500000000000000" pitchFamily="2" charset="0"/>
                <a:ea typeface="Open Sans" panose="020B0606030504020204" pitchFamily="34" charset="0"/>
                <a:cs typeface="Open Sans" panose="020B0606030504020204" pitchFamily="34" charset="0"/>
              </a:rPr>
              <a:t>However, we found out teams’ play styles may bias our scores which are calculated on each team’s statistics and feature importance. For example, Spain constantly receives a way higher score than every other team after the group stage because of its tiki-taka play style provides a higher ball possession percentage than every other team. In contrast, France, the champion of the tournament receives a relatively low score from the group stage because it scored only 3 goals during the group stage and did not have high possession.</a:t>
            </a:r>
          </a:p>
        </p:txBody>
      </p:sp>
      <p:sp>
        <p:nvSpPr>
          <p:cNvPr id="42" name="Rectangle 5">
            <a:extLst>
              <a:ext uri="{FF2B5EF4-FFF2-40B4-BE49-F238E27FC236}">
                <a16:creationId xmlns:a16="http://schemas.microsoft.com/office/drawing/2014/main" id="{C08CCD14-6632-49E3-A19B-81E98D465D46}"/>
              </a:ext>
            </a:extLst>
          </p:cNvPr>
          <p:cNvSpPr>
            <a:spLocks noChangeArrowheads="1"/>
          </p:cNvSpPr>
          <p:nvPr/>
        </p:nvSpPr>
        <p:spPr bwMode="auto">
          <a:xfrm>
            <a:off x="33101279"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Conclusion</a:t>
            </a:r>
          </a:p>
        </p:txBody>
      </p:sp>
      <p:sp>
        <p:nvSpPr>
          <p:cNvPr id="46" name="Rectangle 5">
            <a:extLst>
              <a:ext uri="{FF2B5EF4-FFF2-40B4-BE49-F238E27FC236}">
                <a16:creationId xmlns:a16="http://schemas.microsoft.com/office/drawing/2014/main" id="{88D57C6D-9B7C-4799-9EEF-AD493DF30EC4}"/>
              </a:ext>
            </a:extLst>
          </p:cNvPr>
          <p:cNvSpPr>
            <a:spLocks noChangeArrowheads="1"/>
          </p:cNvSpPr>
          <p:nvPr/>
        </p:nvSpPr>
        <p:spPr bwMode="auto">
          <a:xfrm>
            <a:off x="33101279" y="25056336"/>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dirty="0">
                <a:solidFill>
                  <a:schemeClr val="bg1"/>
                </a:solidFill>
                <a:latin typeface="Amaranth" panose="02000503050000020004" pitchFamily="2" charset="0"/>
              </a:rPr>
              <a:t>References</a:t>
            </a:r>
          </a:p>
        </p:txBody>
      </p:sp>
      <p:sp>
        <p:nvSpPr>
          <p:cNvPr id="16" name="Rectangle 5">
            <a:extLst>
              <a:ext uri="{FF2B5EF4-FFF2-40B4-BE49-F238E27FC236}">
                <a16:creationId xmlns:a16="http://schemas.microsoft.com/office/drawing/2014/main" id="{620C51D2-3423-4C6C-A077-34B27F321D2D}"/>
              </a:ext>
            </a:extLst>
          </p:cNvPr>
          <p:cNvSpPr>
            <a:spLocks noChangeArrowheads="1"/>
          </p:cNvSpPr>
          <p:nvPr/>
        </p:nvSpPr>
        <p:spPr bwMode="auto">
          <a:xfrm>
            <a:off x="731520" y="18666575"/>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Introduction</a:t>
            </a:r>
          </a:p>
        </p:txBody>
      </p:sp>
      <p:sp>
        <p:nvSpPr>
          <p:cNvPr id="17" name="Text Box 6">
            <a:extLst>
              <a:ext uri="{FF2B5EF4-FFF2-40B4-BE49-F238E27FC236}">
                <a16:creationId xmlns:a16="http://schemas.microsoft.com/office/drawing/2014/main" id="{8AE8A03B-3762-4AF2-A9FC-B088E0736F3A}"/>
              </a:ext>
            </a:extLst>
          </p:cNvPr>
          <p:cNvSpPr txBox="1">
            <a:spLocks noChangeArrowheads="1"/>
          </p:cNvSpPr>
          <p:nvPr/>
        </p:nvSpPr>
        <p:spPr bwMode="auto">
          <a:xfrm>
            <a:off x="731520" y="19541556"/>
            <a:ext cx="10058400" cy="8263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rPr>
              <a:t>FIFA World Cup has been a symbolic soccer tournament that happens every four years. A total of thirty-two teams from all over the world will enter the event and a final winner will emerge after the group stage, quarter-final, semi-final and final rounds. Previous attempts</a:t>
            </a:r>
            <a:r>
              <a:rPr lang="en-US" sz="2400" baseline="30000" dirty="0">
                <a:latin typeface="Titillium Web" panose="00000500000000000000" pitchFamily="2" charset="0"/>
                <a:ea typeface="Open Sans" panose="020B0606030504020204" pitchFamily="34" charset="0"/>
                <a:cs typeface="Open Sans" panose="020B0606030504020204" pitchFamily="34" charset="0"/>
              </a:rPr>
              <a:t>1,2,3</a:t>
            </a:r>
            <a:r>
              <a:rPr lang="en-US" sz="2400" dirty="0">
                <a:latin typeface="Titillium Web" panose="00000500000000000000" pitchFamily="2" charset="0"/>
                <a:ea typeface="Open Sans" panose="020B0606030504020204" pitchFamily="34" charset="0"/>
                <a:cs typeface="Open Sans" panose="020B0606030504020204" pitchFamily="34" charset="0"/>
              </a:rPr>
              <a:t> have been made on predicting the World Cup or similar soccer tournaments. However, they are all predicting the result of a tournament based on prolonged data of a team or data of individual players in a team.</a:t>
            </a:r>
          </a:p>
          <a:p>
            <a:r>
              <a:rPr lang="en-US" sz="2400" dirty="0">
                <a:latin typeface="Titillium Web" panose="00000500000000000000" pitchFamily="2" charset="0"/>
                <a:ea typeface="Open Sans" panose="020B0606030504020204" pitchFamily="34" charset="0"/>
                <a:cs typeface="Open Sans" panose="020B0606030504020204" pitchFamily="34" charset="0"/>
              </a:rPr>
              <a:t>We saw the shortcomings of some of the aforementioned approaches, especially using the data from months or even years back of a team could lead to misleading results. The reason simply is the fast rotation of players inside each team throughout the years. Two World Cups are held four years apart, which means some core players that played four years ago may no longer be in the team this year.</a:t>
            </a:r>
          </a:p>
          <a:p>
            <a:r>
              <a:rPr lang="en-US" sz="2400" dirty="0">
                <a:latin typeface="Titillium Web" panose="00000500000000000000" pitchFamily="2" charset="0"/>
                <a:ea typeface="Open Sans" panose="020B0606030504020204" pitchFamily="34" charset="0"/>
                <a:cs typeface="Open Sans" panose="020B0606030504020204" pitchFamily="34" charset="0"/>
              </a:rPr>
              <a:t>Consequently, we agree with the model where individual players are taking into account. However, with limited access to individual player’s data, we decided on a new approach to predict the outcome of the FIFA World Cup that will be described in detail in the Methodology section. In general, we have taken all the matches in the Group Stage into account to calculate a score for each of the thirty-two teams. We then add or subtract scores from each of the winning or losing team in the quarter and semi-finals. Lastly, we have a score for the remaining four teams, which will let us predict the result of the tournament.</a:t>
            </a:r>
          </a:p>
        </p:txBody>
      </p:sp>
      <p:sp>
        <p:nvSpPr>
          <p:cNvPr id="18" name="Rectangle 5">
            <a:extLst>
              <a:ext uri="{FF2B5EF4-FFF2-40B4-BE49-F238E27FC236}">
                <a16:creationId xmlns:a16="http://schemas.microsoft.com/office/drawing/2014/main" id="{88133C58-052D-4585-823B-31740DB45AF4}"/>
              </a:ext>
            </a:extLst>
          </p:cNvPr>
          <p:cNvSpPr>
            <a:spLocks noChangeArrowheads="1"/>
          </p:cNvSpPr>
          <p:nvPr/>
        </p:nvSpPr>
        <p:spPr bwMode="auto">
          <a:xfrm>
            <a:off x="1062257" y="7479216"/>
            <a:ext cx="9144000" cy="784225"/>
          </a:xfrm>
          <a:prstGeom prst="rect">
            <a:avLst/>
          </a:prstGeom>
          <a:noFill/>
          <a:ln>
            <a:noFill/>
          </a:ln>
          <a:effectLst/>
        </p:spPr>
        <p:txBody>
          <a:bodyPr wrap="none" lIns="137160" tIns="68580" rIns="137160" bIns="68580" anchor="ctr"/>
          <a:lstStyle>
            <a:defPPr>
              <a:defRPr kern="1200" smtId="4294967295"/>
            </a:defPPr>
          </a:lstStyle>
          <a:p>
            <a:pPr defTabSz="4703763"/>
            <a:r>
              <a:rPr lang="en-US" sz="3600">
                <a:solidFill>
                  <a:srgbClr val="235078"/>
                </a:solidFill>
                <a:latin typeface="Amaranth" panose="02000503050000020004" pitchFamily="2" charset="0"/>
              </a:rPr>
              <a:t>Abstract</a:t>
            </a:r>
          </a:p>
        </p:txBody>
      </p:sp>
      <p:sp>
        <p:nvSpPr>
          <p:cNvPr id="230" name="TextBox 229">
            <a:extLst>
              <a:ext uri="{FF2B5EF4-FFF2-40B4-BE49-F238E27FC236}">
                <a16:creationId xmlns:a16="http://schemas.microsoft.com/office/drawing/2014/main" id="{AD2E301E-E7B3-4BB5-B48D-F76D6F65BBE3}"/>
              </a:ext>
            </a:extLst>
          </p:cNvPr>
          <p:cNvSpPr txBox="1"/>
          <p:nvPr/>
        </p:nvSpPr>
        <p:spPr>
          <a:xfrm>
            <a:off x="33157855" y="8073317"/>
            <a:ext cx="9857035" cy="461665"/>
          </a:xfrm>
          <a:prstGeom prst="rect">
            <a:avLst/>
          </a:prstGeom>
          <a:noFill/>
        </p:spPr>
        <p:txBody>
          <a:bodyPr wrap="square" rtlCol="0">
            <a:spAutoFit/>
          </a:bodyPr>
          <a:lstStyle>
            <a:defPPr>
              <a:defRPr kern="1200" smtId="4294967295"/>
            </a:defPPr>
          </a:lstStyle>
          <a:p>
            <a:r>
              <a:rPr lang="en-US" sz="2400">
                <a:latin typeface="Titillium Web" panose="00000500000000000000" pitchFamily="2" charset="0"/>
                <a:ea typeface="Open Sans" panose="020B0606030504020204" pitchFamily="34" charset="0"/>
                <a:cs typeface="Open Sans" panose="020B0606030504020204" pitchFamily="34" charset="0"/>
              </a:rPr>
              <a:t>Add your information, graphs, and images to this section.</a:t>
            </a:r>
          </a:p>
        </p:txBody>
      </p:sp>
      <p:sp>
        <p:nvSpPr>
          <p:cNvPr id="287" name="TextBox 286">
            <a:extLst>
              <a:ext uri="{FF2B5EF4-FFF2-40B4-BE49-F238E27FC236}">
                <a16:creationId xmlns:a16="http://schemas.microsoft.com/office/drawing/2014/main" id="{2C6E9F3E-3183-4639-8BD4-4D30DDD1A58D}"/>
              </a:ext>
            </a:extLst>
          </p:cNvPr>
          <p:cNvSpPr txBox="1"/>
          <p:nvPr/>
        </p:nvSpPr>
        <p:spPr>
          <a:xfrm>
            <a:off x="33101279" y="26096643"/>
            <a:ext cx="9857035" cy="1200329"/>
          </a:xfrm>
          <a:prstGeom prst="rect">
            <a:avLst/>
          </a:prstGeom>
          <a:noFill/>
        </p:spPr>
        <p:txBody>
          <a:bodyPr wrap="square" rtlCol="0">
            <a:spAutoFit/>
          </a:bodyPr>
          <a:lstStyle>
            <a:defPPr>
              <a:defRPr kern="1200" smtId="4294967295"/>
            </a:defPPr>
          </a:lstStyle>
          <a:p>
            <a:pPr marL="457200" indent="-457200">
              <a:buAutoNum type="arabicPeriod"/>
            </a:pPr>
            <a:r>
              <a:rPr lang="en-US" sz="2400" dirty="0">
                <a:latin typeface="Titillium Web" panose="00000500000000000000" pitchFamily="2" charset="0"/>
                <a:ea typeface="Open Sans" panose="020B0606030504020204" pitchFamily="34" charset="0"/>
                <a:cs typeface="Open Sans" panose="020B0606030504020204" pitchFamily="34" charset="0"/>
                <a:hlinkClick r:id="rId2"/>
              </a:rPr>
              <a:t>https://www.kaggle.com/agostontorok/soccer-world-cup-2018-winner</a:t>
            </a: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AutoNum type="arabicPeriod"/>
            </a:pPr>
            <a:r>
              <a:rPr lang="en-US" sz="2400" dirty="0">
                <a:latin typeface="Titillium Web" panose="00000500000000000000" pitchFamily="2" charset="0"/>
                <a:ea typeface="Open Sans" panose="020B0606030504020204" pitchFamily="34" charset="0"/>
                <a:cs typeface="Open Sans" panose="020B0606030504020204" pitchFamily="34" charset="0"/>
                <a:hlinkClick r:id="rId3"/>
              </a:rPr>
              <a:t>https://www.frontiersin.org/articles/10.3389/fpsyg.2019.01044/full</a:t>
            </a: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AutoNum type="arabicPeriod"/>
            </a:pPr>
            <a:r>
              <a:rPr lang="en-US" sz="2400" dirty="0">
                <a:latin typeface="Titillium Web" panose="00000500000000000000" pitchFamily="2" charset="0"/>
                <a:ea typeface="Open Sans" panose="020B0606030504020204" pitchFamily="34" charset="0"/>
                <a:cs typeface="Open Sans" panose="020B0606030504020204" pitchFamily="34" charset="0"/>
              </a:rPr>
              <a:t>https://iopscience.iop.org/article/10.1088/1757-899X/226/1/012099/pdf</a:t>
            </a:r>
          </a:p>
        </p:txBody>
      </p:sp>
      <p:pic>
        <p:nvPicPr>
          <p:cNvPr id="1030" name="Picture 6" descr="https://creativeservices.gwu.edu/sites/g/files/zaxdzs2746/f/downloads/gw_primary_2c_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43314" y="917038"/>
            <a:ext cx="5715000" cy="43529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BACF578-94E9-4F53-8F0C-039FE28BFBF2}"/>
              </a:ext>
            </a:extLst>
          </p:cNvPr>
          <p:cNvPicPr>
            <a:picLocks noChangeAspect="1"/>
          </p:cNvPicPr>
          <p:nvPr/>
        </p:nvPicPr>
        <p:blipFill>
          <a:blip r:embed="rId5"/>
          <a:stretch>
            <a:fillRect/>
          </a:stretch>
        </p:blipFill>
        <p:spPr>
          <a:xfrm>
            <a:off x="11521440" y="19309442"/>
            <a:ext cx="10058400" cy="9981421"/>
          </a:xfrm>
          <a:prstGeom prst="rect">
            <a:avLst/>
          </a:prstGeom>
        </p:spPr>
      </p:pic>
      <p:pic>
        <p:nvPicPr>
          <p:cNvPr id="8" name="Picture 7">
            <a:extLst>
              <a:ext uri="{FF2B5EF4-FFF2-40B4-BE49-F238E27FC236}">
                <a16:creationId xmlns:a16="http://schemas.microsoft.com/office/drawing/2014/main" id="{8C53B703-C0B0-42DC-A22C-DCC17A539A2C}"/>
              </a:ext>
            </a:extLst>
          </p:cNvPr>
          <p:cNvPicPr>
            <a:picLocks noChangeAspect="1"/>
          </p:cNvPicPr>
          <p:nvPr/>
        </p:nvPicPr>
        <p:blipFill>
          <a:blip r:embed="rId6"/>
          <a:stretch>
            <a:fillRect/>
          </a:stretch>
        </p:blipFill>
        <p:spPr>
          <a:xfrm>
            <a:off x="23646765" y="16898838"/>
            <a:ext cx="7387589" cy="6323932"/>
          </a:xfrm>
          <a:prstGeom prst="rect">
            <a:avLst/>
          </a:prstGeom>
        </p:spPr>
      </p:pic>
      <p:pic>
        <p:nvPicPr>
          <p:cNvPr id="10" name="Picture 9">
            <a:extLst>
              <a:ext uri="{FF2B5EF4-FFF2-40B4-BE49-F238E27FC236}">
                <a16:creationId xmlns:a16="http://schemas.microsoft.com/office/drawing/2014/main" id="{5128EA01-BC49-468B-81FC-A2DBE346FA16}"/>
              </a:ext>
            </a:extLst>
          </p:cNvPr>
          <p:cNvPicPr>
            <a:picLocks noChangeAspect="1"/>
          </p:cNvPicPr>
          <p:nvPr/>
        </p:nvPicPr>
        <p:blipFill>
          <a:blip r:embed="rId7"/>
          <a:stretch>
            <a:fillRect/>
          </a:stretch>
        </p:blipFill>
        <p:spPr>
          <a:xfrm>
            <a:off x="23646764" y="23425079"/>
            <a:ext cx="7387589" cy="5715273"/>
          </a:xfrm>
          <a:prstGeom prst="rect">
            <a:avLst/>
          </a:prstGeom>
        </p:spPr>
      </p:pic>
    </p:spTree>
    <p:extLst>
      <p:ext uri="{BB962C8B-B14F-4D97-AF65-F5344CB8AC3E}">
        <p14:creationId xmlns:p14="http://schemas.microsoft.com/office/powerpoint/2010/main" val="404040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lass:Classification xmlns:class="urn:us:gov:cia:enterprise:schema:Classification:2.3" dateClassified="2021-04-14" portionMarking="false" caveat="false" tool="AACG" toolVersion="202010">
  <class:ClassificationMarking type="USClassificationMarking" value="UNCLASSIFIED"/>
  <class:ClassifiedBy/>
  <class:ClassificationHeader>
    <class:ClassificationBanner>UNCLASSIFIED</class:ClassificationBanner>
    <class:SCICaveat/>
    <class:DescriptiveMarkings/>
  </class:ClassificationHeader>
  <class:ClassificationFooter>
    <class:DescriptiveMarkings/>
    <class:ClassificationBanner>UNCLASSIFIED</class:ClassificationBanner>
  </class:ClassificationFooter>
</class:Classification>
</file>

<file path=customXml/itemProps1.xml><?xml version="1.0" encoding="utf-8"?>
<ds:datastoreItem xmlns:ds="http://schemas.openxmlformats.org/officeDocument/2006/customXml" ds:itemID="{EF1E485B-F4DE-45DC-9392-63AEECCA0702}">
  <ds:schemaRefs>
    <ds:schemaRef ds:uri="urn:us:gov:cia:enterprise:schema:Classification:2.3"/>
  </ds:schemaRefs>
</ds:datastoreItem>
</file>

<file path=docProps/app.xml><?xml version="1.0" encoding="utf-8"?>
<Properties xmlns="http://schemas.openxmlformats.org/officeDocument/2006/extended-properties" xmlns:vt="http://schemas.openxmlformats.org/officeDocument/2006/docPropsVTypes">
  <TotalTime>936</TotalTime>
  <Words>1248</Words>
  <Application>Microsoft Office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Amaranth</vt:lpstr>
      <vt:lpstr>Titillium Web</vt:lpstr>
      <vt:lpstr>Arial</vt:lpstr>
      <vt:lpstr>Calibri</vt:lpstr>
      <vt:lpstr>Office Theme</vt:lpstr>
      <vt:lpstr>PowerPoint Presentation</vt:lpstr>
    </vt:vector>
  </TitlesOfParts>
  <Company>The George Washington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Sereno</dc:creator>
  <cp:lastModifiedBy>Xiaoyuan Wu</cp:lastModifiedBy>
  <cp:revision>36</cp:revision>
  <dcterms:created xsi:type="dcterms:W3CDTF">2014-11-25T15:49:40Z</dcterms:created>
  <dcterms:modified xsi:type="dcterms:W3CDTF">2021-04-26T19:54:58Z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ACG_OFFICE_DLL">
    <vt:bool>true</vt:bool>
  </property>
  <property fmtid="{D5CDD505-2E9C-101B-9397-08002B2CF9AE}" pid="3" name="AACG_Created">
    <vt:bool>true</vt:bool>
  </property>
  <property fmtid="{D5CDD505-2E9C-101B-9397-08002B2CF9AE}" pid="4" name="AACG_DescMarkings">
    <vt:lpwstr/>
  </property>
  <property fmtid="{D5CDD505-2E9C-101B-9397-08002B2CF9AE}" pid="5" name="AACG_AddMark">
    <vt:lpwstr/>
  </property>
  <property fmtid="{D5CDD505-2E9C-101B-9397-08002B2CF9AE}" pid="6" name="AACG_Header">
    <vt:lpwstr>UNCLASSIFIED</vt:lpwstr>
  </property>
  <property fmtid="{D5CDD505-2E9C-101B-9397-08002B2CF9AE}" pid="7" name="AACG_Footer">
    <vt:lpwstr>_x000d_UNCLASSIFIED</vt:lpwstr>
  </property>
  <property fmtid="{D5CDD505-2E9C-101B-9397-08002B2CF9AE}" pid="8" name="AACG_ClassBlock">
    <vt:lpwstr/>
  </property>
  <property fmtid="{D5CDD505-2E9C-101B-9397-08002B2CF9AE}" pid="9" name="AACG_ClassType">
    <vt:lpwstr>USClassificationMarking</vt:lpwstr>
  </property>
  <property fmtid="{D5CDD505-2E9C-101B-9397-08002B2CF9AE}" pid="10" name="AACG_DeclOnList">
    <vt:lpwstr/>
  </property>
  <property fmtid="{D5CDD505-2E9C-101B-9397-08002B2CF9AE}" pid="11" name="AACG_USAF_Derivatives">
    <vt:lpwstr/>
  </property>
  <property fmtid="{D5CDD505-2E9C-101B-9397-08002B2CF9AE}" pid="12" name="AACG_SCI_Other">
    <vt:lpwstr/>
  </property>
  <property fmtid="{D5CDD505-2E9C-101B-9397-08002B2CF9AE}" pid="13" name="AACG_Dissem_Other">
    <vt:lpwstr/>
  </property>
  <property fmtid="{D5CDD505-2E9C-101B-9397-08002B2CF9AE}" pid="14" name="PortionWaiver">
    <vt:lpwstr/>
  </property>
  <property fmtid="{D5CDD505-2E9C-101B-9397-08002B2CF9AE}" pid="15" name="AACG_OrconOriginator">
    <vt:lpwstr/>
  </property>
  <property fmtid="{D5CDD505-2E9C-101B-9397-08002B2CF9AE}" pid="16" name="AACG_OrconRecipients">
    <vt:lpwstr/>
  </property>
  <property fmtid="{D5CDD505-2E9C-101B-9397-08002B2CF9AE}" pid="17" name="AACG_SatWarningType">
    <vt:lpwstr/>
  </property>
  <property fmtid="{D5CDD505-2E9C-101B-9397-08002B2CF9AE}" pid="18" name="AACG_NatoWarningClassLevel">
    <vt:lpwstr/>
  </property>
  <property fmtid="{D5CDD505-2E9C-101B-9397-08002B2CF9AE}" pid="19" name="AACG_Version">
    <vt:lpwstr>202010</vt:lpwstr>
  </property>
  <property fmtid="{D5CDD505-2E9C-101B-9397-08002B2CF9AE}" pid="20" name="AACG_CustomClassXMLPart">
    <vt:lpwstr>{EF1E485B-F4DE-45DC-9392-63AEECCA0702}</vt:lpwstr>
  </property>
</Properties>
</file>