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sldIdLst>
    <p:sldId id="261" r:id="rId3"/>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0" d="100"/>
          <a:sy n="50" d="100"/>
        </p:scale>
        <p:origin x="54" y="-105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80919C-9BF4-2E48-B1DA-A899560EBF1A}"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
        <p:nvSpPr>
          <p:cNvPr id="7" name="AACG_Title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Title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Tree>
    <p:extLst>
      <p:ext uri="{BB962C8B-B14F-4D97-AF65-F5344CB8AC3E}">
        <p14:creationId xmlns:p14="http://schemas.microsoft.com/office/powerpoint/2010/main" val="27558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825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435343"/>
            <a:ext cx="47404019"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8435343"/>
            <a:ext cx="141480543"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1723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5157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0919C-9BF4-2E48-B1DA-A899560EBF1A}"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502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0919C-9BF4-2E48-B1DA-A899560EBF1A}"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237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0919C-9BF4-2E48-B1DA-A899560EBF1A}" type="datetimeFigureOut">
              <a:rPr lang="en-US" smtClean="0"/>
              <a:t>4/24/2021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5027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0919C-9BF4-2E48-B1DA-A899560EBF1A}" type="datetimeFigureOut">
              <a:rPr lang="en-US" smtClean="0"/>
              <a:t>4/24/2021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8253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0919C-9BF4-2E48-B1DA-A899560EBF1A}" type="datetimeFigureOut">
              <a:rPr lang="en-US" smtClean="0"/>
              <a:t>4/24/2021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2526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4"/>
            <a:ext cx="14439903"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172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947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2280919C-9BF4-2E48-B1DA-A899560EBF1A}" type="datetimeFigureOut">
              <a:rPr lang="en-US" smtClean="0"/>
              <a:t>4/24/2021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3E06B1F-3C3E-6B48-9C30-89E1FDCC4061}" type="slidenum">
              <a:rPr lang="en-US" smtClean="0"/>
              <a:t>‹#›</a:t>
            </a:fld>
            <a:endParaRPr lang="en-US"/>
          </a:p>
        </p:txBody>
      </p:sp>
      <p:sp>
        <p:nvSpPr>
          <p:cNvPr id="7" name="AACG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9" name="AACG_CaveatHeader_Shape"/>
          <p:cNvSpPr txBox="1"/>
          <p:nvPr userDrawn="1"/>
        </p:nvSpPr>
        <p:spPr>
          <a:xfrm>
            <a:off x="0" y="279400"/>
            <a:ext cx="43891200" cy="276999"/>
          </a:xfrm>
          <a:prstGeom prst="rect">
            <a:avLst/>
          </a:prstGeom>
          <a:noFill/>
        </p:spPr>
        <p:txBody>
          <a:bodyPr vert="horz" wrap="square" rtlCol="0">
            <a:spAutoFit/>
          </a:bodyPr>
          <a:lstStyle/>
          <a:p>
            <a:pPr algn="l"/>
            <a:endParaRPr lang="en-US" sz="1200"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546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rontiersin.org/articles/10.3389/fpsyg.2019.01044/full" TargetMode="External"/><Relationship Id="rId2" Type="http://schemas.openxmlformats.org/officeDocument/2006/relationships/hyperlink" Target="https://www.kaggle.com/agostontorok/soccer-world-cup-2018-winner"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2" name="Rectangle 5"/>
          <p:cNvSpPr>
            <a:spLocks noChangeArrowheads="1"/>
          </p:cNvSpPr>
          <p:nvPr/>
        </p:nvSpPr>
        <p:spPr bwMode="auto">
          <a:xfrm>
            <a:off x="731520" y="7125252"/>
            <a:ext cx="10058400" cy="10831132"/>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a:noFill/>
              <a:latin typeface="Amaranth" panose="02000503050000020004" pitchFamily="2" charset="0"/>
            </a:endParaRPr>
          </a:p>
        </p:txBody>
      </p:sp>
      <p:sp>
        <p:nvSpPr>
          <p:cNvPr id="2053" name="Text Box 6"/>
          <p:cNvSpPr txBox="1">
            <a:spLocks noChangeArrowheads="1"/>
          </p:cNvSpPr>
          <p:nvPr/>
        </p:nvSpPr>
        <p:spPr bwMode="auto">
          <a:xfrm>
            <a:off x="1062257" y="8265705"/>
            <a:ext cx="9144000" cy="8633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With the 2018 FIFA World Cup already happened, we have used the existing data to develop a moderately sophisticated model that will use various data (Goal Scored, Pass Accuracy, Possession, etc.) as well as the results from the Group stage to predict the final outcome of the tournament. We want to know whether it is possible to use machine learning in predicting the outcome of soccer tournaments solely based on entire team’s performance.</a:t>
            </a:r>
          </a:p>
          <a:p>
            <a:r>
              <a:rPr lang="en-US" sz="2400" dirty="0">
                <a:latin typeface="Titillium Web" panose="00000500000000000000" pitchFamily="2" charset="0"/>
                <a:ea typeface="Open Sans" panose="020B0606030504020204" pitchFamily="34" charset="0"/>
                <a:cs typeface="Open Sans" panose="020B0606030504020204" pitchFamily="34" charset="0"/>
              </a:rPr>
              <a:t>To achieve the goal of predicting the outcome that match with the real-world results, we attempted several different models including linear regression, logistic regression and random forest classification. We eventually settled on using a random forest to evaluate the importance of each feature from the group stage. With the importance of each feature, the model calculates a score for each team as their initial score. Later, we manipulated the scores based on the results from round of 16 and quarter finals. Finally, the scores of the teams are ranked for predicting the results of the 2018 FIFA World Cup.</a:t>
            </a:r>
          </a:p>
          <a:p>
            <a:r>
              <a:rPr lang="en-US" sz="2400" dirty="0">
                <a:latin typeface="Titillium Web" panose="00000500000000000000" pitchFamily="2" charset="0"/>
                <a:ea typeface="Open Sans" panose="020B0606030504020204" pitchFamily="34" charset="0"/>
                <a:cs typeface="Open Sans" panose="020B0606030504020204" pitchFamily="34" charset="0"/>
              </a:rPr>
              <a:t>Our first and foremost finding is that a machine learning model is indeed capable of helping predicting the outcome of a soccer tournament like the 2018 FIFA World Cup. Our model yielded mostly accurate results for the semi final and final base on all the previous given data from group stage and first two knockout rounds.  Furthermore, we discovered that certain play style of a team may bias the entire model.</a:t>
            </a: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8500" dirty="0">
                <a:solidFill>
                  <a:schemeClr val="bg1"/>
                </a:solidFill>
                <a:latin typeface="Amaranth" panose="02000503050000020004" pitchFamily="2" charset="0"/>
              </a:rPr>
              <a:t>Predicting the Result of 2018 FIFA World Cup</a:t>
            </a: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3778048"/>
            <a:ext cx="41148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dirty="0">
                <a:solidFill>
                  <a:schemeClr val="bg1"/>
                </a:solidFill>
                <a:latin typeface="Titillium Web" panose="00000500000000000000" pitchFamily="2" charset="0"/>
              </a:rPr>
              <a:t>Alex Li, Xiaoyuan Wu, </a:t>
            </a:r>
            <a:r>
              <a:rPr lang="en-US" sz="5600" dirty="0" err="1">
                <a:solidFill>
                  <a:schemeClr val="bg1"/>
                </a:solidFill>
                <a:latin typeface="Titillium Web" panose="00000500000000000000" pitchFamily="2" charset="0"/>
              </a:rPr>
              <a:t>Yifei</a:t>
            </a:r>
            <a:r>
              <a:rPr lang="en-US" sz="5600" dirty="0">
                <a:solidFill>
                  <a:schemeClr val="bg1"/>
                </a:solidFill>
                <a:latin typeface="Titillium Web" panose="00000500000000000000" pitchFamily="2" charset="0"/>
              </a:rPr>
              <a:t> Song</a:t>
            </a:r>
          </a:p>
          <a:p>
            <a:r>
              <a:rPr lang="en-US" sz="5600" dirty="0">
                <a:solidFill>
                  <a:schemeClr val="bg1"/>
                </a:solidFill>
                <a:latin typeface="Titillium Web" panose="00000500000000000000" pitchFamily="2" charset="0"/>
              </a:rPr>
              <a:t>The George Washington University</a:t>
            </a: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000232"/>
            <a:ext cx="10058400" cy="507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After scanning through the data, we first tried linear regression to see if it will </a:t>
            </a: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61"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Results</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61" y="8000232"/>
            <a:ext cx="10058400" cy="507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a:latin typeface="Titillium Web" panose="00000500000000000000" pitchFamily="2" charset="0"/>
                <a:ea typeface="Open Sans" panose="020B0606030504020204" pitchFamily="34" charset="0"/>
                <a:cs typeface="Open Sans" panose="020B0606030504020204" pitchFamily="34" charset="0"/>
              </a:rPr>
              <a:t>Add your information, graphs, and images to this section.</a:t>
            </a: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101279"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Conclusion</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25056336"/>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References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731520" y="18666575"/>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731520" y="19541556"/>
            <a:ext cx="10058400" cy="8263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FIFA World Cup has been a symbolic soccer tournament that happens every four years. A total of thirty-two teams from all over the world will enter the event and a final winner will emerge after the group stage, quarter-final, semi-final and final rounds. Previous attempts</a:t>
            </a:r>
            <a:r>
              <a:rPr lang="en-US" sz="2400" baseline="30000" dirty="0">
                <a:latin typeface="Titillium Web" panose="00000500000000000000" pitchFamily="2" charset="0"/>
                <a:ea typeface="Open Sans" panose="020B0606030504020204" pitchFamily="34" charset="0"/>
                <a:cs typeface="Open Sans" panose="020B0606030504020204" pitchFamily="34" charset="0"/>
              </a:rPr>
              <a:t>1,2,3</a:t>
            </a:r>
            <a:r>
              <a:rPr lang="en-US" sz="2400" dirty="0">
                <a:latin typeface="Titillium Web" panose="00000500000000000000" pitchFamily="2" charset="0"/>
                <a:ea typeface="Open Sans" panose="020B0606030504020204" pitchFamily="34" charset="0"/>
                <a:cs typeface="Open Sans" panose="020B0606030504020204" pitchFamily="34" charset="0"/>
              </a:rPr>
              <a:t> have been made on predicting the World Cup or similar soccer tournaments. However, they are all predicting the result of a tournament based on prolonged data of a team or data of individual players in a team.</a:t>
            </a:r>
          </a:p>
          <a:p>
            <a:r>
              <a:rPr lang="en-US" sz="2400" dirty="0">
                <a:latin typeface="Titillium Web" panose="00000500000000000000" pitchFamily="2" charset="0"/>
                <a:ea typeface="Open Sans" panose="020B0606030504020204" pitchFamily="34" charset="0"/>
                <a:cs typeface="Open Sans" panose="020B0606030504020204" pitchFamily="34" charset="0"/>
              </a:rPr>
              <a:t>We saw the shortcomings of some of the aforementioned approaches, especially using the data from months or even years back of a team could lead to misleading results. The reason simply is the fast rotation of players inside each team throughout the years. Two World Cups are held four years apart, which means some core players that played four years ago may no longer be in the team this year.</a:t>
            </a:r>
          </a:p>
          <a:p>
            <a:r>
              <a:rPr lang="en-US" sz="2400" dirty="0">
                <a:latin typeface="Titillium Web" panose="00000500000000000000" pitchFamily="2" charset="0"/>
                <a:ea typeface="Open Sans" panose="020B0606030504020204" pitchFamily="34" charset="0"/>
                <a:cs typeface="Open Sans" panose="020B0606030504020204" pitchFamily="34" charset="0"/>
              </a:rPr>
              <a:t>Consequently, we agree with the model where individual players are taking into account. However, with limited access to individual player’s data, we decided on a new approach to predict the outcome of the FIFA World Cup that will be described in detail in the Methodology section. In general, we have taken all the matches in the Group Stage into account to calculate a score for each of the thirty-two teams. We then add or subtract scores from each of the winning or losing team in the quarter and semi-finals. Lastly, we have a score for the remaining four teams, which will let us predict the result of the tournament.</a:t>
            </a: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479216"/>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en-US" sz="3600">
                <a:solidFill>
                  <a:srgbClr val="235078"/>
                </a:solidFill>
                <a:latin typeface="Amaranth" panose="02000503050000020004" pitchFamily="2"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3157855" y="8073317"/>
            <a:ext cx="9857035" cy="461665"/>
          </a:xfrm>
          <a:prstGeom prst="rect">
            <a:avLst/>
          </a:prstGeom>
          <a:noFill/>
        </p:spPr>
        <p:txBody>
          <a:bodyPr wrap="square" rtlCol="0">
            <a:spAutoFit/>
          </a:bodyPr>
          <a:lstStyle>
            <a:defPPr>
              <a:defRPr kern="1200" smtId="4294967295"/>
            </a:defPPr>
          </a:lstStyle>
          <a:p>
            <a:r>
              <a:rPr lang="en-US" sz="2400">
                <a:latin typeface="Titillium Web" panose="00000500000000000000" pitchFamily="2" charset="0"/>
                <a:ea typeface="Open Sans" panose="020B0606030504020204" pitchFamily="34" charset="0"/>
                <a:cs typeface="Open Sans" panose="020B0606030504020204" pitchFamily="34" charset="0"/>
              </a:rPr>
              <a:t>Add your information, graphs, and images to this section.</a:t>
            </a: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6096643"/>
            <a:ext cx="9857035" cy="1200329"/>
          </a:xfrm>
          <a:prstGeom prst="rect">
            <a:avLst/>
          </a:prstGeom>
          <a:noFill/>
        </p:spPr>
        <p:txBody>
          <a:bodyPr wrap="square" rtlCol="0">
            <a:spAutoFit/>
          </a:bodyPr>
          <a:lstStyle>
            <a:defPPr>
              <a:defRPr kern="1200" smtId="4294967295"/>
            </a:defPPr>
          </a:lstStyle>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hlinkClick r:id="rId2"/>
              </a:rPr>
              <a:t>https://www.kaggle.com/agostontorok/soccer-world-cup-2018-winner</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hlinkClick r:id="rId3"/>
              </a:rPr>
              <a:t>https://www.frontiersin.org/articles/10.3389/fpsyg.2019.01044/full</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rPr>
              <a:t>https://iopscience.iop.org/article/10.1088/1757-899X/226/1/012099/pdf</a:t>
            </a:r>
          </a:p>
        </p:txBody>
      </p:sp>
      <p:pic>
        <p:nvPicPr>
          <p:cNvPr id="1030" name="Picture 6" descr="https://creativeservices.gwu.edu/sites/g/files/zaxdzs2746/f/downloads/gw_primary_2c_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3314" y="917038"/>
            <a:ext cx="5715000" cy="435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4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lass:Classification xmlns:class="urn:us:gov:cia:enterprise:schema:Classification:2.3" dateClassified="2021-04-14" portionMarking="false" caveat="false" tool="AACG" toolVersion="202010">
  <class:ClassificationMarking type="USClassificationMarking" value="UNCLASSIFIED"/>
  <class:ClassifiedBy/>
  <class:ClassificationHeader>
    <class:ClassificationBanner>UNCLASSIFIED</class:ClassificationBanner>
    <class:SCICaveat/>
    <class:DescriptiveMarkings/>
  </class:ClassificationHeader>
  <class:ClassificationFooter>
    <class:DescriptiveMarkings/>
    <class:ClassificationBanner>UNCLASSIFIED</class:ClassificationBanner>
  </class:ClassificationFooter>
</class:Classification>
</file>

<file path=customXml/itemProps1.xml><?xml version="1.0" encoding="utf-8"?>
<ds:datastoreItem xmlns:ds="http://schemas.openxmlformats.org/officeDocument/2006/customXml" ds:itemID="{EF1E485B-F4DE-45DC-9392-63AEECCA0702}">
  <ds:schemaRefs>
    <ds:schemaRef ds:uri="urn:us:gov:cia:enterprise:schema:Classification:2.3"/>
  </ds:schemaRefs>
</ds:datastoreItem>
</file>

<file path=docProps/app.xml><?xml version="1.0" encoding="utf-8"?>
<Properties xmlns="http://schemas.openxmlformats.org/officeDocument/2006/extended-properties" xmlns:vt="http://schemas.openxmlformats.org/officeDocument/2006/docPropsVTypes">
  <TotalTime>601</TotalTime>
  <Words>658</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Amaranth</vt:lpstr>
      <vt:lpstr>Titillium Web</vt:lpstr>
      <vt:lpstr>Arial</vt:lpstr>
      <vt:lpstr>Calibri</vt:lpstr>
      <vt:lpstr>Office Theme</vt:lpstr>
      <vt:lpstr>PowerPoint Presentation</vt:lpstr>
    </vt:vector>
  </TitlesOfParts>
  <Company>The George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Sereno</dc:creator>
  <cp:lastModifiedBy>Xiaoyuan Wu</cp:lastModifiedBy>
  <cp:revision>22</cp:revision>
  <dcterms:created xsi:type="dcterms:W3CDTF">2014-11-25T15:49:40Z</dcterms:created>
  <dcterms:modified xsi:type="dcterms:W3CDTF">2021-04-25T05:14:32Z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PortionWaiver">
    <vt:lpwstr/>
  </property>
  <property fmtid="{D5CDD505-2E9C-101B-9397-08002B2CF9AE}" pid="15" name="AACG_OrconOriginator">
    <vt:lpwstr/>
  </property>
  <property fmtid="{D5CDD505-2E9C-101B-9397-08002B2CF9AE}" pid="16" name="AACG_OrconRecipients">
    <vt:lpwstr/>
  </property>
  <property fmtid="{D5CDD505-2E9C-101B-9397-08002B2CF9AE}" pid="17" name="AACG_SatWarningType">
    <vt:lpwstr/>
  </property>
  <property fmtid="{D5CDD505-2E9C-101B-9397-08002B2CF9AE}" pid="18" name="AACG_NatoWarningClassLevel">
    <vt:lpwstr/>
  </property>
  <property fmtid="{D5CDD505-2E9C-101B-9397-08002B2CF9AE}" pid="19" name="AACG_Version">
    <vt:lpwstr>202010</vt:lpwstr>
  </property>
  <property fmtid="{D5CDD505-2E9C-101B-9397-08002B2CF9AE}" pid="20" name="AACG_CustomClassXMLPart">
    <vt:lpwstr>{EF1E485B-F4DE-45DC-9392-63AEECCA0702}</vt:lpwstr>
  </property>
</Properties>
</file>