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14"/>
  </p:notesMasterIdLst>
  <p:handoutMasterIdLst>
    <p:handoutMasterId r:id="rId15"/>
  </p:handoutMasterIdLst>
  <p:sldIdLst>
    <p:sldId id="299" r:id="rId2"/>
    <p:sldId id="293" r:id="rId3"/>
    <p:sldId id="260" r:id="rId4"/>
    <p:sldId id="261" r:id="rId5"/>
    <p:sldId id="262" r:id="rId6"/>
    <p:sldId id="300" r:id="rId7"/>
    <p:sldId id="301" r:id="rId8"/>
    <p:sldId id="266" r:id="rId9"/>
    <p:sldId id="270" r:id="rId10"/>
    <p:sldId id="268" r:id="rId11"/>
    <p:sldId id="265" r:id="rId12"/>
    <p:sldId id="297" r:id="rId13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E5"/>
    <a:srgbClr val="FBE0CD"/>
    <a:srgbClr val="FDECE7"/>
    <a:srgbClr val="F2F8EE"/>
    <a:srgbClr val="EC614A"/>
    <a:srgbClr val="E73A1C"/>
    <a:srgbClr val="EDEDED"/>
    <a:srgbClr val="2958A0"/>
    <a:srgbClr val="DEEBF7"/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0276" autoAdjust="0"/>
  </p:normalViewPr>
  <p:slideViewPr>
    <p:cSldViewPr snapToGrid="0" snapToObjects="1">
      <p:cViewPr varScale="1">
        <p:scale>
          <a:sx n="76" d="100"/>
          <a:sy n="76" d="100"/>
        </p:scale>
        <p:origin x="411" y="3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9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39F00F4-577B-4F84-98B4-3459E3E701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1C3B57-17B8-4310-B420-F35069A536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F2923-B800-461F-8F7D-8C392171B0A4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C17C02-08D7-426C-A659-4360612D6A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BEC4D6-1A88-42D6-8B48-C34B3D5F1F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5C4B1-2967-4AA4-9EDB-0B16A2B071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011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C0097-F485-452D-9724-5793EE3C2D23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C8873-79EB-4412-B7BD-868DC022E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81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C8873-79EB-4412-B7BD-868DC022E56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6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C8873-79EB-4412-B7BD-868DC022E5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826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C8873-79EB-4412-B7BD-868DC022E56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609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C8873-79EB-4412-B7BD-868DC022E56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46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8A8969F9-A12B-4C1B-89FC-94B492050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40481" y="3680770"/>
            <a:ext cx="5311038" cy="549890"/>
          </a:xfrm>
          <a:prstGeom prst="rect">
            <a:avLst/>
          </a:prstGeom>
          <a:noFill/>
          <a:ln w="12700" cmpd="sng">
            <a:noFill/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AE283C-B9BB-40D7-9952-F5918EDBD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244" y="169068"/>
            <a:ext cx="2100786" cy="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4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617B9982-E3E4-48F5-A5C2-D27482E0B2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244" y="169068"/>
            <a:ext cx="2100786" cy="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62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000CB4-A783-4A49-A96A-4648F9EF57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244" y="169068"/>
            <a:ext cx="2100786" cy="44053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23B0C43-D98B-4CF6-88E5-54C6D808E13A}"/>
              </a:ext>
            </a:extLst>
          </p:cNvPr>
          <p:cNvSpPr/>
          <p:nvPr userDrawn="1"/>
        </p:nvSpPr>
        <p:spPr>
          <a:xfrm>
            <a:off x="-57754" y="1181451"/>
            <a:ext cx="12307508" cy="5702360"/>
          </a:xfrm>
          <a:prstGeom prst="rect">
            <a:avLst/>
          </a:prstGeom>
          <a:blipFill dpi="0" rotWithShape="1">
            <a:blip r:embed="rId4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000CB4-A783-4A49-A96A-4648F9EF57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244" y="169068"/>
            <a:ext cx="2100786" cy="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2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2379F9-F01D-45F7-A601-E30FEEFD5C9E}"/>
              </a:ext>
            </a:extLst>
          </p:cNvPr>
          <p:cNvSpPr/>
          <p:nvPr userDrawn="1"/>
        </p:nvSpPr>
        <p:spPr>
          <a:xfrm>
            <a:off x="4934571" y="2267571"/>
            <a:ext cx="2322858" cy="2322858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B2B5BA-322E-4D0C-87FF-93FF9BD52BB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755073" y="6265068"/>
            <a:ext cx="2100786" cy="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B0F3A1-572A-4B3A-9A99-9CAD59FEBC36}"/>
              </a:ext>
            </a:extLst>
          </p:cNvPr>
          <p:cNvSpPr/>
          <p:nvPr userDrawn="1"/>
        </p:nvSpPr>
        <p:spPr>
          <a:xfrm>
            <a:off x="4934571" y="2267571"/>
            <a:ext cx="2322858" cy="2322858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1D1CBE-513F-4368-8483-3702832CF4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49812" y="6265068"/>
            <a:ext cx="2100786" cy="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A1CDCA-5607-4EAF-AAC6-6CA8EB3C96F5}"/>
              </a:ext>
            </a:extLst>
          </p:cNvPr>
          <p:cNvSpPr/>
          <p:nvPr userDrawn="1"/>
        </p:nvSpPr>
        <p:spPr>
          <a:xfrm>
            <a:off x="4934571" y="2267571"/>
            <a:ext cx="2322858" cy="2322858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0C2418-A411-4283-9233-2041C0A1EA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49812" y="6265068"/>
            <a:ext cx="2100786" cy="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63CA8D-D492-49CB-92CD-8F93C02664E4}"/>
              </a:ext>
            </a:extLst>
          </p:cNvPr>
          <p:cNvSpPr/>
          <p:nvPr userDrawn="1"/>
        </p:nvSpPr>
        <p:spPr>
          <a:xfrm>
            <a:off x="4934571" y="2267571"/>
            <a:ext cx="2322858" cy="2322858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81D81E-E915-44C6-BD82-F97CF9CD4D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55073" y="6265068"/>
            <a:ext cx="2100786" cy="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无底色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81D81E-E915-44C6-BD82-F97CF9CD4D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55073" y="6265068"/>
            <a:ext cx="2100786" cy="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32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8A8969F9-A12B-4C1B-89FC-94B492050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40481" y="3680770"/>
            <a:ext cx="5311038" cy="549890"/>
          </a:xfrm>
          <a:prstGeom prst="rect">
            <a:avLst/>
          </a:prstGeom>
          <a:noFill/>
          <a:ln w="12700" cmpd="sng">
            <a:noFill/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F7E110-E560-40FF-9915-FFE10C2C73C8}"/>
              </a:ext>
            </a:extLst>
          </p:cNvPr>
          <p:cNvSpPr/>
          <p:nvPr userDrawn="1"/>
        </p:nvSpPr>
        <p:spPr>
          <a:xfrm>
            <a:off x="0" y="1414472"/>
            <a:ext cx="12156460" cy="5632376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718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8A8969F9-A12B-4C1B-89FC-94B492050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40481" y="3680770"/>
            <a:ext cx="5311038" cy="549890"/>
          </a:xfrm>
          <a:prstGeom prst="rect">
            <a:avLst/>
          </a:prstGeom>
          <a:noFill/>
          <a:ln w="12700" cmpd="sng">
            <a:noFill/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57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8A8969F9-A12B-4C1B-89FC-94B492050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40481" y="3680770"/>
            <a:ext cx="5311038" cy="549890"/>
          </a:xfrm>
          <a:prstGeom prst="rect">
            <a:avLst/>
          </a:prstGeom>
          <a:noFill/>
          <a:ln w="12700" cmpd="sng">
            <a:noFill/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7AE283C-B9BB-40D7-9952-F5918EDBD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244" y="169068"/>
            <a:ext cx="2100786" cy="4405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5F96E54-96F0-4F26-8C62-7F85E36943EC}"/>
              </a:ext>
            </a:extLst>
          </p:cNvPr>
          <p:cNvSpPr/>
          <p:nvPr userDrawn="1"/>
        </p:nvSpPr>
        <p:spPr>
          <a:xfrm>
            <a:off x="-57754" y="1181451"/>
            <a:ext cx="12307508" cy="5702360"/>
          </a:xfrm>
          <a:prstGeom prst="rect">
            <a:avLst/>
          </a:prstGeom>
          <a:blipFill dpi="0" rotWithShape="1">
            <a:blip r:embed="rId4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9005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3420B4D-3416-43AD-8232-073A814D49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244" y="169068"/>
            <a:ext cx="2100786" cy="44053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7F0A93E-0003-46C8-8CBB-D3D667440B4F}"/>
              </a:ext>
            </a:extLst>
          </p:cNvPr>
          <p:cNvSpPr/>
          <p:nvPr userDrawn="1"/>
        </p:nvSpPr>
        <p:spPr>
          <a:xfrm>
            <a:off x="5559065" y="3226871"/>
            <a:ext cx="6638166" cy="3799836"/>
          </a:xfrm>
          <a:prstGeom prst="rect">
            <a:avLst/>
          </a:prstGeom>
          <a:blipFill>
            <a:blip r:embed="rId4">
              <a:alphaModFix amt="2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3420B4D-3416-43AD-8232-073A814D49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244" y="169068"/>
            <a:ext cx="2100786" cy="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90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FAC5FCD-D3EE-4D8F-918E-F8130DF95F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244" y="169068"/>
            <a:ext cx="2100786" cy="44053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4EDB3501-3958-40BC-B6A1-F4ACF3077221}"/>
              </a:ext>
            </a:extLst>
          </p:cNvPr>
          <p:cNvSpPr/>
          <p:nvPr userDrawn="1"/>
        </p:nvSpPr>
        <p:spPr>
          <a:xfrm>
            <a:off x="5559065" y="3226871"/>
            <a:ext cx="6638166" cy="3799836"/>
          </a:xfrm>
          <a:prstGeom prst="rect">
            <a:avLst/>
          </a:prstGeom>
          <a:blipFill>
            <a:blip r:embed="rId4">
              <a:alphaModFix amt="2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FAC5FCD-D3EE-4D8F-918E-F8130DF95F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244" y="169068"/>
            <a:ext cx="2100786" cy="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3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1994B25-C42E-47A7-9D4C-4258CCE66D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244" y="169068"/>
            <a:ext cx="2100786" cy="440532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68E192B9-5C7F-4197-A260-4412F703EF28}"/>
              </a:ext>
            </a:extLst>
          </p:cNvPr>
          <p:cNvSpPr/>
          <p:nvPr userDrawn="1"/>
        </p:nvSpPr>
        <p:spPr>
          <a:xfrm>
            <a:off x="5559065" y="3226871"/>
            <a:ext cx="6638166" cy="3799836"/>
          </a:xfrm>
          <a:prstGeom prst="rect">
            <a:avLst/>
          </a:prstGeom>
          <a:blipFill>
            <a:blip r:embed="rId4">
              <a:alphaModFix amt="2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1994B25-C42E-47A7-9D4C-4258CCE66D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244" y="169068"/>
            <a:ext cx="2100786" cy="4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50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617B9982-E3E4-48F5-A5C2-D27482E0B2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244" y="169068"/>
            <a:ext cx="2100786" cy="44053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B4BAB04-2118-4F0B-B5B9-F4740C7FCE56}"/>
              </a:ext>
            </a:extLst>
          </p:cNvPr>
          <p:cNvSpPr/>
          <p:nvPr userDrawn="1"/>
        </p:nvSpPr>
        <p:spPr>
          <a:xfrm>
            <a:off x="5814919" y="1811930"/>
            <a:ext cx="9148698" cy="5236921"/>
          </a:xfrm>
          <a:prstGeom prst="rect">
            <a:avLst/>
          </a:prstGeom>
          <a:blipFill>
            <a:blip r:embed="rId4">
              <a:alphaModFix amt="27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12" r:id="rId2"/>
    <p:sldLayoutId id="2147483699" r:id="rId3"/>
    <p:sldLayoutId id="2147483707" r:id="rId4"/>
    <p:sldLayoutId id="2147483700" r:id="rId5"/>
    <p:sldLayoutId id="2147483708" r:id="rId6"/>
    <p:sldLayoutId id="2147483701" r:id="rId7"/>
    <p:sldLayoutId id="2147483709" r:id="rId8"/>
    <p:sldLayoutId id="2147483702" r:id="rId9"/>
    <p:sldLayoutId id="2147483710" r:id="rId10"/>
    <p:sldLayoutId id="2147483689" r:id="rId11"/>
    <p:sldLayoutId id="2147483711" r:id="rId12"/>
    <p:sldLayoutId id="2147483690" r:id="rId13"/>
    <p:sldLayoutId id="2147483691" r:id="rId14"/>
    <p:sldLayoutId id="2147483692" r:id="rId15"/>
    <p:sldLayoutId id="2147483693" r:id="rId16"/>
    <p:sldLayoutId id="2147483705" r:id="rId17"/>
    <p:sldLayoutId id="2147483706" r:id="rId18"/>
    <p:sldLayoutId id="2147483713" r:id="rId19"/>
    <p:sldLayoutId id="214748369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C6694F9-DE72-4D07-A530-D70B4DE5CB8F}"/>
              </a:ext>
            </a:extLst>
          </p:cNvPr>
          <p:cNvSpPr/>
          <p:nvPr/>
        </p:nvSpPr>
        <p:spPr>
          <a:xfrm>
            <a:off x="-2" y="1832428"/>
            <a:ext cx="12192001" cy="319314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>
                  <a:alpha val="70000"/>
                </a:schemeClr>
              </a:gs>
              <a:gs pos="50000">
                <a:schemeClr val="bg1"/>
              </a:gs>
              <a:gs pos="70000">
                <a:schemeClr val="bg1">
                  <a:alpha val="70000"/>
                </a:schemeClr>
              </a:gs>
              <a:gs pos="100000">
                <a:schemeClr val="bg1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DDE036-5CEB-4CC3-BD3F-A0286B99F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寿命极限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CF1FCF-C80E-444E-AC6C-DD84C40D63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13899" y="3515475"/>
            <a:ext cx="2099792" cy="450150"/>
          </a:xfrm>
        </p:spPr>
        <p:txBody>
          <a:bodyPr/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董思尧、黄秋实</a:t>
            </a:r>
          </a:p>
        </p:txBody>
      </p:sp>
      <p:pic>
        <p:nvPicPr>
          <p:cNvPr id="3" name="图形 2" descr="无线话筒">
            <a:extLst>
              <a:ext uri="{FF2B5EF4-FFF2-40B4-BE49-F238E27FC236}">
                <a16:creationId xmlns:a16="http://schemas.microsoft.com/office/drawing/2014/main" id="{7190D82F-FF5E-4B1D-BB58-C7CB1A56E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4030" y="3429000"/>
            <a:ext cx="536625" cy="536625"/>
          </a:xfrm>
          <a:prstGeom prst="rect">
            <a:avLst/>
          </a:prstGeom>
        </p:spPr>
      </p:pic>
      <p:pic>
        <p:nvPicPr>
          <p:cNvPr id="9" name="图形 8" descr="日历">
            <a:extLst>
              <a:ext uri="{FF2B5EF4-FFF2-40B4-BE49-F238E27FC236}">
                <a16:creationId xmlns:a16="http://schemas.microsoft.com/office/drawing/2014/main" id="{447CE7B3-0FA1-4080-BB4D-F36CBBA57A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04785" y="4585026"/>
            <a:ext cx="524003" cy="524003"/>
          </a:xfrm>
          <a:prstGeom prst="rect">
            <a:avLst/>
          </a:prstGeom>
        </p:spPr>
      </p:pic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25235290-49A3-4D30-95C1-FB9E2656E4F1}"/>
              </a:ext>
            </a:extLst>
          </p:cNvPr>
          <p:cNvSpPr txBox="1">
            <a:spLocks/>
          </p:cNvSpPr>
          <p:nvPr/>
        </p:nvSpPr>
        <p:spPr>
          <a:xfrm>
            <a:off x="5213899" y="4723893"/>
            <a:ext cx="2321690" cy="385136"/>
          </a:xfrm>
          <a:prstGeom prst="rect">
            <a:avLst/>
          </a:prstGeom>
          <a:noFill/>
          <a:ln w="12700" cmpd="sng">
            <a:noFill/>
          </a:ln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2024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年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月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日</a:t>
            </a:r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B65CAAFC-0E97-5E0B-E4BB-4426F17432A4}"/>
              </a:ext>
            </a:extLst>
          </p:cNvPr>
          <p:cNvSpPr txBox="1">
            <a:spLocks/>
          </p:cNvSpPr>
          <p:nvPr/>
        </p:nvSpPr>
        <p:spPr>
          <a:xfrm>
            <a:off x="4992001" y="4083108"/>
            <a:ext cx="2321690" cy="385136"/>
          </a:xfrm>
          <a:prstGeom prst="rect">
            <a:avLst/>
          </a:prstGeom>
          <a:noFill/>
          <a:ln w="12700" cmpd="sng">
            <a:noFill/>
          </a:ln>
        </p:spPr>
        <p:txBody>
          <a:bodyPr vert="horz"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第三组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362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4FFDC687-5E9C-5A39-9B0B-8EC638B27E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5304" y="220133"/>
            <a:ext cx="3758056" cy="389467"/>
          </a:xfrm>
        </p:spPr>
        <p:txBody>
          <a:bodyPr/>
          <a:lstStyle/>
          <a:p>
            <a:r>
              <a:rPr kumimoji="1" lang="en-US" altLang="zh-CN" sz="2000" dirty="0">
                <a:solidFill>
                  <a:srgbClr val="2958A0"/>
                </a:solidFill>
              </a:rPr>
              <a:t>PART</a:t>
            </a:r>
            <a:r>
              <a:rPr kumimoji="1" lang="zh-CN" altLang="en-US" sz="2000" dirty="0">
                <a:solidFill>
                  <a:srgbClr val="2958A0"/>
                </a:solidFill>
              </a:rPr>
              <a:t> </a:t>
            </a:r>
            <a:r>
              <a:rPr kumimoji="1" lang="en-US" altLang="zh-CN" sz="2000" dirty="0">
                <a:solidFill>
                  <a:srgbClr val="2958A0"/>
                </a:solidFill>
              </a:rPr>
              <a:t>TWO </a:t>
            </a:r>
            <a:r>
              <a:rPr kumimoji="1" lang="zh-CN" altLang="en-US" sz="2000" dirty="0">
                <a:solidFill>
                  <a:srgbClr val="2958A0"/>
                </a:solidFill>
              </a:rPr>
              <a:t>为何存在寿命极限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36270C-3852-88E8-E8D5-D3D3B6C86B67}"/>
              </a:ext>
            </a:extLst>
          </p:cNvPr>
          <p:cNvSpPr txBox="1"/>
          <p:nvPr/>
        </p:nvSpPr>
        <p:spPr>
          <a:xfrm>
            <a:off x="783333" y="1618655"/>
            <a:ext cx="6311151" cy="3700308"/>
          </a:xfrm>
          <a:prstGeom prst="rect">
            <a:avLst/>
          </a:prstGeom>
          <a:solidFill>
            <a:srgbClr val="FFF8E5">
              <a:alpha val="69804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最后，</a:t>
            </a:r>
            <a:r>
              <a:rPr lang="zh-CN" altLang="zh-CN" sz="2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在物种寿命的演化过程中，量变与质变的关系得到了生动体现。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个体寿命的延长或缩短是一个量变的过程，当这些变化积累到一定程度时，可能引发物种生存策略和寿命分配模式的质变，进而影响整个物种的演化轨迹。</a:t>
            </a:r>
            <a:r>
              <a:rPr lang="zh-CN" altLang="zh-CN" sz="20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在物种演化轨迹保持相对稳定的情况下，个体寿命始终受到质变临界点的限制。</a:t>
            </a:r>
            <a:endParaRPr lang="zh-CN" altLang="zh-CN" sz="2000" kern="100" dirty="0">
              <a:solidFill>
                <a:schemeClr val="accent2">
                  <a:lumMod val="75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CDAF81C-8644-19C9-378E-6CE51F3040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203" y="1539036"/>
            <a:ext cx="3827759" cy="37799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AE106CB-D1A3-D00F-B20E-44A7E785AFC1}"/>
              </a:ext>
            </a:extLst>
          </p:cNvPr>
          <p:cNvSpPr txBox="1"/>
          <p:nvPr/>
        </p:nvSpPr>
        <p:spPr>
          <a:xfrm>
            <a:off x="8332074" y="5575926"/>
            <a:ext cx="32398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衰老和寿命背后的演化动力</a:t>
            </a:r>
            <a:endParaRPr lang="zh-CN" altLang="en-US" sz="2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7FC2B1-E60D-AF87-C238-30D94780F89D}"/>
              </a:ext>
            </a:extLst>
          </p:cNvPr>
          <p:cNvSpPr/>
          <p:nvPr/>
        </p:nvSpPr>
        <p:spPr>
          <a:xfrm>
            <a:off x="3865609" y="497950"/>
            <a:ext cx="48013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zh-CN" sz="3600" b="1" kern="100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从自然演化的角度</a:t>
            </a:r>
            <a:r>
              <a:rPr lang="zh-CN" altLang="en-US" sz="3600" b="1" kern="100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分析</a:t>
            </a:r>
            <a:endParaRPr lang="zh-CN" alt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872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4" y="220133"/>
            <a:ext cx="3758056" cy="389467"/>
          </a:xfrm>
        </p:spPr>
        <p:txBody>
          <a:bodyPr/>
          <a:lstStyle/>
          <a:p>
            <a:r>
              <a:rPr kumimoji="1" lang="en-US" altLang="zh-CN" sz="2000" dirty="0">
                <a:solidFill>
                  <a:srgbClr val="2958A0"/>
                </a:solidFill>
              </a:rPr>
              <a:t>PART</a:t>
            </a:r>
            <a:r>
              <a:rPr kumimoji="1" lang="zh-CN" altLang="en-US" sz="2000" dirty="0">
                <a:solidFill>
                  <a:srgbClr val="2958A0"/>
                </a:solidFill>
              </a:rPr>
              <a:t> </a:t>
            </a:r>
            <a:r>
              <a:rPr kumimoji="1" lang="en-US" altLang="zh-CN" sz="2000" dirty="0">
                <a:solidFill>
                  <a:srgbClr val="2958A0"/>
                </a:solidFill>
              </a:rPr>
              <a:t>TWO </a:t>
            </a:r>
            <a:r>
              <a:rPr kumimoji="1" lang="zh-CN" altLang="en-US" sz="2000" dirty="0">
                <a:solidFill>
                  <a:srgbClr val="2958A0"/>
                </a:solidFill>
              </a:rPr>
              <a:t>为何存在寿命极限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58D913-D2D6-FCE0-77DC-D16157DF2A1A}"/>
              </a:ext>
            </a:extLst>
          </p:cNvPr>
          <p:cNvSpPr txBox="1"/>
          <p:nvPr/>
        </p:nvSpPr>
        <p:spPr>
          <a:xfrm>
            <a:off x="870701" y="639626"/>
            <a:ext cx="9698502" cy="1853649"/>
          </a:xfrm>
          <a:prstGeom prst="rect">
            <a:avLst/>
          </a:prstGeom>
          <a:solidFill>
            <a:srgbClr val="EAF2FA">
              <a:alpha val="69804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>
            <a:spAutoFit/>
          </a:bodyPr>
          <a:lstStyle>
            <a:defPPr>
              <a:defRPr lang="zh-CN"/>
            </a:defPPr>
            <a:lvl1pPr indent="0" algn="just">
              <a:lnSpc>
                <a:spcPct val="200000"/>
              </a:lnSpc>
              <a:defRPr sz="20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zh-CN" dirty="0"/>
              <a:t>综上所述，我们对人类寿命的探索是一个充满挑战和机遇的旅程。科技的发展为我们带来了希望，但同时也提醒我们，生物学的基本限制是我们无法忽视的现实。我们的未来可能不是无限制的寿命延长，而是</a:t>
            </a:r>
            <a:r>
              <a:rPr lang="zh-CN" altLang="zh-CN" b="1" dirty="0">
                <a:solidFill>
                  <a:schemeClr val="accent2">
                    <a:lumMod val="75000"/>
                  </a:schemeClr>
                </a:solidFill>
              </a:rPr>
              <a:t>在科技和自然规律之间寻找一个和谐的平衡点。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9932559-E22E-9316-214E-56A5788BE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926" y="2615793"/>
            <a:ext cx="7216228" cy="3801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>
            <a:extLst>
              <a:ext uri="{FF2B5EF4-FFF2-40B4-BE49-F238E27FC236}">
                <a16:creationId xmlns:a16="http://schemas.microsoft.com/office/drawing/2014/main" id="{06EA312D-E603-4595-919C-FACCFBCD85A9}"/>
              </a:ext>
            </a:extLst>
          </p:cNvPr>
          <p:cNvSpPr txBox="1">
            <a:spLocks/>
          </p:cNvSpPr>
          <p:nvPr/>
        </p:nvSpPr>
        <p:spPr>
          <a:xfrm>
            <a:off x="1801724" y="3429000"/>
            <a:ext cx="9332685" cy="701346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dirty="0">
                <a:solidFill>
                  <a:srgbClr val="2958A0"/>
                </a:solidFill>
              </a:rPr>
              <a:t>感谢观看！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41153E8-0677-461B-A62F-8C690E618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519" y="2027929"/>
            <a:ext cx="3842959" cy="80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7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826285" y="4068108"/>
            <a:ext cx="2360279" cy="455476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00"/>
                </a:solidFill>
                <a:latin typeface="Segoe UI"/>
                <a:ea typeface="微软雅黑" charset="0"/>
              </a:rPr>
              <a:t>人类寿命的现状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1084251" y="4622800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ONE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3557475" y="4058575"/>
            <a:ext cx="2699633" cy="401052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00"/>
                </a:solidFill>
                <a:latin typeface="Segoe UI"/>
                <a:ea typeface="微软雅黑" charset="0"/>
              </a:rPr>
              <a:t>为何存在寿命极限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3926073" y="4624173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TWO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6871575" y="4068108"/>
            <a:ext cx="1846774" cy="381986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00"/>
                </a:solidFill>
                <a:latin typeface="Segoe UI"/>
                <a:ea typeface="微软雅黑" charset="0"/>
              </a:rPr>
              <a:t>研究方法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6903132" y="4621427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THREE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9635998" y="4090881"/>
            <a:ext cx="1846774" cy="455476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00"/>
                </a:solidFill>
                <a:latin typeface="Segoe UI"/>
                <a:ea typeface="微软雅黑" charset="0"/>
              </a:rPr>
              <a:t>分析讨论</a:t>
            </a:r>
            <a:endParaRPr kumimoji="1" lang="zh-CN" altLang="en-US" sz="2400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5"/>
          </p:nvPr>
        </p:nvSpPr>
        <p:spPr>
          <a:xfrm>
            <a:off x="9635998" y="4621427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FOUR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64566" y="5014774"/>
            <a:ext cx="1083718" cy="60756"/>
          </a:xfrm>
          <a:prstGeom prst="rect">
            <a:avLst/>
          </a:prstGeom>
          <a:solidFill>
            <a:srgbClr val="2958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16940" y="5017520"/>
            <a:ext cx="1083718" cy="60756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04552" y="5014774"/>
            <a:ext cx="1083718" cy="607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049795" y="5014774"/>
            <a:ext cx="1083718" cy="6075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4" y="220133"/>
            <a:ext cx="3502760" cy="389467"/>
          </a:xfrm>
        </p:spPr>
        <p:txBody>
          <a:bodyPr/>
          <a:lstStyle/>
          <a:p>
            <a:r>
              <a:rPr kumimoji="1" lang="en-US" altLang="zh-CN" sz="2000" dirty="0">
                <a:solidFill>
                  <a:srgbClr val="2958A0"/>
                </a:solidFill>
              </a:rPr>
              <a:t>PART</a:t>
            </a:r>
            <a:r>
              <a:rPr kumimoji="1" lang="zh-CN" altLang="en-US" sz="2000" dirty="0">
                <a:solidFill>
                  <a:srgbClr val="2958A0"/>
                </a:solidFill>
              </a:rPr>
              <a:t> </a:t>
            </a:r>
            <a:r>
              <a:rPr kumimoji="1" lang="en-US" altLang="zh-CN" sz="2000" dirty="0">
                <a:solidFill>
                  <a:srgbClr val="2958A0"/>
                </a:solidFill>
              </a:rPr>
              <a:t>ONE</a:t>
            </a:r>
            <a:r>
              <a:rPr kumimoji="1" lang="zh-CN" altLang="en-US" sz="2000" dirty="0">
                <a:solidFill>
                  <a:srgbClr val="2958A0"/>
                </a:solidFill>
              </a:rPr>
              <a:t> 人类寿命的现状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96E483-D3DE-8A20-4AE6-345C9FC487D7}"/>
              </a:ext>
            </a:extLst>
          </p:cNvPr>
          <p:cNvSpPr txBox="1"/>
          <p:nvPr/>
        </p:nvSpPr>
        <p:spPr>
          <a:xfrm>
            <a:off x="374243" y="1015857"/>
            <a:ext cx="6619339" cy="4931415"/>
          </a:xfrm>
          <a:prstGeom prst="rect">
            <a:avLst/>
          </a:prstGeom>
          <a:solidFill>
            <a:srgbClr val="EAF2FA">
              <a:alpha val="69804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>
            <a:spAutoFit/>
          </a:bodyPr>
          <a:lstStyle/>
          <a:p>
            <a:pPr indent="457200" algn="just">
              <a:lnSpc>
                <a:spcPct val="200000"/>
              </a:lnSpc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随着科技的进步和医疗的发展，全球预期寿命显著上升。从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万至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万年前的北京猿人平均寿命只有</a:t>
            </a:r>
            <a:r>
              <a:rPr lang="en-US" altLang="zh-CN" sz="2000" b="1" kern="100" dirty="0">
                <a:solidFill>
                  <a:schemeClr val="accent2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zh-CN" altLang="zh-CN" sz="2000" b="1" kern="100" dirty="0">
                <a:solidFill>
                  <a:schemeClr val="accent2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岁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，到近三百年人类寿命以</a:t>
            </a:r>
            <a:r>
              <a:rPr lang="zh-CN" altLang="zh-CN" sz="2000" b="1" kern="100" dirty="0">
                <a:solidFill>
                  <a:schemeClr val="accent2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每十年</a:t>
            </a:r>
            <a:r>
              <a:rPr lang="en-US" altLang="zh-CN" sz="2000" b="1" kern="100" dirty="0">
                <a:solidFill>
                  <a:schemeClr val="accent2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2.5</a:t>
            </a:r>
            <a:r>
              <a:rPr lang="zh-CN" altLang="zh-CN" sz="2000" b="1" kern="100" dirty="0">
                <a:solidFill>
                  <a:schemeClr val="accent2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岁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的速度增长，我们经历了两次寿命的飞跃。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第一次飞跃发生在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1700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至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1900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年，人类寿命从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岁提高到了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45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岁，主要</a:t>
            </a:r>
            <a:r>
              <a:rPr lang="zh-CN" altLang="zh-CN" sz="2000" b="1" kern="100" dirty="0">
                <a:solidFill>
                  <a:schemeClr val="accent2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①得益于科学技术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的发展。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第二次飞跃发生在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1900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至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1996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年，人类寿命从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45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岁提高到了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76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岁，</a:t>
            </a:r>
            <a:r>
              <a:rPr lang="zh-CN" altLang="zh-CN" sz="2000" b="1" kern="100" dirty="0">
                <a:solidFill>
                  <a:schemeClr val="accent2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②抗生素的应用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功不可没。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0728EE-D86D-8054-22AB-8DF7FB8E45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4"/>
          <a:stretch/>
        </p:blipFill>
        <p:spPr bwMode="auto">
          <a:xfrm>
            <a:off x="7639169" y="414866"/>
            <a:ext cx="3734839" cy="497775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C307BF4-7A88-F953-4509-617607EB6405}"/>
              </a:ext>
            </a:extLst>
          </p:cNvPr>
          <p:cNvSpPr txBox="1"/>
          <p:nvPr/>
        </p:nvSpPr>
        <p:spPr>
          <a:xfrm>
            <a:off x="7384750" y="5587262"/>
            <a:ext cx="42436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青霉素发现者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Alexander Fleming)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9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4" y="220133"/>
            <a:ext cx="3484350" cy="389467"/>
          </a:xfrm>
        </p:spPr>
        <p:txBody>
          <a:bodyPr/>
          <a:lstStyle/>
          <a:p>
            <a:r>
              <a:rPr kumimoji="1" lang="en-US" altLang="zh-CN" sz="2000" dirty="0">
                <a:solidFill>
                  <a:srgbClr val="2958A0"/>
                </a:solidFill>
              </a:rPr>
              <a:t>PART</a:t>
            </a:r>
            <a:r>
              <a:rPr kumimoji="1" lang="zh-CN" altLang="en-US" sz="2000" dirty="0">
                <a:solidFill>
                  <a:srgbClr val="2958A0"/>
                </a:solidFill>
              </a:rPr>
              <a:t> </a:t>
            </a:r>
            <a:r>
              <a:rPr kumimoji="1" lang="en-US" altLang="zh-CN" sz="2000" dirty="0">
                <a:solidFill>
                  <a:srgbClr val="2958A0"/>
                </a:solidFill>
              </a:rPr>
              <a:t>ONE</a:t>
            </a:r>
            <a:r>
              <a:rPr kumimoji="1" lang="zh-CN" altLang="en-US" sz="2000" dirty="0">
                <a:solidFill>
                  <a:srgbClr val="2958A0"/>
                </a:solidFill>
              </a:rPr>
              <a:t> 人类寿命的现状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ECB90A-4F34-BA9A-5387-548E1175D895}"/>
              </a:ext>
            </a:extLst>
          </p:cNvPr>
          <p:cNvSpPr txBox="1"/>
          <p:nvPr/>
        </p:nvSpPr>
        <p:spPr>
          <a:xfrm>
            <a:off x="3695438" y="3268357"/>
            <a:ext cx="8071944" cy="2469202"/>
          </a:xfrm>
          <a:prstGeom prst="rect">
            <a:avLst/>
          </a:prstGeom>
          <a:solidFill>
            <a:srgbClr val="EAF2FA">
              <a:alpha val="69804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这一飞跃的希望寄托在</a:t>
            </a:r>
            <a:r>
              <a:rPr lang="zh-CN" altLang="zh-CN" sz="2000" b="1" kern="100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衰老干预措施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的发展上。近年来，衰老干预技术取得了迅猛发展，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2019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年《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Nature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》杂志就纳入了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种安全衰老干预技术。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2020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年，《麻省理工科技评论》将抗衰老药物列为</a:t>
            </a:r>
            <a:r>
              <a:rPr lang="zh-CN" altLang="zh-CN" sz="2000" b="1" kern="100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全球十大突破性技术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之一，这标志着我们对衰老干预的认识和能力达到了新的高度。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8BC3D2-EFD6-F9B2-5A4B-7683A030C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427" y="1006955"/>
            <a:ext cx="6146973" cy="17539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E893936-C4CF-B9E2-A87D-2B2593575ACD}"/>
              </a:ext>
            </a:extLst>
          </p:cNvPr>
          <p:cNvSpPr txBox="1"/>
          <p:nvPr/>
        </p:nvSpPr>
        <p:spPr>
          <a:xfrm>
            <a:off x="447740" y="862514"/>
            <a:ext cx="5095417" cy="1853649"/>
          </a:xfrm>
          <a:prstGeom prst="rect">
            <a:avLst/>
          </a:prstGeom>
          <a:solidFill>
            <a:srgbClr val="EAF2FA">
              <a:alpha val="69804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200000"/>
              </a:lnSpc>
              <a:defRPr sz="2000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zh-CN" dirty="0"/>
              <a:t>现在，我们正站在第三次飞跃的门槛上，根据顶刊《</a:t>
            </a:r>
            <a:r>
              <a:rPr lang="en-US" altLang="zh-CN" dirty="0"/>
              <a:t>PNAS</a:t>
            </a:r>
            <a:r>
              <a:rPr lang="zh-CN" altLang="zh-CN" dirty="0"/>
              <a:t>》上的研究报道，我们</a:t>
            </a:r>
            <a:r>
              <a:rPr lang="en-US" altLang="zh-CN" dirty="0"/>
              <a:t>00</a:t>
            </a:r>
            <a:r>
              <a:rPr lang="zh-CN" altLang="zh-CN" dirty="0"/>
              <a:t>后的平均寿命有望提高到</a:t>
            </a:r>
            <a:r>
              <a:rPr lang="en-US" altLang="zh-CN" b="1" dirty="0">
                <a:solidFill>
                  <a:schemeClr val="accent2"/>
                </a:solidFill>
              </a:rPr>
              <a:t>100</a:t>
            </a:r>
            <a:r>
              <a:rPr lang="zh-CN" altLang="zh-CN" b="1" dirty="0">
                <a:solidFill>
                  <a:schemeClr val="accent2"/>
                </a:solidFill>
              </a:rPr>
              <a:t>岁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1F115D7-59A0-5BE3-06EE-2B90D9796B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420" y="3161988"/>
            <a:ext cx="1933028" cy="25755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ECED41B-9946-E541-D124-0ECFEAC52F3A}"/>
              </a:ext>
            </a:extLst>
          </p:cNvPr>
          <p:cNvSpPr txBox="1"/>
          <p:nvPr/>
        </p:nvSpPr>
        <p:spPr>
          <a:xfrm>
            <a:off x="-94593" y="5835535"/>
            <a:ext cx="48242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抗衰老药物列为全球十大突破性技术之一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BCC745C-B0DC-2244-5E57-760BF8AB352F}"/>
              </a:ext>
            </a:extLst>
          </p:cNvPr>
          <p:cNvSpPr txBox="1"/>
          <p:nvPr/>
        </p:nvSpPr>
        <p:spPr>
          <a:xfrm>
            <a:off x="7763991" y="600538"/>
            <a:ext cx="24578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《</a:t>
            </a: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PNAS</a:t>
            </a:r>
            <a:r>
              <a:rPr lang="zh-CN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》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论文研究</a:t>
            </a:r>
          </a:p>
        </p:txBody>
      </p:sp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530310" y="220133"/>
            <a:ext cx="3356890" cy="389467"/>
          </a:xfrm>
        </p:spPr>
        <p:txBody>
          <a:bodyPr/>
          <a:lstStyle/>
          <a:p>
            <a:r>
              <a:rPr kumimoji="1" lang="en-US" altLang="zh-CN" sz="2000" dirty="0">
                <a:solidFill>
                  <a:srgbClr val="2958A0"/>
                </a:solidFill>
              </a:rPr>
              <a:t>PART</a:t>
            </a:r>
            <a:r>
              <a:rPr kumimoji="1" lang="zh-CN" altLang="en-US" sz="2000" dirty="0">
                <a:solidFill>
                  <a:srgbClr val="2958A0"/>
                </a:solidFill>
              </a:rPr>
              <a:t> </a:t>
            </a:r>
            <a:r>
              <a:rPr kumimoji="1" lang="en-US" altLang="zh-CN" sz="2000" dirty="0">
                <a:solidFill>
                  <a:srgbClr val="2958A0"/>
                </a:solidFill>
              </a:rPr>
              <a:t>ONE</a:t>
            </a:r>
            <a:r>
              <a:rPr kumimoji="1" lang="zh-CN" altLang="en-US" sz="2000" dirty="0">
                <a:solidFill>
                  <a:srgbClr val="2958A0"/>
                </a:solidFill>
              </a:rPr>
              <a:t> 人类寿命的现状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EE75B9-D803-4168-156E-F66AB5B8F129}"/>
              </a:ext>
            </a:extLst>
          </p:cNvPr>
          <p:cNvSpPr txBox="1"/>
          <p:nvPr/>
        </p:nvSpPr>
        <p:spPr>
          <a:xfrm>
            <a:off x="7771348" y="1055110"/>
            <a:ext cx="4115852" cy="4931415"/>
          </a:xfrm>
          <a:prstGeom prst="rect">
            <a:avLst/>
          </a:prstGeom>
          <a:solidFill>
            <a:srgbClr val="EDEDED">
              <a:alpha val="74902"/>
            </a:srgb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然而，尽管科技的发展为我们带来了寿命的延长，但寿命的增长并非无限制的。进入二十一世纪后，寿命的</a:t>
            </a:r>
            <a:r>
              <a:rPr lang="zh-CN" altLang="zh-CN" sz="2000" b="1" kern="100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延长速度明显放缓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，尤其是在那些已经实现长寿的国家。这一现象提示我们，生物学上的限制因素，如</a:t>
            </a:r>
            <a:r>
              <a:rPr lang="zh-CN" altLang="zh-CN" sz="2000" b="1" kern="100" dirty="0">
                <a:solidFill>
                  <a:schemeClr val="accent2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衰老、基因和细胞层面的衰退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，开始对寿命产生更大的影响。</a:t>
            </a:r>
          </a:p>
        </p:txBody>
      </p:sp>
      <p:pic>
        <p:nvPicPr>
          <p:cNvPr id="5" name="图片 4" descr="undefined">
            <a:extLst>
              <a:ext uri="{FF2B5EF4-FFF2-40B4-BE49-F238E27FC236}">
                <a16:creationId xmlns:a16="http://schemas.microsoft.com/office/drawing/2014/main" id="{79A1EFE1-5F70-16D8-22ED-3BDE425DC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93" y="1539449"/>
            <a:ext cx="7376358" cy="4047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2F495DE-8564-61EC-BA36-DFA6ACCBD156}"/>
              </a:ext>
            </a:extLst>
          </p:cNvPr>
          <p:cNvSpPr txBox="1"/>
          <p:nvPr/>
        </p:nvSpPr>
        <p:spPr>
          <a:xfrm>
            <a:off x="1579411" y="848191"/>
            <a:ext cx="46085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2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进入</a:t>
            </a:r>
            <a:r>
              <a:rPr lang="en-US" altLang="zh-CN" sz="2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zh-CN" altLang="zh-CN" sz="24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世纪后寿命增长速度放缓</a:t>
            </a:r>
            <a:endParaRPr lang="zh-CN" altLang="zh-CN" sz="2400" kern="100" dirty="0">
              <a:solidFill>
                <a:schemeClr val="accent2">
                  <a:lumMod val="75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1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4" y="220133"/>
            <a:ext cx="3502760" cy="389467"/>
          </a:xfrm>
        </p:spPr>
        <p:txBody>
          <a:bodyPr/>
          <a:lstStyle/>
          <a:p>
            <a:r>
              <a:rPr kumimoji="1" lang="en-US" altLang="zh-CN" sz="2000" dirty="0">
                <a:solidFill>
                  <a:srgbClr val="2958A0"/>
                </a:solidFill>
              </a:rPr>
              <a:t>PART</a:t>
            </a:r>
            <a:r>
              <a:rPr kumimoji="1" lang="zh-CN" altLang="en-US" sz="2000" dirty="0">
                <a:solidFill>
                  <a:srgbClr val="2958A0"/>
                </a:solidFill>
              </a:rPr>
              <a:t> </a:t>
            </a:r>
            <a:r>
              <a:rPr kumimoji="1" lang="en-US" altLang="zh-CN" sz="2000" dirty="0">
                <a:solidFill>
                  <a:srgbClr val="2958A0"/>
                </a:solidFill>
              </a:rPr>
              <a:t>ONE</a:t>
            </a:r>
            <a:r>
              <a:rPr kumimoji="1" lang="zh-CN" altLang="en-US" sz="2000" dirty="0">
                <a:solidFill>
                  <a:srgbClr val="2958A0"/>
                </a:solidFill>
              </a:rPr>
              <a:t> 人类寿命的现状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2707F986-BE3E-0754-2023-00987DCC0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43" y="1391809"/>
            <a:ext cx="10063427" cy="46936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9DE2E10-1E06-2F82-736A-D6A02F4D52B8}"/>
              </a:ext>
            </a:extLst>
          </p:cNvPr>
          <p:cNvSpPr txBox="1"/>
          <p:nvPr/>
        </p:nvSpPr>
        <p:spPr>
          <a:xfrm>
            <a:off x="2904271" y="767770"/>
            <a:ext cx="6383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chemeClr val="accent2">
                    <a:lumMod val="7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极限寿命（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122</a:t>
            </a:r>
            <a:r>
              <a:rPr lang="zh-CN" altLang="zh-CN" sz="2400" b="1" dirty="0">
                <a:solidFill>
                  <a:schemeClr val="accent2">
                    <a:lumMod val="7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岁）保持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者</a:t>
            </a:r>
            <a:r>
              <a:rPr lang="zh-CN" altLang="zh-CN" sz="2400" b="1" dirty="0">
                <a:solidFill>
                  <a:schemeClr val="accent2">
                    <a:lumMod val="7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依旧停留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1997</a:t>
            </a:r>
            <a:r>
              <a:rPr lang="zh-CN" altLang="zh-CN" sz="2400" b="1" dirty="0">
                <a:solidFill>
                  <a:schemeClr val="accent2">
                    <a:lumMod val="7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</a:t>
            </a:r>
            <a:endParaRPr lang="zh-CN" altLang="en-US" sz="2400" dirty="0">
              <a:solidFill>
                <a:schemeClr val="accent2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A6B8EBE-AC2D-65B4-404B-EAEBF84422B6}"/>
              </a:ext>
            </a:extLst>
          </p:cNvPr>
          <p:cNvCxnSpPr>
            <a:cxnSpLocks/>
          </p:cNvCxnSpPr>
          <p:nvPr/>
        </p:nvCxnSpPr>
        <p:spPr>
          <a:xfrm flipH="1">
            <a:off x="8642657" y="1229435"/>
            <a:ext cx="766204" cy="705222"/>
          </a:xfrm>
          <a:prstGeom prst="straightConnector1">
            <a:avLst/>
          </a:prstGeom>
          <a:ln w="38100">
            <a:solidFill>
              <a:srgbClr val="EC61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4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4" y="220133"/>
            <a:ext cx="3808506" cy="389467"/>
          </a:xfrm>
        </p:spPr>
        <p:txBody>
          <a:bodyPr/>
          <a:lstStyle/>
          <a:p>
            <a:r>
              <a:rPr kumimoji="1" lang="en-US" altLang="zh-CN" sz="2000" dirty="0">
                <a:solidFill>
                  <a:srgbClr val="2958A0"/>
                </a:solidFill>
              </a:rPr>
              <a:t>PART</a:t>
            </a:r>
            <a:r>
              <a:rPr kumimoji="1" lang="zh-CN" altLang="en-US" sz="2000" dirty="0">
                <a:solidFill>
                  <a:srgbClr val="2958A0"/>
                </a:solidFill>
              </a:rPr>
              <a:t> </a:t>
            </a:r>
            <a:r>
              <a:rPr kumimoji="1" lang="en-US" altLang="zh-CN" sz="2000" dirty="0">
                <a:solidFill>
                  <a:srgbClr val="2958A0"/>
                </a:solidFill>
              </a:rPr>
              <a:t>TWO</a:t>
            </a:r>
            <a:r>
              <a:rPr kumimoji="1" lang="zh-CN" altLang="en-US" sz="2000" dirty="0">
                <a:solidFill>
                  <a:srgbClr val="2958A0"/>
                </a:solidFill>
              </a:rPr>
              <a:t> 为何存在寿命极限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04D7D3-AF0C-4987-960B-19B5CFD762C0}"/>
              </a:ext>
            </a:extLst>
          </p:cNvPr>
          <p:cNvSpPr txBox="1"/>
          <p:nvPr/>
        </p:nvSpPr>
        <p:spPr>
          <a:xfrm>
            <a:off x="613279" y="983403"/>
            <a:ext cx="5339780" cy="4678204"/>
          </a:xfrm>
          <a:prstGeom prst="rect">
            <a:avLst/>
          </a:prstGeom>
          <a:solidFill>
            <a:srgbClr val="F2F8EE">
              <a:alpha val="69804"/>
            </a:srgbClr>
          </a:solidFill>
          <a:ln>
            <a:solidFill>
              <a:schemeClr val="accent6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科学研究为我们提供了关于寿命极限的重要依据。如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Nature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子刊</a:t>
            </a:r>
            <a:r>
              <a:rPr lang="zh-CN" altLang="zh-CN" sz="20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en-US" altLang="zh-CN" sz="20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nature aging</a:t>
            </a:r>
            <a:r>
              <a:rPr lang="zh-CN" altLang="zh-CN" sz="20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的一篇论文中指出——人类的最大寿命不仅取决于科技，还</a:t>
            </a:r>
            <a:r>
              <a:rPr lang="zh-CN" altLang="zh-CN" sz="20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受到自然生物学的限制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。这意味着，尽管科技可以帮助人们在更长时间内维持健康的生活状态，但它无法完全克服由基因和生物学机制引发的衰老过程。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1C0B31-ADD7-3330-CA33-18E89D67A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593" y="743581"/>
            <a:ext cx="5029309" cy="2638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 descr="什麼是基因？ - Gene Decode">
            <a:extLst>
              <a:ext uri="{FF2B5EF4-FFF2-40B4-BE49-F238E27FC236}">
                <a16:creationId xmlns:a16="http://schemas.microsoft.com/office/drawing/2014/main" id="{420D4DB1-3721-E4BF-C8E2-D28DA2DBF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294" y="3654451"/>
            <a:ext cx="3398520" cy="25482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5116F1-FDF8-ED3E-0A04-2F4AA9EC2080}"/>
              </a:ext>
            </a:extLst>
          </p:cNvPr>
          <p:cNvSpPr txBox="1"/>
          <p:nvPr/>
        </p:nvSpPr>
        <p:spPr>
          <a:xfrm>
            <a:off x="6788634" y="4550457"/>
            <a:ext cx="513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基因图片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570DBD-B642-9239-1660-5935185BDDE7}"/>
              </a:ext>
            </a:extLst>
          </p:cNvPr>
          <p:cNvSpPr txBox="1"/>
          <p:nvPr/>
        </p:nvSpPr>
        <p:spPr>
          <a:xfrm>
            <a:off x="8060908" y="251571"/>
            <a:ext cx="21866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Nature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子刊论文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2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135008" y="220133"/>
            <a:ext cx="3752192" cy="389467"/>
          </a:xfrm>
        </p:spPr>
        <p:txBody>
          <a:bodyPr/>
          <a:lstStyle/>
          <a:p>
            <a:r>
              <a:rPr kumimoji="1" lang="en-US" altLang="zh-CN" sz="2000" dirty="0">
                <a:solidFill>
                  <a:srgbClr val="2958A0"/>
                </a:solidFill>
              </a:rPr>
              <a:t>PART</a:t>
            </a:r>
            <a:r>
              <a:rPr kumimoji="1" lang="zh-CN" altLang="en-US" sz="2000" dirty="0">
                <a:solidFill>
                  <a:srgbClr val="2958A0"/>
                </a:solidFill>
              </a:rPr>
              <a:t> </a:t>
            </a:r>
            <a:r>
              <a:rPr kumimoji="1" lang="en-US" altLang="zh-CN" sz="2000" dirty="0">
                <a:solidFill>
                  <a:srgbClr val="2958A0"/>
                </a:solidFill>
              </a:rPr>
              <a:t>TWO </a:t>
            </a:r>
            <a:r>
              <a:rPr kumimoji="1" lang="zh-CN" altLang="en-US" sz="2000" dirty="0">
                <a:solidFill>
                  <a:srgbClr val="2958A0"/>
                </a:solidFill>
              </a:rPr>
              <a:t>为何存在寿命极限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F37550-7AF3-ADCB-0E26-992597A938A4}"/>
              </a:ext>
            </a:extLst>
          </p:cNvPr>
          <p:cNvSpPr txBox="1"/>
          <p:nvPr/>
        </p:nvSpPr>
        <p:spPr>
          <a:xfrm>
            <a:off x="750438" y="1197682"/>
            <a:ext cx="10632265" cy="1892121"/>
          </a:xfrm>
          <a:prstGeom prst="rect">
            <a:avLst/>
          </a:prstGeom>
          <a:solidFill>
            <a:srgbClr val="FBE0CD">
              <a:alpha val="69804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物种的寿命由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生存和繁衍的对立统一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所决定。生物个体必须在有限的时间内完成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种群延续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，一个个体的长久生存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挤占了后代诸多的生存资源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，这种对立统一决定了寿命的长短。进化确立了生物寿命的上限，即极限寿命，这是为了保证物种的进化速率以适应不断变化的环境。自然选择在生殖期后就不再发挥作用，</a:t>
            </a:r>
            <a:r>
              <a:rPr lang="zh-CN" altLang="zh-CN" sz="2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衰老是进化的附带结果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，而非直接结果。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331EFF4-2AA3-86AB-ADBA-296542FFD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374" y="3196605"/>
            <a:ext cx="7350826" cy="33559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4324A10-5FD2-A429-96A3-A402B64B1A82}"/>
              </a:ext>
            </a:extLst>
          </p:cNvPr>
          <p:cNvSpPr txBox="1"/>
          <p:nvPr/>
        </p:nvSpPr>
        <p:spPr>
          <a:xfrm>
            <a:off x="606865" y="3583292"/>
            <a:ext cx="3567844" cy="2353786"/>
          </a:xfrm>
          <a:prstGeom prst="rect">
            <a:avLst/>
          </a:prstGeom>
          <a:solidFill>
            <a:srgbClr val="FBE0CD">
              <a:alpha val="69804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algn="just">
              <a:lnSpc>
                <a:spcPct val="150000"/>
              </a:lnSpc>
              <a:buFont typeface="+mj-lt"/>
              <a:buAutoNum type="arabicPeriod"/>
              <a:defRPr sz="20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zh-CN" altLang="zh-CN" dirty="0"/>
              <a:t>衰老是进化附带的结果（就像赛车手不再踩油门，但也没有踩刹车，赛车由于惯性继续向前滑行，衰老就类似于这种</a:t>
            </a:r>
            <a:r>
              <a:rPr lang="zh-CN" altLang="zh-CN" b="1" dirty="0">
                <a:solidFill>
                  <a:schemeClr val="accent1">
                    <a:lumMod val="75000"/>
                  </a:schemeClr>
                </a:solidFill>
              </a:rPr>
              <a:t>“惯性滑行”</a:t>
            </a:r>
            <a:r>
              <a:rPr lang="zh-CN" altLang="zh-CN" dirty="0"/>
              <a:t>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C7A38D-3942-F331-B57A-861C8D0EE48F}"/>
              </a:ext>
            </a:extLst>
          </p:cNvPr>
          <p:cNvSpPr/>
          <p:nvPr/>
        </p:nvSpPr>
        <p:spPr>
          <a:xfrm>
            <a:off x="3865609" y="497950"/>
            <a:ext cx="48013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zh-CN" sz="3600" b="1" kern="100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从自然演化的角度</a:t>
            </a:r>
            <a:r>
              <a:rPr lang="zh-CN" altLang="en-US" sz="3600" b="1" kern="100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分析</a:t>
            </a:r>
            <a:endParaRPr lang="zh-CN" alt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066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65304" y="220133"/>
            <a:ext cx="3764362" cy="389467"/>
          </a:xfrm>
        </p:spPr>
        <p:txBody>
          <a:bodyPr/>
          <a:lstStyle/>
          <a:p>
            <a:r>
              <a:rPr kumimoji="1" lang="en-US" altLang="zh-CN" sz="2000" dirty="0">
                <a:solidFill>
                  <a:srgbClr val="2958A0"/>
                </a:solidFill>
              </a:rPr>
              <a:t>PART</a:t>
            </a:r>
            <a:r>
              <a:rPr kumimoji="1" lang="zh-CN" altLang="en-US" sz="2000" dirty="0">
                <a:solidFill>
                  <a:srgbClr val="2958A0"/>
                </a:solidFill>
              </a:rPr>
              <a:t> </a:t>
            </a:r>
            <a:r>
              <a:rPr kumimoji="1" lang="en-US" altLang="zh-CN" sz="2000" dirty="0">
                <a:solidFill>
                  <a:srgbClr val="2958A0"/>
                </a:solidFill>
              </a:rPr>
              <a:t>TWO </a:t>
            </a:r>
            <a:r>
              <a:rPr kumimoji="1" lang="zh-CN" altLang="en-US" sz="2000" dirty="0">
                <a:solidFill>
                  <a:srgbClr val="2958A0"/>
                </a:solidFill>
              </a:rPr>
              <a:t>为何存在寿命极限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E8FBFD3-343A-2221-E45F-31C73228D42A}"/>
              </a:ext>
            </a:extLst>
          </p:cNvPr>
          <p:cNvSpPr txBox="1"/>
          <p:nvPr/>
        </p:nvSpPr>
        <p:spPr>
          <a:xfrm>
            <a:off x="479666" y="4158492"/>
            <a:ext cx="6835140" cy="1853649"/>
          </a:xfrm>
          <a:prstGeom prst="rect">
            <a:avLst/>
          </a:prstGeom>
          <a:solidFill>
            <a:srgbClr val="EAF2FA">
              <a:alpha val="69804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>
            <a:spAutoFit/>
          </a:bodyPr>
          <a:lstStyle>
            <a:defPPr>
              <a:defRPr lang="zh-CN"/>
            </a:defPPr>
            <a:lvl1pPr indent="457200" algn="just">
              <a:lnSpc>
                <a:spcPct val="200000"/>
              </a:lnSpc>
              <a:defRPr sz="20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indent="0"/>
            <a:r>
              <a:rPr lang="en-US" altLang="zh-CN" dirty="0"/>
              <a:t>2. </a:t>
            </a:r>
            <a:r>
              <a:rPr lang="zh-CN" altLang="zh-CN" dirty="0"/>
              <a:t>此外，生物的</a:t>
            </a:r>
            <a:r>
              <a:rPr lang="zh-CN" altLang="zh-CN" b="1" dirty="0">
                <a:solidFill>
                  <a:schemeClr val="accent2">
                    <a:lumMod val="75000"/>
                  </a:schemeClr>
                </a:solidFill>
              </a:rPr>
              <a:t>能量分配策略</a:t>
            </a:r>
            <a:r>
              <a:rPr lang="zh-CN" altLang="zh-CN" dirty="0"/>
              <a:t>也体现了系统中的联系和制约。不同物种根据环境条件和生存压力，在寿命和繁殖能力之间找到</a:t>
            </a:r>
            <a:r>
              <a:rPr lang="zh-CN" altLang="zh-CN" b="1" dirty="0">
                <a:solidFill>
                  <a:schemeClr val="accent2">
                    <a:lumMod val="75000"/>
                  </a:schemeClr>
                </a:solidFill>
              </a:rPr>
              <a:t>动态平衡</a:t>
            </a:r>
            <a:r>
              <a:rPr lang="zh-CN" altLang="zh-CN" dirty="0"/>
              <a:t>，这种平衡是演化的必然结果。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D38D561-3D44-D2FA-1493-455021BDC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399" y="1421335"/>
            <a:ext cx="4545911" cy="22282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A9BA08D-F1F2-E471-C43A-39679972C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838" y="1290159"/>
            <a:ext cx="4204663" cy="231295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04292CF-2E79-AA02-F2F3-B1B6F1CAEB6D}"/>
              </a:ext>
            </a:extLst>
          </p:cNvPr>
          <p:cNvSpPr txBox="1"/>
          <p:nvPr/>
        </p:nvSpPr>
        <p:spPr>
          <a:xfrm>
            <a:off x="6943134" y="3696139"/>
            <a:ext cx="3473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ctr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老鼠繁殖速度快，对应寿命短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C55B5BC-432F-8274-C57D-8A7FD303AB52}"/>
              </a:ext>
            </a:extLst>
          </p:cNvPr>
          <p:cNvSpPr txBox="1"/>
          <p:nvPr/>
        </p:nvSpPr>
        <p:spPr>
          <a:xfrm>
            <a:off x="65427" y="3696139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（露脊鲸体型大，繁衍速度慢，对应寿命长，大于</a:t>
            </a:r>
            <a:r>
              <a:rPr lang="en-US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年）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FBAF052-AB6D-D596-2809-FDE796F119D0}"/>
              </a:ext>
            </a:extLst>
          </p:cNvPr>
          <p:cNvSpPr/>
          <p:nvPr/>
        </p:nvSpPr>
        <p:spPr>
          <a:xfrm>
            <a:off x="3865609" y="497950"/>
            <a:ext cx="48013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zh-CN" sz="3600" b="1" kern="100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从自然演化的角度</a:t>
            </a:r>
            <a:r>
              <a:rPr lang="zh-CN" altLang="en-US" sz="3600" b="1" kern="100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分析</a:t>
            </a:r>
            <a:endParaRPr lang="zh-CN" alt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57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879</Words>
  <Application>Microsoft Office PowerPoint</Application>
  <PresentationFormat>宽屏</PresentationFormat>
  <Paragraphs>54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Microsoft YaHei</vt:lpstr>
      <vt:lpstr>Arial</vt:lpstr>
      <vt:lpstr>Segoe UI</vt:lpstr>
      <vt:lpstr>模板页面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建阔 赵</cp:lastModifiedBy>
  <cp:revision>83</cp:revision>
  <dcterms:created xsi:type="dcterms:W3CDTF">2015-08-18T02:51:41Z</dcterms:created>
  <dcterms:modified xsi:type="dcterms:W3CDTF">2024-10-11T12:08:18Z</dcterms:modified>
  <cp:category/>
</cp:coreProperties>
</file>