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80" r:id="rId4"/>
    <p:sldId id="260" r:id="rId5"/>
    <p:sldId id="266" r:id="rId6"/>
    <p:sldId id="293" r:id="rId7"/>
    <p:sldId id="294" r:id="rId8"/>
    <p:sldId id="263" r:id="rId9"/>
    <p:sldId id="29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4466"/>
    <a:srgbClr val="9FA6AA"/>
    <a:srgbClr val="BFC3C7"/>
    <a:srgbClr val="CCCED2"/>
    <a:srgbClr val="A0A5A9"/>
    <a:srgbClr val="CDCED0"/>
    <a:srgbClr val="D8D8D6"/>
    <a:srgbClr val="AEB0AF"/>
    <a:srgbClr val="ADAFAE"/>
    <a:srgbClr val="ABAD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77" autoAdjust="0"/>
    <p:restoredTop sz="90380" autoAdjust="0"/>
  </p:normalViewPr>
  <p:slideViewPr>
    <p:cSldViewPr snapToGrid="0" showGuides="1">
      <p:cViewPr>
        <p:scale>
          <a:sx n="100" d="100"/>
          <a:sy n="100" d="100"/>
        </p:scale>
        <p:origin x="461" y="-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1" r="1291" b="11187"/>
          <a:stretch/>
        </p:blipFill>
        <p:spPr>
          <a:xfrm>
            <a:off x="-42570" y="0"/>
            <a:ext cx="1223457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-42569" y="0"/>
            <a:ext cx="12234569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159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94"/>
          <a:stretch/>
        </p:blipFill>
        <p:spPr>
          <a:xfrm>
            <a:off x="-72737" y="-21304"/>
            <a:ext cx="12249653" cy="686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437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76" b="29260"/>
          <a:stretch/>
        </p:blipFill>
        <p:spPr>
          <a:xfrm>
            <a:off x="0" y="4254500"/>
            <a:ext cx="12192000" cy="26035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4254500"/>
            <a:ext cx="12192000" cy="26035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255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0290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2" y="365127"/>
            <a:ext cx="105155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5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6FE35-7143-4D2B-A03B-CFDD1C6677A2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2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57480-7C6B-468B-A137-7F2760882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179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35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5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4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1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9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6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4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31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9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2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斜纹 15"/>
          <p:cNvSpPr/>
          <p:nvPr/>
        </p:nvSpPr>
        <p:spPr>
          <a:xfrm>
            <a:off x="-57654" y="0"/>
            <a:ext cx="1360974" cy="1422400"/>
          </a:xfrm>
          <a:prstGeom prst="diagStrip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310892" y="2680788"/>
            <a:ext cx="35702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網路程式設計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Freeform 11"/>
          <p:cNvSpPr>
            <a:spLocks noEditPoints="1"/>
          </p:cNvSpPr>
          <p:nvPr/>
        </p:nvSpPr>
        <p:spPr bwMode="auto">
          <a:xfrm>
            <a:off x="5619633" y="1913855"/>
            <a:ext cx="952734" cy="545478"/>
          </a:xfrm>
          <a:custGeom>
            <a:avLst/>
            <a:gdLst>
              <a:gd name="T0" fmla="*/ 2804 w 3043"/>
              <a:gd name="T1" fmla="*/ 712 h 1741"/>
              <a:gd name="T2" fmla="*/ 2804 w 3043"/>
              <a:gd name="T3" fmla="*/ 1190 h 1741"/>
              <a:gd name="T4" fmla="*/ 2903 w 3043"/>
              <a:gd name="T5" fmla="*/ 1291 h 1741"/>
              <a:gd name="T6" fmla="*/ 2696 w 3043"/>
              <a:gd name="T7" fmla="*/ 1509 h 1741"/>
              <a:gd name="T8" fmla="*/ 2485 w 3043"/>
              <a:gd name="T9" fmla="*/ 1297 h 1741"/>
              <a:gd name="T10" fmla="*/ 2629 w 3043"/>
              <a:gd name="T11" fmla="*/ 1165 h 1741"/>
              <a:gd name="T12" fmla="*/ 2629 w 3043"/>
              <a:gd name="T13" fmla="*/ 787 h 1741"/>
              <a:gd name="T14" fmla="*/ 1686 w 3043"/>
              <a:gd name="T15" fmla="*/ 1183 h 1741"/>
              <a:gd name="T16" fmla="*/ 1318 w 3043"/>
              <a:gd name="T17" fmla="*/ 1193 h 1741"/>
              <a:gd name="T18" fmla="*/ 226 w 3043"/>
              <a:gd name="T19" fmla="*/ 752 h 1741"/>
              <a:gd name="T20" fmla="*/ 229 w 3043"/>
              <a:gd name="T21" fmla="*/ 498 h 1741"/>
              <a:gd name="T22" fmla="*/ 1286 w 3043"/>
              <a:gd name="T23" fmla="*/ 98 h 1741"/>
              <a:gd name="T24" fmla="*/ 1666 w 3043"/>
              <a:gd name="T25" fmla="*/ 73 h 1741"/>
              <a:gd name="T26" fmla="*/ 2791 w 3043"/>
              <a:gd name="T27" fmla="*/ 520 h 1741"/>
              <a:gd name="T28" fmla="*/ 2804 w 3043"/>
              <a:gd name="T29" fmla="*/ 712 h 1741"/>
              <a:gd name="T30" fmla="*/ 2804 w 3043"/>
              <a:gd name="T31" fmla="*/ 712 h 1741"/>
              <a:gd name="T32" fmla="*/ 2804 w 3043"/>
              <a:gd name="T33" fmla="*/ 712 h 1741"/>
              <a:gd name="T34" fmla="*/ 1716 w 3043"/>
              <a:gd name="T35" fmla="*/ 1372 h 1741"/>
              <a:gd name="T36" fmla="*/ 2280 w 3043"/>
              <a:gd name="T37" fmla="*/ 1114 h 1741"/>
              <a:gd name="T38" fmla="*/ 2280 w 3043"/>
              <a:gd name="T39" fmla="*/ 1440 h 1741"/>
              <a:gd name="T40" fmla="*/ 1505 w 3043"/>
              <a:gd name="T41" fmla="*/ 1741 h 1741"/>
              <a:gd name="T42" fmla="*/ 685 w 3043"/>
              <a:gd name="T43" fmla="*/ 1440 h 1741"/>
              <a:gd name="T44" fmla="*/ 685 w 3043"/>
              <a:gd name="T45" fmla="*/ 1165 h 1741"/>
              <a:gd name="T46" fmla="*/ 1269 w 3043"/>
              <a:gd name="T47" fmla="*/ 1372 h 1741"/>
              <a:gd name="T48" fmla="*/ 1716 w 3043"/>
              <a:gd name="T49" fmla="*/ 1372 h 1741"/>
              <a:gd name="T50" fmla="*/ 1716 w 3043"/>
              <a:gd name="T51" fmla="*/ 1372 h 1741"/>
              <a:gd name="T52" fmla="*/ 1716 w 3043"/>
              <a:gd name="T53" fmla="*/ 1372 h 1741"/>
              <a:gd name="T54" fmla="*/ 1716 w 3043"/>
              <a:gd name="T55" fmla="*/ 1372 h 1741"/>
              <a:gd name="T56" fmla="*/ 1716 w 3043"/>
              <a:gd name="T57" fmla="*/ 1372 h 1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043" h="1741">
                <a:moveTo>
                  <a:pt x="2804" y="712"/>
                </a:moveTo>
                <a:cubicBezTo>
                  <a:pt x="2804" y="1190"/>
                  <a:pt x="2804" y="1190"/>
                  <a:pt x="2804" y="1190"/>
                </a:cubicBezTo>
                <a:cubicBezTo>
                  <a:pt x="2903" y="1291"/>
                  <a:pt x="2903" y="1291"/>
                  <a:pt x="2903" y="1291"/>
                </a:cubicBezTo>
                <a:cubicBezTo>
                  <a:pt x="2696" y="1509"/>
                  <a:pt x="2696" y="1509"/>
                  <a:pt x="2696" y="1509"/>
                </a:cubicBezTo>
                <a:cubicBezTo>
                  <a:pt x="2485" y="1297"/>
                  <a:pt x="2485" y="1297"/>
                  <a:pt x="2485" y="1297"/>
                </a:cubicBezTo>
                <a:cubicBezTo>
                  <a:pt x="2629" y="1165"/>
                  <a:pt x="2629" y="1165"/>
                  <a:pt x="2629" y="1165"/>
                </a:cubicBezTo>
                <a:cubicBezTo>
                  <a:pt x="2629" y="787"/>
                  <a:pt x="2629" y="787"/>
                  <a:pt x="2629" y="787"/>
                </a:cubicBezTo>
                <a:cubicBezTo>
                  <a:pt x="2018" y="1042"/>
                  <a:pt x="1822" y="1121"/>
                  <a:pt x="1686" y="1183"/>
                </a:cubicBezTo>
                <a:cubicBezTo>
                  <a:pt x="1551" y="1245"/>
                  <a:pt x="1453" y="1244"/>
                  <a:pt x="1318" y="1193"/>
                </a:cubicBezTo>
                <a:cubicBezTo>
                  <a:pt x="1184" y="1142"/>
                  <a:pt x="544" y="906"/>
                  <a:pt x="226" y="752"/>
                </a:cubicBezTo>
                <a:cubicBezTo>
                  <a:pt x="14" y="650"/>
                  <a:pt x="0" y="585"/>
                  <a:pt x="229" y="498"/>
                </a:cubicBezTo>
                <a:cubicBezTo>
                  <a:pt x="529" y="383"/>
                  <a:pt x="1024" y="199"/>
                  <a:pt x="1286" y="98"/>
                </a:cubicBezTo>
                <a:cubicBezTo>
                  <a:pt x="1441" y="35"/>
                  <a:pt x="1523" y="0"/>
                  <a:pt x="1666" y="73"/>
                </a:cubicBezTo>
                <a:cubicBezTo>
                  <a:pt x="1920" y="179"/>
                  <a:pt x="2502" y="399"/>
                  <a:pt x="2791" y="520"/>
                </a:cubicBezTo>
                <a:cubicBezTo>
                  <a:pt x="3043" y="631"/>
                  <a:pt x="2874" y="667"/>
                  <a:pt x="2804" y="712"/>
                </a:cubicBezTo>
                <a:cubicBezTo>
                  <a:pt x="2804" y="712"/>
                  <a:pt x="2804" y="712"/>
                  <a:pt x="2804" y="712"/>
                </a:cubicBezTo>
                <a:cubicBezTo>
                  <a:pt x="2804" y="712"/>
                  <a:pt x="2804" y="712"/>
                  <a:pt x="2804" y="712"/>
                </a:cubicBezTo>
                <a:close/>
                <a:moveTo>
                  <a:pt x="1716" y="1372"/>
                </a:moveTo>
                <a:cubicBezTo>
                  <a:pt x="1864" y="1311"/>
                  <a:pt x="2063" y="1209"/>
                  <a:pt x="2280" y="1114"/>
                </a:cubicBezTo>
                <a:cubicBezTo>
                  <a:pt x="2280" y="1440"/>
                  <a:pt x="2280" y="1440"/>
                  <a:pt x="2280" y="1440"/>
                </a:cubicBezTo>
                <a:cubicBezTo>
                  <a:pt x="2280" y="1440"/>
                  <a:pt x="1999" y="1741"/>
                  <a:pt x="1505" y="1741"/>
                </a:cubicBezTo>
                <a:cubicBezTo>
                  <a:pt x="973" y="1741"/>
                  <a:pt x="685" y="1440"/>
                  <a:pt x="685" y="1440"/>
                </a:cubicBezTo>
                <a:cubicBezTo>
                  <a:pt x="685" y="1165"/>
                  <a:pt x="685" y="1165"/>
                  <a:pt x="685" y="1165"/>
                </a:cubicBezTo>
                <a:cubicBezTo>
                  <a:pt x="853" y="1234"/>
                  <a:pt x="1041" y="1293"/>
                  <a:pt x="1269" y="1372"/>
                </a:cubicBezTo>
                <a:cubicBezTo>
                  <a:pt x="1410" y="1423"/>
                  <a:pt x="1588" y="1440"/>
                  <a:pt x="1716" y="1372"/>
                </a:cubicBezTo>
                <a:cubicBezTo>
                  <a:pt x="1716" y="1372"/>
                  <a:pt x="1716" y="1372"/>
                  <a:pt x="1716" y="1372"/>
                </a:cubicBezTo>
                <a:cubicBezTo>
                  <a:pt x="1716" y="1372"/>
                  <a:pt x="1716" y="1372"/>
                  <a:pt x="1716" y="1372"/>
                </a:cubicBezTo>
                <a:close/>
                <a:moveTo>
                  <a:pt x="1716" y="1372"/>
                </a:moveTo>
                <a:cubicBezTo>
                  <a:pt x="1716" y="1372"/>
                  <a:pt x="1716" y="1372"/>
                  <a:pt x="1716" y="1372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cxnSp>
        <p:nvCxnSpPr>
          <p:cNvPr id="24" name="直接连接符 23"/>
          <p:cNvCxnSpPr/>
          <p:nvPr/>
        </p:nvCxnSpPr>
        <p:spPr>
          <a:xfrm>
            <a:off x="-57654" y="3111500"/>
            <a:ext cx="331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8864916" y="3111500"/>
            <a:ext cx="331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11"/>
          <p:cNvSpPr txBox="1"/>
          <p:nvPr/>
        </p:nvSpPr>
        <p:spPr>
          <a:xfrm>
            <a:off x="2382827" y="3988027"/>
            <a:ext cx="72183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spc="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國企三</a:t>
            </a:r>
            <a:r>
              <a:rPr lang="en-US" altLang="zh-TW" sz="28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en-US" altLang="zh-TW" sz="2800" b="1" spc="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TW" sz="28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405550517	</a:t>
            </a:r>
            <a:r>
              <a:rPr lang="zh-TW" altLang="en-US" sz="2800" b="1" spc="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TW" sz="2800" b="1" spc="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TW" altLang="en-US" sz="2800" b="1" spc="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TW" sz="2800" b="1" spc="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TW" altLang="en-US" sz="2800" b="1" spc="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號</a:t>
            </a:r>
            <a:r>
              <a:rPr lang="en-US" altLang="zh-TW" sz="28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TW" sz="2800" b="1" spc="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TW" altLang="en-US" sz="2800" b="1" spc="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黃文志</a:t>
            </a:r>
            <a:endParaRPr lang="en-US" altLang="zh-TW" sz="2800" b="1" spc="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800" b="1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707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163945" y="1378942"/>
            <a:ext cx="4214878" cy="1815882"/>
            <a:chOff x="1163945" y="1378942"/>
            <a:chExt cx="4214878" cy="1815882"/>
          </a:xfrm>
        </p:grpSpPr>
        <p:sp>
          <p:nvSpPr>
            <p:cNvPr id="45" name="矩形 44"/>
            <p:cNvSpPr/>
            <p:nvPr/>
          </p:nvSpPr>
          <p:spPr>
            <a:xfrm>
              <a:off x="2247542" y="1378942"/>
              <a:ext cx="3131281" cy="181588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800" b="1" kern="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靜態網頁</a:t>
              </a:r>
              <a:endParaRPr lang="en-US" altLang="zh-TW" sz="28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800" b="1" kern="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與</a:t>
              </a:r>
              <a:endParaRPr lang="en-US" altLang="zh-TW" sz="28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800" b="1" kern="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動態網頁基本原理</a:t>
              </a:r>
              <a:endParaRPr lang="en-US" altLang="zh-TW" sz="28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endParaRP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1163945" y="1746259"/>
              <a:ext cx="866241" cy="720000"/>
              <a:chOff x="960745" y="2898038"/>
              <a:chExt cx="866241" cy="720000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1033865" y="2898038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960745" y="2905869"/>
                <a:ext cx="866241" cy="70788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4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/>
                  </a:rPr>
                  <a:t>01</a:t>
                </a:r>
              </a:p>
            </p:txBody>
          </p:sp>
        </p:grpSp>
      </p:grpSp>
      <p:cxnSp>
        <p:nvCxnSpPr>
          <p:cNvPr id="3" name="直接连接符 2"/>
          <p:cNvCxnSpPr/>
          <p:nvPr/>
        </p:nvCxnSpPr>
        <p:spPr>
          <a:xfrm>
            <a:off x="4415535" y="2078532"/>
            <a:ext cx="7251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83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直接箭头连接符 50"/>
          <p:cNvCxnSpPr/>
          <p:nvPr/>
        </p:nvCxnSpPr>
        <p:spPr>
          <a:xfrm flipH="1">
            <a:off x="1406779" y="2627464"/>
            <a:ext cx="1" cy="1395431"/>
          </a:xfrm>
          <a:prstGeom prst="straightConnector1">
            <a:avLst/>
          </a:prstGeom>
          <a:noFill/>
          <a:ln w="19050" cap="flat" cmpd="sng" algn="ctr">
            <a:solidFill>
              <a:schemeClr val="bg2">
                <a:lumMod val="25000"/>
              </a:schemeClr>
            </a:solidFill>
            <a:prstDash val="solid"/>
            <a:headEnd type="oval"/>
            <a:tailEnd type="oval"/>
          </a:ln>
          <a:effectLst/>
        </p:spPr>
      </p:cxnSp>
      <p:cxnSp>
        <p:nvCxnSpPr>
          <p:cNvPr id="46" name="直接箭头连接符 50"/>
          <p:cNvCxnSpPr/>
          <p:nvPr/>
        </p:nvCxnSpPr>
        <p:spPr>
          <a:xfrm flipH="1">
            <a:off x="1411476" y="4022895"/>
            <a:ext cx="1" cy="1395431"/>
          </a:xfrm>
          <a:prstGeom prst="straightConnector1">
            <a:avLst/>
          </a:prstGeom>
          <a:noFill/>
          <a:ln w="19050" cap="flat" cmpd="sng" algn="ctr">
            <a:solidFill>
              <a:schemeClr val="bg2">
                <a:lumMod val="25000"/>
              </a:schemeClr>
            </a:solidFill>
            <a:prstDash val="solid"/>
            <a:headEnd type="oval"/>
            <a:tailEnd type="oval"/>
          </a:ln>
          <a:effectLst/>
        </p:spPr>
      </p:cxnSp>
      <p:sp>
        <p:nvSpPr>
          <p:cNvPr id="15" name="矩形 14"/>
          <p:cNvSpPr/>
          <p:nvPr/>
        </p:nvSpPr>
        <p:spPr>
          <a:xfrm>
            <a:off x="544345" y="21596"/>
            <a:ext cx="2290201" cy="101566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algn="ctr">
              <a:defRPr/>
            </a:pPr>
            <a:r>
              <a:rPr lang="zh-TW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靜態網頁</a:t>
            </a:r>
            <a:endParaRPr lang="en-US" altLang="zh-TW" sz="2000" b="1" kern="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lvl="0" algn="ctr">
              <a:defRPr/>
            </a:pPr>
            <a:r>
              <a:rPr lang="zh-TW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與</a:t>
            </a:r>
            <a:endParaRPr lang="en-US" altLang="zh-TW" sz="2000" b="1" kern="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lvl="0" algn="ctr">
              <a:defRPr/>
            </a:pPr>
            <a:r>
              <a:rPr lang="zh-TW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動態網頁基本原理</a:t>
            </a:r>
            <a:endParaRPr lang="en-US" altLang="zh-TW" sz="2000" b="1" kern="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762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0</a:t>
            </a: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1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2338466" y="361354"/>
            <a:ext cx="96757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50"/>
          <p:cNvCxnSpPr/>
          <p:nvPr/>
        </p:nvCxnSpPr>
        <p:spPr>
          <a:xfrm flipV="1">
            <a:off x="1406779" y="1211298"/>
            <a:ext cx="402" cy="1437264"/>
          </a:xfrm>
          <a:prstGeom prst="straightConnector1">
            <a:avLst/>
          </a:prstGeom>
          <a:noFill/>
          <a:ln w="19050" cap="flat" cmpd="sng" algn="ctr">
            <a:solidFill>
              <a:schemeClr val="bg2">
                <a:lumMod val="25000"/>
              </a:schemeClr>
            </a:solidFill>
            <a:prstDash val="solid"/>
            <a:headEnd type="oval"/>
            <a:tailEnd type="oval"/>
          </a:ln>
          <a:effectLst/>
        </p:spPr>
      </p:cxnSp>
      <p:grpSp>
        <p:nvGrpSpPr>
          <p:cNvPr id="12" name="组合 7"/>
          <p:cNvGrpSpPr/>
          <p:nvPr/>
        </p:nvGrpSpPr>
        <p:grpSpPr>
          <a:xfrm>
            <a:off x="924936" y="1603947"/>
            <a:ext cx="10909659" cy="1082986"/>
            <a:chOff x="1146545" y="1649829"/>
            <a:chExt cx="9186958" cy="911976"/>
          </a:xfrm>
        </p:grpSpPr>
        <p:sp>
          <p:nvSpPr>
            <p:cNvPr id="16" name="Rectangle 1"/>
            <p:cNvSpPr>
              <a:spLocks noChangeArrowheads="1"/>
            </p:cNvSpPr>
            <p:nvPr/>
          </p:nvSpPr>
          <p:spPr bwMode="auto">
            <a:xfrm>
              <a:off x="1875825" y="1921151"/>
              <a:ext cx="189502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800" dirty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第一</a:t>
              </a:r>
              <a:r>
                <a:rPr lang="zh-TW" altLang="en-US" sz="1800" dirty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階</a:t>
              </a:r>
              <a:r>
                <a:rPr lang="zh-CN" altLang="en-US" sz="1800" dirty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段</a:t>
              </a:r>
              <a:endParaRPr lang="zh-CN" altLang="en-US" sz="18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52"/>
            <p:cNvSpPr/>
            <p:nvPr/>
          </p:nvSpPr>
          <p:spPr>
            <a:xfrm>
              <a:off x="1403753" y="1891503"/>
              <a:ext cx="428628" cy="428628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lIns="108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1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0" name="直接连接符 62"/>
            <p:cNvCxnSpPr/>
            <p:nvPr/>
          </p:nvCxnSpPr>
          <p:spPr>
            <a:xfrm>
              <a:off x="3404017" y="2105023"/>
              <a:ext cx="857256" cy="1588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</a:ln>
            <a:effectLst/>
          </p:spPr>
        </p:cxnSp>
        <p:sp>
          <p:nvSpPr>
            <p:cNvPr id="21" name="矩形 20"/>
            <p:cNvSpPr/>
            <p:nvPr/>
          </p:nvSpPr>
          <p:spPr>
            <a:xfrm>
              <a:off x="4261273" y="1649829"/>
              <a:ext cx="6072230" cy="911976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2" name="TextBox 20"/>
            <p:cNvSpPr txBox="1"/>
            <p:nvPr/>
          </p:nvSpPr>
          <p:spPr>
            <a:xfrm>
              <a:off x="4404147" y="1931374"/>
              <a:ext cx="5786478" cy="34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  <a:defRPr/>
              </a:pPr>
              <a:r>
                <a:rPr lang="zh-TW" altLang="en-US" sz="1600" kern="0" dirty="0" smtClean="0">
                  <a:latin typeface="微软雅黑" pitchFamily="34" charset="-122"/>
                  <a:ea typeface="微软雅黑" pitchFamily="34" charset="-122"/>
                </a:rPr>
                <a:t>基本</a:t>
              </a:r>
              <a:r>
                <a:rPr lang="en-US" altLang="zh-TW" sz="1600" kern="0" dirty="0" smtClean="0">
                  <a:latin typeface="微软雅黑" pitchFamily="34" charset="-122"/>
                  <a:ea typeface="微软雅黑" pitchFamily="34" charset="-122"/>
                </a:rPr>
                <a:t>HTML</a:t>
              </a:r>
              <a:r>
                <a:rPr lang="zh-TW" altLang="en-US" sz="1600" kern="0" dirty="0" smtClean="0">
                  <a:latin typeface="微软雅黑" pitchFamily="34" charset="-122"/>
                  <a:ea typeface="微软雅黑" pitchFamily="34" charset="-122"/>
                </a:rPr>
                <a:t>的運用，學習到如何建立一個基本靜態網頁的框架</a:t>
              </a:r>
              <a:endParaRPr lang="zh-CN" altLang="en-US" sz="3200" kern="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146545" y="1936540"/>
              <a:ext cx="18473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1219170">
                <a:defRPr/>
              </a:pPr>
              <a:endPara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8"/>
          <p:cNvGrpSpPr/>
          <p:nvPr/>
        </p:nvGrpSpPr>
        <p:grpSpPr>
          <a:xfrm>
            <a:off x="924932" y="2960306"/>
            <a:ext cx="10909661" cy="994616"/>
            <a:chOff x="1146545" y="3016999"/>
            <a:chExt cx="9186958" cy="837560"/>
          </a:xfrm>
        </p:grpSpPr>
        <p:sp>
          <p:nvSpPr>
            <p:cNvPr id="25" name="椭圆 54"/>
            <p:cNvSpPr/>
            <p:nvPr/>
          </p:nvSpPr>
          <p:spPr>
            <a:xfrm>
              <a:off x="1413278" y="3221465"/>
              <a:ext cx="428628" cy="428628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bg2">
                  <a:lumMod val="25000"/>
                </a:schemeClr>
              </a:solidFill>
              <a:prstDash val="solid"/>
            </a:ln>
            <a:effectLst/>
          </p:spPr>
          <p:txBody>
            <a:bodyPr lIns="108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2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6" name="直接连接符 67"/>
            <p:cNvCxnSpPr/>
            <p:nvPr/>
          </p:nvCxnSpPr>
          <p:spPr>
            <a:xfrm>
              <a:off x="3404017" y="3434985"/>
              <a:ext cx="857256" cy="1588"/>
            </a:xfrm>
            <a:prstGeom prst="line">
              <a:avLst/>
            </a:prstGeom>
            <a:noFill/>
            <a:ln w="6350" cap="flat" cmpd="sng" algn="ctr">
              <a:solidFill>
                <a:schemeClr val="bg2">
                  <a:lumMod val="25000"/>
                </a:schemeClr>
              </a:solidFill>
              <a:prstDash val="solid"/>
            </a:ln>
            <a:effectLst/>
          </p:spPr>
        </p:cxnSp>
        <p:sp>
          <p:nvSpPr>
            <p:cNvPr id="27" name="矩形 26"/>
            <p:cNvSpPr/>
            <p:nvPr/>
          </p:nvSpPr>
          <p:spPr>
            <a:xfrm>
              <a:off x="4261273" y="3016999"/>
              <a:ext cx="6072230" cy="837560"/>
            </a:xfrm>
            <a:prstGeom prst="rect">
              <a:avLst/>
            </a:prstGeom>
            <a:noFill/>
            <a:ln w="6350" cap="flat" cmpd="sng" algn="ctr">
              <a:solidFill>
                <a:schemeClr val="bg2">
                  <a:lumMod val="2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146545" y="3266502"/>
              <a:ext cx="18473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1219170">
                <a:defRPr/>
              </a:pPr>
              <a:endPara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Rectangle 1"/>
            <p:cNvSpPr>
              <a:spLocks noChangeArrowheads="1"/>
            </p:cNvSpPr>
            <p:nvPr/>
          </p:nvSpPr>
          <p:spPr bwMode="auto">
            <a:xfrm>
              <a:off x="1875825" y="3251113"/>
              <a:ext cx="189502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800" dirty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第二</a:t>
              </a:r>
              <a:r>
                <a:rPr lang="zh-TW" altLang="en-US" sz="1800" dirty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階</a:t>
              </a:r>
              <a:r>
                <a:rPr lang="zh-CN" altLang="en-US" sz="1800" dirty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段</a:t>
              </a:r>
              <a:endParaRPr lang="zh-CN" altLang="en-US" sz="18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TextBox 20"/>
            <p:cNvSpPr txBox="1"/>
            <p:nvPr/>
          </p:nvSpPr>
          <p:spPr>
            <a:xfrm>
              <a:off x="4404150" y="3221465"/>
              <a:ext cx="5786478" cy="34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30000"/>
                </a:lnSpc>
                <a:defRPr/>
              </a:pPr>
              <a:r>
                <a:rPr lang="zh-TW" altLang="en-US" sz="1600" kern="0" dirty="0" smtClean="0">
                  <a:latin typeface="微软雅黑" pitchFamily="34" charset="-122"/>
                  <a:ea typeface="微软雅黑" pitchFamily="34" charset="-122"/>
                </a:rPr>
                <a:t>基本</a:t>
              </a:r>
              <a:r>
                <a:rPr lang="en-US" altLang="zh-TW" sz="1600" kern="0" dirty="0" smtClean="0">
                  <a:latin typeface="微软雅黑" pitchFamily="34" charset="-122"/>
                  <a:ea typeface="微软雅黑" pitchFamily="34" charset="-122"/>
                </a:rPr>
                <a:t>CSS</a:t>
              </a:r>
              <a:r>
                <a:rPr lang="zh-TW" altLang="en-US" sz="1600" kern="0" dirty="0" smtClean="0">
                  <a:latin typeface="微软雅黑" pitchFamily="34" charset="-122"/>
                  <a:ea typeface="微软雅黑" pitchFamily="34" charset="-122"/>
                </a:rPr>
                <a:t>的運用，學習到如何設定靜態網頁的顏色、排版與美化</a:t>
              </a:r>
              <a:endParaRPr lang="zh-CN" altLang="en-US" sz="1600" kern="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1" name="组合 9"/>
          <p:cNvGrpSpPr/>
          <p:nvPr/>
        </p:nvGrpSpPr>
        <p:grpSpPr>
          <a:xfrm>
            <a:off x="924936" y="4136513"/>
            <a:ext cx="10909657" cy="1103442"/>
            <a:chOff x="1146545" y="4185624"/>
            <a:chExt cx="9186958" cy="929202"/>
          </a:xfrm>
        </p:grpSpPr>
        <p:cxnSp>
          <p:nvCxnSpPr>
            <p:cNvPr id="33" name="直接连接符 72"/>
            <p:cNvCxnSpPr/>
            <p:nvPr/>
          </p:nvCxnSpPr>
          <p:spPr>
            <a:xfrm>
              <a:off x="3404017" y="4649431"/>
              <a:ext cx="857256" cy="1588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</a:ln>
            <a:effectLst/>
          </p:spPr>
        </p:cxnSp>
        <p:sp>
          <p:nvSpPr>
            <p:cNvPr id="34" name="矩形 33"/>
            <p:cNvSpPr/>
            <p:nvPr/>
          </p:nvSpPr>
          <p:spPr>
            <a:xfrm>
              <a:off x="4261273" y="4185624"/>
              <a:ext cx="6072230" cy="929202"/>
            </a:xfrm>
            <a:prstGeom prst="rect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zh-CN" altLang="en-US" ker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146545" y="4480948"/>
              <a:ext cx="18473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1219170">
                <a:defRPr/>
              </a:pPr>
              <a:endPara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Rectangle 1"/>
            <p:cNvSpPr>
              <a:spLocks noChangeArrowheads="1"/>
            </p:cNvSpPr>
            <p:nvPr/>
          </p:nvSpPr>
          <p:spPr bwMode="auto">
            <a:xfrm>
              <a:off x="1875825" y="4465559"/>
              <a:ext cx="189502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800" dirty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第三</a:t>
              </a:r>
              <a:r>
                <a:rPr lang="zh-TW" altLang="en-US" sz="1800" dirty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階</a:t>
              </a:r>
              <a:r>
                <a:rPr lang="zh-CN" altLang="en-US" sz="1800" dirty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段</a:t>
              </a:r>
              <a:endParaRPr lang="zh-CN" altLang="en-US" sz="18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TextBox 20"/>
            <p:cNvSpPr txBox="1"/>
            <p:nvPr/>
          </p:nvSpPr>
          <p:spPr>
            <a:xfrm>
              <a:off x="4404147" y="4341011"/>
              <a:ext cx="5786478" cy="616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30000"/>
                </a:lnSpc>
                <a:defRPr/>
              </a:pPr>
              <a:r>
                <a:rPr lang="en-US" altLang="zh-TW" sz="1600" kern="0" dirty="0" err="1" smtClean="0">
                  <a:latin typeface="微软雅黑" pitchFamily="34" charset="-122"/>
                  <a:ea typeface="微软雅黑" pitchFamily="34" charset="-122"/>
                </a:rPr>
                <a:t>Javascript</a:t>
              </a:r>
              <a:r>
                <a:rPr lang="zh-TW" altLang="en-US" sz="1600" kern="0" dirty="0" smtClean="0">
                  <a:latin typeface="微软雅黑" pitchFamily="34" charset="-122"/>
                  <a:ea typeface="微软雅黑" pitchFamily="34" charset="-122"/>
                </a:rPr>
                <a:t>的運用，</a:t>
              </a:r>
              <a:r>
                <a:rPr lang="zh-TW" altLang="en-US" sz="1600" kern="0" dirty="0" smtClean="0">
                  <a:latin typeface="微软雅黑" pitchFamily="34" charset="-122"/>
                  <a:ea typeface="微软雅黑" pitchFamily="34" charset="-122"/>
                </a:rPr>
                <a:t>學習到如何增加網頁的互動性，像是網頁間的連動或是進入網頁會跳出來的框架之類的</a:t>
              </a:r>
              <a:endParaRPr lang="zh-CN" altLang="en-US" sz="1600" kern="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椭圆 57"/>
            <p:cNvSpPr/>
            <p:nvPr/>
          </p:nvSpPr>
          <p:spPr>
            <a:xfrm>
              <a:off x="1413278" y="4435911"/>
              <a:ext cx="428628" cy="428628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lIns="108000" rtlCol="0" anchor="ctr"/>
            <a:lstStyle/>
            <a:p>
              <a:pPr algn="ctr"/>
              <a:r>
                <a:rPr lang="en-US" altLang="zh-CN" b="1" kern="0" dirty="0"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b="1" kern="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171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5724382" y="2006814"/>
            <a:ext cx="55173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1195963" y="1717200"/>
            <a:ext cx="4909002" cy="736272"/>
            <a:chOff x="1181643" y="1742687"/>
            <a:chExt cx="4909002" cy="736272"/>
          </a:xfrm>
        </p:grpSpPr>
        <p:sp>
          <p:nvSpPr>
            <p:cNvPr id="29" name="矩形 28"/>
            <p:cNvSpPr/>
            <p:nvPr/>
          </p:nvSpPr>
          <p:spPr>
            <a:xfrm>
              <a:off x="1957065" y="1742687"/>
              <a:ext cx="4133580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Bootstrap</a:t>
              </a:r>
              <a:r>
                <a:rPr kumimoji="0" lang="zh-TW" altLang="en-US" sz="28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應用原理</a:t>
              </a:r>
              <a:endParaRPr kumimoji="0" lang="en-US" altLang="zh-CN" sz="2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1181643" y="1758959"/>
              <a:ext cx="802204" cy="720000"/>
              <a:chOff x="912296" y="4056809"/>
              <a:chExt cx="802204" cy="72000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953397" y="4056809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912296" y="4062866"/>
                <a:ext cx="802204" cy="70788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4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/>
                  </a:rPr>
                  <a:t>02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9032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919" y="161299"/>
            <a:ext cx="2833669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Bootstrap</a:t>
            </a:r>
            <a:r>
              <a:rPr lang="zh-TW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應用原理</a:t>
            </a:r>
            <a:endParaRPr lang="en-US" altLang="zh-CN" sz="2000" b="1" kern="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762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02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3034543" y="388335"/>
            <a:ext cx="9029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50"/>
          <p:cNvCxnSpPr/>
          <p:nvPr/>
        </p:nvCxnSpPr>
        <p:spPr>
          <a:xfrm flipH="1">
            <a:off x="1271888" y="3272922"/>
            <a:ext cx="1" cy="1395431"/>
          </a:xfrm>
          <a:prstGeom prst="straightConnector1">
            <a:avLst/>
          </a:prstGeom>
          <a:noFill/>
          <a:ln w="19050" cap="flat" cmpd="sng" algn="ctr">
            <a:solidFill>
              <a:schemeClr val="bg2">
                <a:lumMod val="25000"/>
              </a:schemeClr>
            </a:solidFill>
            <a:prstDash val="solid"/>
            <a:headEnd type="oval"/>
            <a:tailEnd type="oval"/>
          </a:ln>
          <a:effectLst/>
        </p:spPr>
      </p:cxnSp>
      <p:cxnSp>
        <p:nvCxnSpPr>
          <p:cNvPr id="10" name="直接箭头连接符 50"/>
          <p:cNvCxnSpPr/>
          <p:nvPr/>
        </p:nvCxnSpPr>
        <p:spPr>
          <a:xfrm flipV="1">
            <a:off x="1271888" y="1856756"/>
            <a:ext cx="402" cy="1437264"/>
          </a:xfrm>
          <a:prstGeom prst="straightConnector1">
            <a:avLst/>
          </a:prstGeom>
          <a:noFill/>
          <a:ln w="19050" cap="flat" cmpd="sng" algn="ctr">
            <a:solidFill>
              <a:schemeClr val="bg2">
                <a:lumMod val="25000"/>
              </a:schemeClr>
            </a:solidFill>
            <a:prstDash val="solid"/>
            <a:headEnd type="oval"/>
            <a:tailEnd type="oval"/>
          </a:ln>
          <a:effectLst/>
        </p:spPr>
      </p:cxnSp>
      <p:grpSp>
        <p:nvGrpSpPr>
          <p:cNvPr id="11" name="组合 7"/>
          <p:cNvGrpSpPr/>
          <p:nvPr/>
        </p:nvGrpSpPr>
        <p:grpSpPr>
          <a:xfrm>
            <a:off x="790045" y="2249405"/>
            <a:ext cx="10909659" cy="1082986"/>
            <a:chOff x="1146545" y="1649829"/>
            <a:chExt cx="9186958" cy="911976"/>
          </a:xfrm>
        </p:grpSpPr>
        <p:sp>
          <p:nvSpPr>
            <p:cNvPr id="12" name="Rectangle 1"/>
            <p:cNvSpPr>
              <a:spLocks noChangeArrowheads="1"/>
            </p:cNvSpPr>
            <p:nvPr/>
          </p:nvSpPr>
          <p:spPr bwMode="auto">
            <a:xfrm>
              <a:off x="1875825" y="1950311"/>
              <a:ext cx="1895029" cy="311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b="1" dirty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速度</a:t>
              </a:r>
              <a:endParaRPr lang="zh-CN" altLang="en-US" sz="18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椭圆 52"/>
            <p:cNvSpPr/>
            <p:nvPr/>
          </p:nvSpPr>
          <p:spPr>
            <a:xfrm>
              <a:off x="1403753" y="1891503"/>
              <a:ext cx="428628" cy="428628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lIns="108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1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8" name="直接连接符 62"/>
            <p:cNvCxnSpPr/>
            <p:nvPr/>
          </p:nvCxnSpPr>
          <p:spPr>
            <a:xfrm>
              <a:off x="3404017" y="2105023"/>
              <a:ext cx="857256" cy="1588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</a:ln>
            <a:effectLst/>
          </p:spPr>
        </p:cxnSp>
        <p:sp>
          <p:nvSpPr>
            <p:cNvPr id="20" name="矩形 19"/>
            <p:cNvSpPr/>
            <p:nvPr/>
          </p:nvSpPr>
          <p:spPr>
            <a:xfrm>
              <a:off x="4261273" y="1649829"/>
              <a:ext cx="6072230" cy="911976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404147" y="1931374"/>
              <a:ext cx="5786478" cy="616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  <a:defRPr/>
              </a:pPr>
              <a:r>
                <a:rPr lang="zh-TW" altLang="en-US" sz="1600" kern="0" dirty="0" smtClean="0">
                  <a:latin typeface="微软雅黑" pitchFamily="34" charset="-122"/>
                  <a:ea typeface="微软雅黑" pitchFamily="34" charset="-122"/>
                </a:rPr>
                <a:t>了解到網路上有許多的</a:t>
              </a:r>
              <a:r>
                <a:rPr lang="en-US" altLang="zh-TW" sz="1600" kern="0" dirty="0" smtClean="0">
                  <a:latin typeface="微软雅黑" pitchFamily="34" charset="-122"/>
                  <a:ea typeface="微软雅黑" pitchFamily="34" charset="-122"/>
                </a:rPr>
                <a:t>Template</a:t>
              </a:r>
              <a:r>
                <a:rPr lang="zh-TW" altLang="en-US" sz="1600" kern="0" dirty="0" smtClean="0">
                  <a:latin typeface="微软雅黑" pitchFamily="34" charset="-122"/>
                  <a:ea typeface="微软雅黑" pitchFamily="34" charset="-122"/>
                </a:rPr>
                <a:t>能運用，能簡化</a:t>
              </a:r>
              <a:r>
                <a:rPr lang="en-US" altLang="zh-TW" sz="1600" kern="0" dirty="0" smtClean="0">
                  <a:latin typeface="微软雅黑" pitchFamily="34" charset="-122"/>
                  <a:ea typeface="微软雅黑" pitchFamily="34" charset="-122"/>
                </a:rPr>
                <a:t>html</a:t>
              </a:r>
              <a:r>
                <a:rPr lang="zh-TW" altLang="en-US" sz="1600" kern="0" dirty="0" smtClean="0">
                  <a:latin typeface="微软雅黑" pitchFamily="34" charset="-122"/>
                  <a:ea typeface="微软雅黑" pitchFamily="34" charset="-122"/>
                </a:rPr>
                <a:t>、</a:t>
              </a:r>
              <a:r>
                <a:rPr lang="en-US" altLang="zh-TW" sz="1600" kern="0" dirty="0" err="1" smtClean="0">
                  <a:latin typeface="微软雅黑" pitchFamily="34" charset="-122"/>
                  <a:ea typeface="微软雅黑" pitchFamily="34" charset="-122"/>
                </a:rPr>
                <a:t>css</a:t>
              </a:r>
              <a:r>
                <a:rPr lang="zh-TW" altLang="en-US" sz="1600" kern="0" dirty="0" smtClean="0">
                  <a:latin typeface="微软雅黑" pitchFamily="34" charset="-122"/>
                  <a:ea typeface="微软雅黑" pitchFamily="34" charset="-122"/>
                </a:rPr>
                <a:t>、</a:t>
              </a:r>
              <a:r>
                <a:rPr lang="en-US" altLang="zh-TW" sz="1600" kern="0" dirty="0" err="1" smtClean="0">
                  <a:latin typeface="微软雅黑" pitchFamily="34" charset="-122"/>
                  <a:ea typeface="微软雅黑" pitchFamily="34" charset="-122"/>
                </a:rPr>
                <a:t>javascript</a:t>
              </a:r>
              <a:r>
                <a:rPr lang="zh-TW" altLang="en-US" sz="1600" kern="0" dirty="0" smtClean="0">
                  <a:latin typeface="微软雅黑" pitchFamily="34" charset="-122"/>
                  <a:ea typeface="微软雅黑" pitchFamily="34" charset="-122"/>
                </a:rPr>
                <a:t>的設計</a:t>
              </a:r>
              <a:r>
                <a:rPr lang="en-US" altLang="zh-TW" sz="1600" kern="0" dirty="0" smtClean="0">
                  <a:latin typeface="微软雅黑" pitchFamily="34" charset="-122"/>
                  <a:ea typeface="微软雅黑" pitchFamily="34" charset="-122"/>
                </a:rPr>
                <a:t>,</a:t>
              </a:r>
              <a:r>
                <a:rPr lang="zh-TW" altLang="en-US" sz="1600" kern="0" dirty="0" smtClean="0">
                  <a:latin typeface="微软雅黑" pitchFamily="34" charset="-122"/>
                  <a:ea typeface="微软雅黑" pitchFamily="34" charset="-122"/>
                </a:rPr>
                <a:t>還能馬上利用範例的下拉式選單以及基本的框架</a:t>
              </a:r>
              <a:endParaRPr lang="zh-CN" altLang="en-US" sz="1600" kern="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146545" y="1936540"/>
              <a:ext cx="18473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1219170">
                <a:defRPr/>
              </a:pPr>
              <a:endPara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8"/>
          <p:cNvGrpSpPr/>
          <p:nvPr/>
        </p:nvGrpSpPr>
        <p:grpSpPr>
          <a:xfrm>
            <a:off x="790041" y="3605764"/>
            <a:ext cx="10909661" cy="994616"/>
            <a:chOff x="1146545" y="3016999"/>
            <a:chExt cx="9186958" cy="837560"/>
          </a:xfrm>
        </p:grpSpPr>
        <p:sp>
          <p:nvSpPr>
            <p:cNvPr id="24" name="椭圆 54"/>
            <p:cNvSpPr/>
            <p:nvPr/>
          </p:nvSpPr>
          <p:spPr>
            <a:xfrm>
              <a:off x="1413278" y="3221465"/>
              <a:ext cx="428628" cy="428628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bg2">
                  <a:lumMod val="25000"/>
                </a:schemeClr>
              </a:solidFill>
              <a:prstDash val="solid"/>
            </a:ln>
            <a:effectLst/>
          </p:spPr>
          <p:txBody>
            <a:bodyPr lIns="108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2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5" name="直接连接符 67"/>
            <p:cNvCxnSpPr/>
            <p:nvPr/>
          </p:nvCxnSpPr>
          <p:spPr>
            <a:xfrm>
              <a:off x="3404017" y="3434985"/>
              <a:ext cx="857256" cy="1588"/>
            </a:xfrm>
            <a:prstGeom prst="line">
              <a:avLst/>
            </a:prstGeom>
            <a:noFill/>
            <a:ln w="6350" cap="flat" cmpd="sng" algn="ctr">
              <a:solidFill>
                <a:schemeClr val="bg2">
                  <a:lumMod val="25000"/>
                </a:schemeClr>
              </a:solidFill>
              <a:prstDash val="solid"/>
            </a:ln>
            <a:effectLst/>
          </p:spPr>
        </p:cxnSp>
        <p:sp>
          <p:nvSpPr>
            <p:cNvPr id="26" name="矩形 25"/>
            <p:cNvSpPr/>
            <p:nvPr/>
          </p:nvSpPr>
          <p:spPr>
            <a:xfrm>
              <a:off x="4261273" y="3016999"/>
              <a:ext cx="6072230" cy="837560"/>
            </a:xfrm>
            <a:prstGeom prst="rect">
              <a:avLst/>
            </a:prstGeom>
            <a:noFill/>
            <a:ln w="6350" cap="flat" cmpd="sng" algn="ctr">
              <a:solidFill>
                <a:schemeClr val="bg2">
                  <a:lumMod val="2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146545" y="3266502"/>
              <a:ext cx="18473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1219170">
                <a:defRPr/>
              </a:pPr>
              <a:endPara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Rectangle 1"/>
            <p:cNvSpPr>
              <a:spLocks noChangeArrowheads="1"/>
            </p:cNvSpPr>
            <p:nvPr/>
          </p:nvSpPr>
          <p:spPr bwMode="auto">
            <a:xfrm>
              <a:off x="1875825" y="3280273"/>
              <a:ext cx="1895029" cy="311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1800" b="1" dirty="0" smtClean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方便</a:t>
              </a:r>
              <a:endParaRPr lang="zh-CN" altLang="en-US" sz="18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TextBox 20"/>
            <p:cNvSpPr txBox="1"/>
            <p:nvPr/>
          </p:nvSpPr>
          <p:spPr>
            <a:xfrm>
              <a:off x="4419248" y="3145973"/>
              <a:ext cx="5786478" cy="616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30000"/>
                </a:lnSpc>
                <a:defRPr/>
              </a:pPr>
              <a:r>
                <a:rPr lang="zh-TW" altLang="en-US" sz="1600" kern="0" dirty="0" smtClean="0">
                  <a:latin typeface="微软雅黑" pitchFamily="34" charset="-122"/>
                  <a:ea typeface="微软雅黑" pitchFamily="34" charset="-122"/>
                </a:rPr>
                <a:t>利用</a:t>
              </a:r>
              <a:r>
                <a:rPr lang="en-US" altLang="zh-TW" sz="1600" kern="0" dirty="0" smtClean="0">
                  <a:latin typeface="微软雅黑" pitchFamily="34" charset="-122"/>
                  <a:ea typeface="微软雅黑" pitchFamily="34" charset="-122"/>
                </a:rPr>
                <a:t>bootstrap</a:t>
              </a:r>
              <a:r>
                <a:rPr lang="zh-TW" altLang="en-US" sz="1600" kern="0" dirty="0" smtClean="0">
                  <a:latin typeface="微软雅黑" pitchFamily="34" charset="-122"/>
                  <a:ea typeface="微软雅黑" pitchFamily="34" charset="-122"/>
                </a:rPr>
                <a:t>的框架後，在設計</a:t>
              </a:r>
              <a:r>
                <a:rPr lang="en-US" altLang="zh-TW" sz="1600" kern="0" dirty="0" err="1" smtClean="0">
                  <a:latin typeface="微软雅黑" pitchFamily="34" charset="-122"/>
                  <a:ea typeface="微软雅黑" pitchFamily="34" charset="-122"/>
                </a:rPr>
                <a:t>css</a:t>
              </a:r>
              <a:r>
                <a:rPr lang="en-US" altLang="zh-TW" sz="1600" kern="0" dirty="0" smtClean="0">
                  <a:latin typeface="微软雅黑" pitchFamily="34" charset="-122"/>
                  <a:ea typeface="微软雅黑" pitchFamily="34" charset="-122"/>
                </a:rPr>
                <a:t> or </a:t>
              </a:r>
              <a:r>
                <a:rPr lang="en-US" altLang="zh-TW" sz="1600" kern="0" dirty="0" err="1" smtClean="0">
                  <a:latin typeface="微软雅黑" pitchFamily="34" charset="-122"/>
                  <a:ea typeface="微软雅黑" pitchFamily="34" charset="-122"/>
                </a:rPr>
                <a:t>javascript</a:t>
              </a:r>
              <a:r>
                <a:rPr lang="zh-TW" altLang="en-US" sz="1600" kern="0" dirty="0" smtClean="0">
                  <a:latin typeface="微软雅黑" pitchFamily="34" charset="-122"/>
                  <a:ea typeface="微软雅黑" pitchFamily="34" charset="-122"/>
                </a:rPr>
                <a:t>時，可以直接利用</a:t>
              </a:r>
              <a:r>
                <a:rPr lang="en-US" altLang="zh-TW" sz="1600" kern="0" dirty="0" smtClean="0">
                  <a:latin typeface="微软雅黑" pitchFamily="34" charset="-122"/>
                  <a:ea typeface="微软雅黑" pitchFamily="34" charset="-122"/>
                </a:rPr>
                <a:t>class</a:t>
              </a:r>
              <a:r>
                <a:rPr lang="zh-TW" altLang="en-US" sz="1600" kern="0" dirty="0" smtClean="0">
                  <a:latin typeface="微软雅黑" pitchFamily="34" charset="-122"/>
                  <a:ea typeface="微软雅黑" pitchFamily="34" charset="-122"/>
                </a:rPr>
                <a:t>的方式更改</a:t>
              </a:r>
              <a:r>
                <a:rPr lang="zh-TW" altLang="en-US" sz="1600" kern="0" dirty="0" smtClean="0">
                  <a:latin typeface="微软雅黑" pitchFamily="34" charset="-122"/>
                  <a:ea typeface="微软雅黑" pitchFamily="34" charset="-122"/>
                </a:rPr>
                <a:t>，而不需再另外做</a:t>
              </a:r>
              <a:r>
                <a:rPr lang="en-US" altLang="zh-TW" sz="1600" kern="0" dirty="0" err="1" smtClean="0">
                  <a:latin typeface="微软雅黑" pitchFamily="34" charset="-122"/>
                  <a:ea typeface="微软雅黑" pitchFamily="34" charset="-122"/>
                </a:rPr>
                <a:t>css</a:t>
              </a:r>
              <a:r>
                <a:rPr lang="zh-TW" altLang="en-US" sz="1600" kern="0" dirty="0" smtClean="0">
                  <a:latin typeface="微软雅黑" pitchFamily="34" charset="-122"/>
                  <a:ea typeface="微软雅黑" pitchFamily="34" charset="-122"/>
                </a:rPr>
                <a:t>和</a:t>
              </a:r>
              <a:r>
                <a:rPr lang="en-US" altLang="zh-TW" sz="1600" kern="0" dirty="0" err="1" smtClean="0">
                  <a:latin typeface="微软雅黑" pitchFamily="34" charset="-122"/>
                  <a:ea typeface="微软雅黑" pitchFamily="34" charset="-122"/>
                </a:rPr>
                <a:t>javascript</a:t>
              </a:r>
              <a:r>
                <a:rPr lang="zh-TW" altLang="en-US" sz="1600" kern="0" dirty="0" smtClean="0">
                  <a:latin typeface="微软雅黑" pitchFamily="34" charset="-122"/>
                  <a:ea typeface="微软雅黑" pitchFamily="34" charset="-122"/>
                </a:rPr>
                <a:t>編輯</a:t>
              </a:r>
              <a:endParaRPr lang="en-US" altLang="zh-TW" sz="1600" kern="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192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5724382" y="2006814"/>
            <a:ext cx="55173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1195963" y="1717200"/>
            <a:ext cx="4909002" cy="736272"/>
            <a:chOff x="1181643" y="1742687"/>
            <a:chExt cx="4909002" cy="736272"/>
          </a:xfrm>
        </p:grpSpPr>
        <p:sp>
          <p:nvSpPr>
            <p:cNvPr id="29" name="矩形 28"/>
            <p:cNvSpPr/>
            <p:nvPr/>
          </p:nvSpPr>
          <p:spPr>
            <a:xfrm>
              <a:off x="1957065" y="1742687"/>
              <a:ext cx="4133580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800" b="1" kern="0" noProof="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前後端整合運用</a:t>
              </a:r>
              <a:endParaRPr kumimoji="0" lang="en-US" altLang="zh-CN" sz="2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1181643" y="1758959"/>
              <a:ext cx="802204" cy="720000"/>
              <a:chOff x="912296" y="4056809"/>
              <a:chExt cx="802204" cy="72000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953397" y="4056809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912296" y="4062866"/>
                <a:ext cx="802204" cy="70788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4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/>
                  </a:rPr>
                  <a:t>03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4381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直接箭头连接符 50"/>
          <p:cNvCxnSpPr/>
          <p:nvPr/>
        </p:nvCxnSpPr>
        <p:spPr>
          <a:xfrm flipH="1">
            <a:off x="1406779" y="2627464"/>
            <a:ext cx="1" cy="1395431"/>
          </a:xfrm>
          <a:prstGeom prst="straightConnector1">
            <a:avLst/>
          </a:prstGeom>
          <a:noFill/>
          <a:ln w="19050" cap="flat" cmpd="sng" algn="ctr">
            <a:solidFill>
              <a:schemeClr val="bg2">
                <a:lumMod val="25000"/>
              </a:schemeClr>
            </a:solidFill>
            <a:prstDash val="solid"/>
            <a:headEnd type="oval"/>
            <a:tailEnd type="oval"/>
          </a:ln>
          <a:effectLst/>
        </p:spPr>
      </p:cxnSp>
      <p:cxnSp>
        <p:nvCxnSpPr>
          <p:cNvPr id="46" name="直接箭头连接符 50"/>
          <p:cNvCxnSpPr/>
          <p:nvPr/>
        </p:nvCxnSpPr>
        <p:spPr>
          <a:xfrm flipH="1">
            <a:off x="1411476" y="4022895"/>
            <a:ext cx="1" cy="1395431"/>
          </a:xfrm>
          <a:prstGeom prst="straightConnector1">
            <a:avLst/>
          </a:prstGeom>
          <a:noFill/>
          <a:ln w="19050" cap="flat" cmpd="sng" algn="ctr">
            <a:solidFill>
              <a:schemeClr val="bg2">
                <a:lumMod val="25000"/>
              </a:schemeClr>
            </a:solidFill>
            <a:prstDash val="solid"/>
            <a:headEnd type="oval"/>
            <a:tailEnd type="oval"/>
          </a:ln>
          <a:effectLst/>
        </p:spPr>
      </p:cxnSp>
      <p:sp>
        <p:nvSpPr>
          <p:cNvPr id="15" name="矩形 14"/>
          <p:cNvSpPr/>
          <p:nvPr/>
        </p:nvSpPr>
        <p:spPr>
          <a:xfrm>
            <a:off x="356920" y="175217"/>
            <a:ext cx="229020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algn="ctr">
              <a:defRPr/>
            </a:pPr>
            <a:r>
              <a:rPr lang="zh-TW" altLang="en-US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前後端整合應</a:t>
            </a:r>
            <a:r>
              <a:rPr lang="zh-TW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用</a:t>
            </a:r>
            <a:endParaRPr lang="en-US" altLang="zh-TW" sz="2000" b="1" kern="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762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0</a:t>
            </a:r>
            <a:r>
              <a:rPr lang="zh-TW" altLang="en-US" sz="20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３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2516266" y="375272"/>
            <a:ext cx="96757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50"/>
          <p:cNvCxnSpPr/>
          <p:nvPr/>
        </p:nvCxnSpPr>
        <p:spPr>
          <a:xfrm flipV="1">
            <a:off x="1406779" y="1211298"/>
            <a:ext cx="402" cy="1437264"/>
          </a:xfrm>
          <a:prstGeom prst="straightConnector1">
            <a:avLst/>
          </a:prstGeom>
          <a:noFill/>
          <a:ln w="19050" cap="flat" cmpd="sng" algn="ctr">
            <a:solidFill>
              <a:schemeClr val="bg2">
                <a:lumMod val="25000"/>
              </a:schemeClr>
            </a:solidFill>
            <a:prstDash val="solid"/>
            <a:headEnd type="oval"/>
            <a:tailEnd type="oval"/>
          </a:ln>
          <a:effectLst/>
        </p:spPr>
      </p:cxnSp>
      <p:grpSp>
        <p:nvGrpSpPr>
          <p:cNvPr id="12" name="组合 7"/>
          <p:cNvGrpSpPr/>
          <p:nvPr/>
        </p:nvGrpSpPr>
        <p:grpSpPr>
          <a:xfrm>
            <a:off x="924936" y="1603947"/>
            <a:ext cx="10909659" cy="1082986"/>
            <a:chOff x="1146545" y="1649829"/>
            <a:chExt cx="9186958" cy="911976"/>
          </a:xfrm>
        </p:grpSpPr>
        <p:sp>
          <p:nvSpPr>
            <p:cNvPr id="16" name="Rectangle 1"/>
            <p:cNvSpPr>
              <a:spLocks noChangeArrowheads="1"/>
            </p:cNvSpPr>
            <p:nvPr/>
          </p:nvSpPr>
          <p:spPr bwMode="auto">
            <a:xfrm>
              <a:off x="1875825" y="1921151"/>
              <a:ext cx="189502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800" dirty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第一</a:t>
              </a:r>
              <a:r>
                <a:rPr lang="zh-TW" altLang="en-US" sz="1800" dirty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階</a:t>
              </a:r>
              <a:r>
                <a:rPr lang="zh-CN" altLang="en-US" sz="1800" dirty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段</a:t>
              </a:r>
              <a:endParaRPr lang="zh-CN" altLang="en-US" sz="18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52"/>
            <p:cNvSpPr/>
            <p:nvPr/>
          </p:nvSpPr>
          <p:spPr>
            <a:xfrm>
              <a:off x="1403753" y="1891503"/>
              <a:ext cx="428628" cy="428628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lIns="108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1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0" name="直接连接符 62"/>
            <p:cNvCxnSpPr/>
            <p:nvPr/>
          </p:nvCxnSpPr>
          <p:spPr>
            <a:xfrm>
              <a:off x="3404017" y="2105023"/>
              <a:ext cx="857256" cy="1588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</a:ln>
            <a:effectLst/>
          </p:spPr>
        </p:cxnSp>
        <p:sp>
          <p:nvSpPr>
            <p:cNvPr id="21" name="矩形 20"/>
            <p:cNvSpPr/>
            <p:nvPr/>
          </p:nvSpPr>
          <p:spPr>
            <a:xfrm>
              <a:off x="4261273" y="1649829"/>
              <a:ext cx="6072230" cy="911976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2" name="TextBox 20"/>
            <p:cNvSpPr txBox="1"/>
            <p:nvPr/>
          </p:nvSpPr>
          <p:spPr>
            <a:xfrm>
              <a:off x="4404147" y="1931374"/>
              <a:ext cx="5786478" cy="34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  <a:defRPr/>
              </a:pPr>
              <a:r>
                <a:rPr lang="zh-TW" altLang="en-US" sz="1600" kern="0" dirty="0" smtClean="0">
                  <a:latin typeface="微软雅黑" pitchFamily="34" charset="-122"/>
                  <a:ea typeface="微软雅黑" pitchFamily="34" charset="-122"/>
                </a:rPr>
                <a:t>學習運用</a:t>
              </a:r>
              <a:r>
                <a:rPr lang="en-US" altLang="zh-TW" sz="1600" kern="0" dirty="0" err="1" smtClean="0">
                  <a:latin typeface="微软雅黑" pitchFamily="34" charset="-122"/>
                  <a:ea typeface="微软雅黑" pitchFamily="34" charset="-122"/>
                </a:rPr>
                <a:t>MySql</a:t>
              </a:r>
              <a:r>
                <a:rPr lang="zh-TW" altLang="en-US" sz="1600" kern="0" dirty="0" smtClean="0">
                  <a:latin typeface="微软雅黑" pitchFamily="34" charset="-122"/>
                  <a:ea typeface="微软雅黑" pitchFamily="34" charset="-122"/>
                </a:rPr>
                <a:t>的應用：建立資料庫、匯入與匯出資料</a:t>
              </a:r>
              <a:endParaRPr lang="zh-CN" altLang="en-US" sz="3200" kern="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146545" y="1936540"/>
              <a:ext cx="18473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1219170">
                <a:defRPr/>
              </a:pPr>
              <a:endPara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8"/>
          <p:cNvGrpSpPr/>
          <p:nvPr/>
        </p:nvGrpSpPr>
        <p:grpSpPr>
          <a:xfrm>
            <a:off x="924932" y="2960306"/>
            <a:ext cx="10909661" cy="994616"/>
            <a:chOff x="1146545" y="3016999"/>
            <a:chExt cx="9186958" cy="837560"/>
          </a:xfrm>
        </p:grpSpPr>
        <p:sp>
          <p:nvSpPr>
            <p:cNvPr id="25" name="椭圆 54"/>
            <p:cNvSpPr/>
            <p:nvPr/>
          </p:nvSpPr>
          <p:spPr>
            <a:xfrm>
              <a:off x="1413278" y="3221465"/>
              <a:ext cx="428628" cy="428628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bg2">
                  <a:lumMod val="25000"/>
                </a:schemeClr>
              </a:solidFill>
              <a:prstDash val="solid"/>
            </a:ln>
            <a:effectLst/>
          </p:spPr>
          <p:txBody>
            <a:bodyPr lIns="108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2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6" name="直接连接符 67"/>
            <p:cNvCxnSpPr/>
            <p:nvPr/>
          </p:nvCxnSpPr>
          <p:spPr>
            <a:xfrm>
              <a:off x="3404017" y="3434985"/>
              <a:ext cx="857256" cy="1588"/>
            </a:xfrm>
            <a:prstGeom prst="line">
              <a:avLst/>
            </a:prstGeom>
            <a:noFill/>
            <a:ln w="6350" cap="flat" cmpd="sng" algn="ctr">
              <a:solidFill>
                <a:schemeClr val="bg2">
                  <a:lumMod val="25000"/>
                </a:schemeClr>
              </a:solidFill>
              <a:prstDash val="solid"/>
            </a:ln>
            <a:effectLst/>
          </p:spPr>
        </p:cxnSp>
        <p:sp>
          <p:nvSpPr>
            <p:cNvPr id="27" name="矩形 26"/>
            <p:cNvSpPr/>
            <p:nvPr/>
          </p:nvSpPr>
          <p:spPr>
            <a:xfrm>
              <a:off x="4261273" y="3016999"/>
              <a:ext cx="6072230" cy="837560"/>
            </a:xfrm>
            <a:prstGeom prst="rect">
              <a:avLst/>
            </a:prstGeom>
            <a:noFill/>
            <a:ln w="6350" cap="flat" cmpd="sng" algn="ctr">
              <a:solidFill>
                <a:schemeClr val="bg2">
                  <a:lumMod val="2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146545" y="3266502"/>
              <a:ext cx="18473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1219170">
                <a:defRPr/>
              </a:pPr>
              <a:endPara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Rectangle 1"/>
            <p:cNvSpPr>
              <a:spLocks noChangeArrowheads="1"/>
            </p:cNvSpPr>
            <p:nvPr/>
          </p:nvSpPr>
          <p:spPr bwMode="auto">
            <a:xfrm>
              <a:off x="1875825" y="3251113"/>
              <a:ext cx="189502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800" dirty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第二</a:t>
              </a:r>
              <a:r>
                <a:rPr lang="zh-TW" altLang="en-US" sz="1800" dirty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階</a:t>
              </a:r>
              <a:r>
                <a:rPr lang="zh-CN" altLang="en-US" sz="1800" dirty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段</a:t>
              </a:r>
              <a:endParaRPr lang="zh-CN" altLang="en-US" sz="18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TextBox 20"/>
            <p:cNvSpPr txBox="1"/>
            <p:nvPr/>
          </p:nvSpPr>
          <p:spPr>
            <a:xfrm>
              <a:off x="4404150" y="3221465"/>
              <a:ext cx="5786478" cy="616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30000"/>
                </a:lnSpc>
                <a:defRPr/>
              </a:pPr>
              <a:r>
                <a:rPr lang="zh-TW" altLang="en-US" sz="1600" kern="0" dirty="0" smtClean="0">
                  <a:latin typeface="微软雅黑" pitchFamily="34" charset="-122"/>
                  <a:ea typeface="微软雅黑" pitchFamily="34" charset="-122"/>
                </a:rPr>
                <a:t>學習運用</a:t>
              </a:r>
              <a:r>
                <a:rPr lang="en-US" altLang="zh-TW" sz="1600" kern="0" dirty="0" smtClean="0">
                  <a:latin typeface="微软雅黑" pitchFamily="34" charset="-122"/>
                  <a:ea typeface="微软雅黑" pitchFamily="34" charset="-122"/>
                </a:rPr>
                <a:t>Visual Studio Code</a:t>
              </a:r>
              <a:r>
                <a:rPr lang="zh-TW" altLang="en-US" sz="1600" kern="0" dirty="0" smtClean="0">
                  <a:latin typeface="微软雅黑" pitchFamily="34" charset="-122"/>
                  <a:ea typeface="微软雅黑" pitchFamily="34" charset="-122"/>
                </a:rPr>
                <a:t>來運用</a:t>
              </a:r>
              <a:r>
                <a:rPr lang="en-US" altLang="zh-TW" sz="1600" kern="0" dirty="0" err="1" smtClean="0">
                  <a:latin typeface="微软雅黑" pitchFamily="34" charset="-122"/>
                  <a:ea typeface="微软雅黑" pitchFamily="34" charset="-122"/>
                </a:rPr>
                <a:t>teminal</a:t>
              </a:r>
              <a:r>
                <a:rPr lang="zh-TW" altLang="en-US" sz="1600" kern="0" dirty="0" smtClean="0">
                  <a:latin typeface="微软雅黑" pitchFamily="34" charset="-122"/>
                  <a:ea typeface="微软雅黑" pitchFamily="34" charset="-122"/>
                </a:rPr>
                <a:t>，以及運用</a:t>
              </a:r>
              <a:r>
                <a:rPr lang="en-US" altLang="zh-TW" sz="1600" kern="0" dirty="0" err="1" smtClean="0">
                  <a:latin typeface="微软雅黑" pitchFamily="34" charset="-122"/>
                  <a:ea typeface="微软雅黑" pitchFamily="34" charset="-122"/>
                </a:rPr>
                <a:t>nodemon</a:t>
              </a:r>
              <a:r>
                <a:rPr lang="zh-TW" altLang="en-US" sz="1600" kern="0" dirty="0" smtClean="0">
                  <a:latin typeface="微软雅黑" pitchFamily="34" charset="-122"/>
                  <a:ea typeface="微软雅黑" pitchFamily="34" charset="-122"/>
                </a:rPr>
                <a:t>來做監控程式的運作</a:t>
              </a:r>
              <a:endParaRPr lang="zh-CN" altLang="en-US" sz="1600" kern="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1" name="组合 9"/>
          <p:cNvGrpSpPr/>
          <p:nvPr/>
        </p:nvGrpSpPr>
        <p:grpSpPr>
          <a:xfrm>
            <a:off x="924936" y="4136513"/>
            <a:ext cx="10909657" cy="1103442"/>
            <a:chOff x="1146545" y="4185624"/>
            <a:chExt cx="9186958" cy="929202"/>
          </a:xfrm>
        </p:grpSpPr>
        <p:cxnSp>
          <p:nvCxnSpPr>
            <p:cNvPr id="33" name="直接连接符 72"/>
            <p:cNvCxnSpPr/>
            <p:nvPr/>
          </p:nvCxnSpPr>
          <p:spPr>
            <a:xfrm>
              <a:off x="3404017" y="4649431"/>
              <a:ext cx="857256" cy="1588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</a:ln>
            <a:effectLst/>
          </p:spPr>
        </p:cxnSp>
        <p:sp>
          <p:nvSpPr>
            <p:cNvPr id="34" name="矩形 33"/>
            <p:cNvSpPr/>
            <p:nvPr/>
          </p:nvSpPr>
          <p:spPr>
            <a:xfrm>
              <a:off x="4261273" y="4185624"/>
              <a:ext cx="6072230" cy="929202"/>
            </a:xfrm>
            <a:prstGeom prst="rect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zh-CN" altLang="en-US" ker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146545" y="4480948"/>
              <a:ext cx="18473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1219170">
                <a:defRPr/>
              </a:pPr>
              <a:endPara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Rectangle 1"/>
            <p:cNvSpPr>
              <a:spLocks noChangeArrowheads="1"/>
            </p:cNvSpPr>
            <p:nvPr/>
          </p:nvSpPr>
          <p:spPr bwMode="auto">
            <a:xfrm>
              <a:off x="1875825" y="4465559"/>
              <a:ext cx="189502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800" dirty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第三</a:t>
              </a:r>
              <a:r>
                <a:rPr lang="zh-TW" altLang="en-US" sz="1800" dirty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階</a:t>
              </a:r>
              <a:r>
                <a:rPr lang="zh-CN" altLang="en-US" sz="1800" dirty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段</a:t>
              </a:r>
              <a:endParaRPr lang="zh-CN" altLang="en-US" sz="18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TextBox 20"/>
            <p:cNvSpPr txBox="1"/>
            <p:nvPr/>
          </p:nvSpPr>
          <p:spPr>
            <a:xfrm>
              <a:off x="4404147" y="4341011"/>
              <a:ext cx="5786478" cy="34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30000"/>
                </a:lnSpc>
                <a:defRPr/>
              </a:pPr>
              <a:r>
                <a:rPr lang="zh-TW" altLang="en-US" sz="1600" kern="0" dirty="0" smtClean="0">
                  <a:latin typeface="微软雅黑" pitchFamily="34" charset="-122"/>
                  <a:ea typeface="微软雅黑" pitchFamily="34" charset="-122"/>
                </a:rPr>
                <a:t>學習如何將前端的架構與後端的資料庫做整合，並成功與網路做連結</a:t>
              </a:r>
              <a:endParaRPr lang="zh-CN" altLang="en-US" sz="1600" kern="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椭圆 57"/>
            <p:cNvSpPr/>
            <p:nvPr/>
          </p:nvSpPr>
          <p:spPr>
            <a:xfrm>
              <a:off x="1413278" y="4435911"/>
              <a:ext cx="428628" cy="428628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lIns="108000" rtlCol="0" anchor="ctr"/>
            <a:lstStyle/>
            <a:p>
              <a:pPr algn="ctr"/>
              <a:r>
                <a:rPr lang="en-US" altLang="zh-CN" b="1" kern="0" dirty="0"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b="1" kern="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374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3922476" y="2078532"/>
            <a:ext cx="7251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1159200" y="1717200"/>
            <a:ext cx="3667657" cy="720000"/>
            <a:chOff x="8437508" y="2825759"/>
            <a:chExt cx="3667657" cy="720000"/>
          </a:xfrm>
        </p:grpSpPr>
        <p:sp>
          <p:nvSpPr>
            <p:cNvPr id="23" name="矩形 22"/>
            <p:cNvSpPr/>
            <p:nvPr/>
          </p:nvSpPr>
          <p:spPr>
            <a:xfrm>
              <a:off x="9208770" y="2985704"/>
              <a:ext cx="2896395" cy="4001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000" b="1" kern="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Ｐｒｏｊｅｃｔ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8437508" y="2825759"/>
              <a:ext cx="822524" cy="720000"/>
              <a:chOff x="8132708" y="2905159"/>
              <a:chExt cx="822524" cy="720000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8183970" y="2905159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8132708" y="2911216"/>
                <a:ext cx="822524" cy="70788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4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/>
                  </a:rPr>
                  <a:t>04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548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直接箭头连接符 50"/>
          <p:cNvCxnSpPr/>
          <p:nvPr/>
        </p:nvCxnSpPr>
        <p:spPr>
          <a:xfrm flipH="1">
            <a:off x="1026192" y="2993224"/>
            <a:ext cx="1" cy="1395431"/>
          </a:xfrm>
          <a:prstGeom prst="straightConnector1">
            <a:avLst/>
          </a:prstGeom>
          <a:noFill/>
          <a:ln w="19050" cap="flat" cmpd="sng" algn="ctr">
            <a:solidFill>
              <a:schemeClr val="bg2">
                <a:lumMod val="25000"/>
              </a:schemeClr>
            </a:solidFill>
            <a:prstDash val="solid"/>
            <a:headEnd type="oval"/>
            <a:tailEnd type="oval"/>
          </a:ln>
          <a:effectLst/>
        </p:spPr>
      </p:cxnSp>
      <p:sp>
        <p:nvSpPr>
          <p:cNvPr id="15" name="矩形 14"/>
          <p:cNvSpPr/>
          <p:nvPr/>
        </p:nvSpPr>
        <p:spPr>
          <a:xfrm>
            <a:off x="356920" y="175217"/>
            <a:ext cx="229020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algn="ctr">
              <a:defRPr/>
            </a:pPr>
            <a:r>
              <a:rPr lang="zh-TW" altLang="en-US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Ｐｒｏｊｅｃｔ</a:t>
            </a:r>
            <a:endParaRPr lang="en-US" altLang="zh-TW" sz="2000" b="1" kern="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762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0</a:t>
            </a:r>
            <a:r>
              <a:rPr lang="zh-TW" altLang="en-US" sz="20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４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2516266" y="375272"/>
            <a:ext cx="96757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50"/>
          <p:cNvCxnSpPr/>
          <p:nvPr/>
        </p:nvCxnSpPr>
        <p:spPr>
          <a:xfrm flipV="1">
            <a:off x="1026192" y="1577058"/>
            <a:ext cx="402" cy="1437264"/>
          </a:xfrm>
          <a:prstGeom prst="straightConnector1">
            <a:avLst/>
          </a:prstGeom>
          <a:noFill/>
          <a:ln w="19050" cap="flat" cmpd="sng" algn="ctr">
            <a:solidFill>
              <a:schemeClr val="bg2">
                <a:lumMod val="25000"/>
              </a:schemeClr>
            </a:solidFill>
            <a:prstDash val="solid"/>
            <a:headEnd type="oval"/>
            <a:tailEnd type="oval"/>
          </a:ln>
          <a:effectLst/>
        </p:spPr>
      </p:cxnSp>
      <p:grpSp>
        <p:nvGrpSpPr>
          <p:cNvPr id="12" name="组合 7"/>
          <p:cNvGrpSpPr/>
          <p:nvPr/>
        </p:nvGrpSpPr>
        <p:grpSpPr>
          <a:xfrm>
            <a:off x="544349" y="1969707"/>
            <a:ext cx="10909659" cy="1082986"/>
            <a:chOff x="1146545" y="1649829"/>
            <a:chExt cx="9186958" cy="911976"/>
          </a:xfrm>
        </p:grpSpPr>
        <p:sp>
          <p:nvSpPr>
            <p:cNvPr id="16" name="Rectangle 1"/>
            <p:cNvSpPr>
              <a:spLocks noChangeArrowheads="1"/>
            </p:cNvSpPr>
            <p:nvPr/>
          </p:nvSpPr>
          <p:spPr bwMode="auto">
            <a:xfrm>
              <a:off x="1875825" y="1921151"/>
              <a:ext cx="189502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800" dirty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第一</a:t>
              </a:r>
              <a:r>
                <a:rPr lang="zh-TW" altLang="en-US" sz="1800" dirty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階</a:t>
              </a:r>
              <a:r>
                <a:rPr lang="zh-CN" altLang="en-US" sz="1800" dirty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段</a:t>
              </a:r>
              <a:endParaRPr lang="zh-CN" altLang="en-US" sz="18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52"/>
            <p:cNvSpPr/>
            <p:nvPr/>
          </p:nvSpPr>
          <p:spPr>
            <a:xfrm>
              <a:off x="1403753" y="1891503"/>
              <a:ext cx="428628" cy="428628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lIns="108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1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0" name="直接连接符 62"/>
            <p:cNvCxnSpPr/>
            <p:nvPr/>
          </p:nvCxnSpPr>
          <p:spPr>
            <a:xfrm>
              <a:off x="3404017" y="2105023"/>
              <a:ext cx="857256" cy="1588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</a:ln>
            <a:effectLst/>
          </p:spPr>
        </p:cxnSp>
        <p:sp>
          <p:nvSpPr>
            <p:cNvPr id="21" name="矩形 20"/>
            <p:cNvSpPr/>
            <p:nvPr/>
          </p:nvSpPr>
          <p:spPr>
            <a:xfrm>
              <a:off x="4261273" y="1649829"/>
              <a:ext cx="6072230" cy="911976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2" name="TextBox 20"/>
            <p:cNvSpPr txBox="1"/>
            <p:nvPr/>
          </p:nvSpPr>
          <p:spPr>
            <a:xfrm>
              <a:off x="4404147" y="1931374"/>
              <a:ext cx="5786478" cy="34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  <a:defRPr/>
              </a:pPr>
              <a:r>
                <a:rPr lang="zh-TW" altLang="en-US" sz="1600" kern="0" dirty="0" smtClean="0">
                  <a:latin typeface="微软雅黑" pitchFamily="34" charset="-122"/>
                  <a:ea typeface="微软雅黑" pitchFamily="34" charset="-122"/>
                </a:rPr>
                <a:t>將本學期所學的一切應用於作業上</a:t>
              </a:r>
              <a:endParaRPr lang="zh-CN" altLang="en-US" sz="1600" kern="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146545" y="1936540"/>
              <a:ext cx="18473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1219170">
                <a:defRPr/>
              </a:pPr>
              <a:endPara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8"/>
          <p:cNvGrpSpPr/>
          <p:nvPr/>
        </p:nvGrpSpPr>
        <p:grpSpPr>
          <a:xfrm>
            <a:off x="544345" y="3326066"/>
            <a:ext cx="10909661" cy="994616"/>
            <a:chOff x="1146545" y="3016999"/>
            <a:chExt cx="9186958" cy="837560"/>
          </a:xfrm>
        </p:grpSpPr>
        <p:sp>
          <p:nvSpPr>
            <p:cNvPr id="25" name="椭圆 54"/>
            <p:cNvSpPr/>
            <p:nvPr/>
          </p:nvSpPr>
          <p:spPr>
            <a:xfrm>
              <a:off x="1413278" y="3221465"/>
              <a:ext cx="428628" cy="428628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bg2">
                  <a:lumMod val="25000"/>
                </a:schemeClr>
              </a:solidFill>
              <a:prstDash val="solid"/>
            </a:ln>
            <a:effectLst/>
          </p:spPr>
          <p:txBody>
            <a:bodyPr lIns="108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2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6" name="直接连接符 67"/>
            <p:cNvCxnSpPr/>
            <p:nvPr/>
          </p:nvCxnSpPr>
          <p:spPr>
            <a:xfrm>
              <a:off x="3404017" y="3434985"/>
              <a:ext cx="857256" cy="1588"/>
            </a:xfrm>
            <a:prstGeom prst="line">
              <a:avLst/>
            </a:prstGeom>
            <a:noFill/>
            <a:ln w="6350" cap="flat" cmpd="sng" algn="ctr">
              <a:solidFill>
                <a:schemeClr val="bg2">
                  <a:lumMod val="25000"/>
                </a:schemeClr>
              </a:solidFill>
              <a:prstDash val="solid"/>
            </a:ln>
            <a:effectLst/>
          </p:spPr>
        </p:cxnSp>
        <p:sp>
          <p:nvSpPr>
            <p:cNvPr id="27" name="矩形 26"/>
            <p:cNvSpPr/>
            <p:nvPr/>
          </p:nvSpPr>
          <p:spPr>
            <a:xfrm>
              <a:off x="4261273" y="3016999"/>
              <a:ext cx="6072230" cy="837560"/>
            </a:xfrm>
            <a:prstGeom prst="rect">
              <a:avLst/>
            </a:prstGeom>
            <a:noFill/>
            <a:ln w="6350" cap="flat" cmpd="sng" algn="ctr">
              <a:solidFill>
                <a:schemeClr val="bg2">
                  <a:lumMod val="2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146545" y="3266502"/>
              <a:ext cx="18473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1219170">
                <a:defRPr/>
              </a:pPr>
              <a:endPara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Rectangle 1"/>
            <p:cNvSpPr>
              <a:spLocks noChangeArrowheads="1"/>
            </p:cNvSpPr>
            <p:nvPr/>
          </p:nvSpPr>
          <p:spPr bwMode="auto">
            <a:xfrm>
              <a:off x="1875825" y="3251113"/>
              <a:ext cx="189502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800" dirty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第二</a:t>
              </a:r>
              <a:r>
                <a:rPr lang="zh-TW" altLang="en-US" sz="1800" dirty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階</a:t>
              </a:r>
              <a:r>
                <a:rPr lang="zh-CN" altLang="en-US" sz="1800" dirty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段</a:t>
              </a:r>
              <a:endParaRPr lang="zh-CN" altLang="en-US" sz="18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TextBox 20"/>
            <p:cNvSpPr txBox="1"/>
            <p:nvPr/>
          </p:nvSpPr>
          <p:spPr>
            <a:xfrm>
              <a:off x="4404150" y="3221465"/>
              <a:ext cx="5786478" cy="34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30000"/>
                </a:lnSpc>
                <a:defRPr/>
              </a:pPr>
              <a:r>
                <a:rPr lang="zh-TW" altLang="en-US" sz="1600" kern="0" dirty="0" smtClean="0">
                  <a:latin typeface="微软雅黑" pitchFamily="34" charset="-122"/>
                  <a:ea typeface="微软雅黑" pitchFamily="34" charset="-122"/>
                </a:rPr>
                <a:t>成功運用</a:t>
              </a:r>
              <a:r>
                <a:rPr lang="en-US" altLang="zh-TW" sz="1600" kern="0" dirty="0" smtClean="0">
                  <a:latin typeface="微软雅黑" pitchFamily="34" charset="-122"/>
                  <a:ea typeface="微软雅黑" pitchFamily="34" charset="-122"/>
                </a:rPr>
                <a:t>node modules</a:t>
              </a:r>
              <a:r>
                <a:rPr lang="zh-TW" altLang="en-US" sz="1600" kern="0" dirty="0" smtClean="0">
                  <a:latin typeface="微软雅黑" pitchFamily="34" charset="-122"/>
                  <a:ea typeface="微软雅黑" pitchFamily="34" charset="-122"/>
                </a:rPr>
                <a:t>建立框架</a:t>
              </a:r>
              <a:endParaRPr lang="zh-CN" altLang="en-US" sz="1600" kern="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368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lumMod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685</TotalTime>
  <Words>269</Words>
  <Application>Microsoft Office PowerPoint</Application>
  <PresentationFormat>寬螢幕</PresentationFormat>
  <Paragraphs>55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微软雅黑</vt:lpstr>
      <vt:lpstr>宋体</vt:lpstr>
      <vt:lpstr>Arial</vt:lpstr>
      <vt:lpstr>Calibri</vt:lpstr>
      <vt:lpstr>Calibri Light</vt:lpstr>
      <vt:lpstr>Times New Roman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tf</dc:creator>
  <cp:lastModifiedBy>文志 黃</cp:lastModifiedBy>
  <cp:revision>84</cp:revision>
  <dcterms:created xsi:type="dcterms:W3CDTF">2016-04-16T23:42:38Z</dcterms:created>
  <dcterms:modified xsi:type="dcterms:W3CDTF">2019-06-16T14:37:11Z</dcterms:modified>
</cp:coreProperties>
</file>