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f81726e651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f81726e65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252175" y="4723638"/>
            <a:ext cx="8229600" cy="120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BB54"/>
                </a:solidFill>
              </a:rPr>
              <a:t>Ferramentas de IA para Otimização no Desenvolvimento de Software</a:t>
            </a:r>
            <a:endParaRPr sz="3600">
              <a:solidFill>
                <a:srgbClr val="FFBB54"/>
              </a:solidFill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5182375" y="1201900"/>
            <a:ext cx="3299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Pesquisa feita por:</a:t>
            </a:r>
            <a:br>
              <a:rPr lang="en-US" sz="24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rgbClr val="FFBB54"/>
                </a:solidFill>
                <a:latin typeface="Calibri"/>
                <a:ea typeface="Calibri"/>
                <a:cs typeface="Calibri"/>
                <a:sym typeface="Calibri"/>
              </a:rPr>
              <a:t>Heitor Magalhães Lemos</a:t>
            </a:r>
            <a:endParaRPr sz="2400">
              <a:solidFill>
                <a:srgbClr val="FFBB5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175" y="3388248"/>
            <a:ext cx="1303425" cy="86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3925" y="3356625"/>
            <a:ext cx="900575" cy="90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15225" y="3356613"/>
            <a:ext cx="913725" cy="932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79675" y="3356625"/>
            <a:ext cx="900575" cy="9005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7464775" y="240125"/>
            <a:ext cx="101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Data: </a:t>
            </a:r>
            <a:r>
              <a:rPr lang="en-US" sz="800">
                <a:solidFill>
                  <a:srgbClr val="FFBB54"/>
                </a:solidFill>
                <a:latin typeface="Calibri"/>
                <a:ea typeface="Calibri"/>
                <a:cs typeface="Calibri"/>
                <a:sym typeface="Calibri"/>
              </a:rPr>
              <a:t>Abril de 2024</a:t>
            </a:r>
            <a:endParaRPr sz="800">
              <a:solidFill>
                <a:srgbClr val="FFBB5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rgbClr val="FFBB54"/>
                </a:solidFill>
              </a:rPr>
              <a:t>Sider</a:t>
            </a:r>
            <a:endParaRPr>
              <a:solidFill>
                <a:srgbClr val="FFBB54"/>
              </a:solidFill>
            </a:endParaRPr>
          </a:p>
        </p:txBody>
      </p:sp>
      <p:sp>
        <p:nvSpPr>
          <p:cNvPr id="163" name="Google Shape;163;p22"/>
          <p:cNvSpPr txBox="1"/>
          <p:nvPr>
            <p:ph idx="1" type="body"/>
          </p:nvPr>
        </p:nvSpPr>
        <p:spPr>
          <a:xfrm>
            <a:off x="457200" y="19719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342900" rtl="0" algn="l">
              <a:spcBef>
                <a:spcPts val="640"/>
              </a:spcBef>
              <a:spcAft>
                <a:spcPts val="0"/>
              </a:spcAft>
              <a:buClr>
                <a:srgbClr val="FFBB54"/>
              </a:buClr>
              <a:buSzPts val="2800"/>
              <a:buChar char="•"/>
            </a:pPr>
            <a:r>
              <a:rPr lang="en-US" sz="2800">
                <a:solidFill>
                  <a:srgbClr val="FFBB54"/>
                </a:solidFill>
              </a:rPr>
              <a:t>Ferramenta útil para fluidez no trabalho</a:t>
            </a:r>
            <a:endParaRPr sz="2800">
              <a:solidFill>
                <a:srgbClr val="FFBB5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BB54"/>
              </a:solidFill>
            </a:endParaRPr>
          </a:p>
          <a:p>
            <a:pPr indent="-317500" lvl="0" marL="342900" rtl="0" algn="l">
              <a:spcBef>
                <a:spcPts val="640"/>
              </a:spcBef>
              <a:spcAft>
                <a:spcPts val="0"/>
              </a:spcAft>
              <a:buClr>
                <a:srgbClr val="FFBB54"/>
              </a:buClr>
              <a:buSzPts val="2800"/>
              <a:buChar char="•"/>
            </a:pPr>
            <a:r>
              <a:rPr lang="en-US" sz="2800">
                <a:solidFill>
                  <a:srgbClr val="FFBB54"/>
                </a:solidFill>
              </a:rPr>
              <a:t>Pesquisas rápidas e sumarização de conteúdos</a:t>
            </a:r>
            <a:endParaRPr sz="2800">
              <a:solidFill>
                <a:srgbClr val="FFBB54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BB54"/>
              </a:solidFill>
            </a:endParaRPr>
          </a:p>
          <a:p>
            <a: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rgbClr val="FFBB54"/>
              </a:buClr>
              <a:buSzPts val="1400"/>
              <a:buChar char="●"/>
            </a:pPr>
            <a:r>
              <a:rPr lang="en-US" sz="2800">
                <a:solidFill>
                  <a:srgbClr val="FFBB54"/>
                </a:solidFill>
              </a:rPr>
              <a:t>Exemplo prático</a:t>
            </a:r>
            <a:endParaRPr sz="2800">
              <a:solidFill>
                <a:srgbClr val="FFBB54"/>
              </a:solidFill>
            </a:endParaRPr>
          </a:p>
        </p:txBody>
      </p:sp>
      <p:pic>
        <p:nvPicPr>
          <p:cNvPr id="164" name="Google Shape;16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8250" y="349212"/>
            <a:ext cx="993900" cy="99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7963" y="1449273"/>
            <a:ext cx="1303425" cy="86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19712" y="1417650"/>
            <a:ext cx="900575" cy="90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1013" y="1417638"/>
            <a:ext cx="913725" cy="932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5463" y="1417650"/>
            <a:ext cx="900575" cy="9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FFBB54"/>
                </a:solidFill>
                <a:latin typeface="Calibri"/>
                <a:ea typeface="Calibri"/>
                <a:cs typeface="Calibri"/>
                <a:sym typeface="Calibri"/>
              </a:rPr>
              <a:t>Perguntas e Respostas</a:t>
            </a:r>
            <a:endParaRPr>
              <a:solidFill>
                <a:srgbClr val="FFBB54"/>
              </a:solidFill>
            </a:endParaRPr>
          </a:p>
        </p:txBody>
      </p:sp>
      <p:sp>
        <p:nvSpPr>
          <p:cNvPr id="174" name="Google Shape;174;p2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342900" rtl="0" algn="l">
              <a:spcBef>
                <a:spcPts val="640"/>
              </a:spcBef>
              <a:spcAft>
                <a:spcPts val="0"/>
              </a:spcAft>
              <a:buClr>
                <a:srgbClr val="FFBB54"/>
              </a:buClr>
              <a:buSzPts val="2800"/>
              <a:buChar char="•"/>
            </a:pPr>
            <a:r>
              <a:rPr lang="en-US" sz="2800">
                <a:solidFill>
                  <a:srgbClr val="FFBB54"/>
                </a:solidFill>
                <a:latin typeface="Calibri"/>
                <a:ea typeface="Calibri"/>
                <a:cs typeface="Calibri"/>
                <a:sym typeface="Calibri"/>
              </a:rPr>
              <a:t>Espaço para perguntas da audiência.</a:t>
            </a:r>
            <a:endParaRPr sz="2800">
              <a:solidFill>
                <a:srgbClr val="FFBB54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FFBB54"/>
                </a:solidFill>
                <a:latin typeface="Calibri"/>
                <a:ea typeface="Calibri"/>
                <a:cs typeface="Calibri"/>
                <a:sym typeface="Calibri"/>
              </a:rPr>
              <a:t>Contato e Agradecimentos</a:t>
            </a:r>
            <a:endParaRPr>
              <a:solidFill>
                <a:srgbClr val="FFBB54"/>
              </a:solidFill>
            </a:endParaRPr>
          </a:p>
        </p:txBody>
      </p:sp>
      <p:sp>
        <p:nvSpPr>
          <p:cNvPr id="180" name="Google Shape;180;p24"/>
          <p:cNvSpPr txBox="1"/>
          <p:nvPr>
            <p:ph idx="1" type="body"/>
          </p:nvPr>
        </p:nvSpPr>
        <p:spPr>
          <a:xfrm>
            <a:off x="457200" y="18493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342900" rtl="0" algn="l">
              <a:spcBef>
                <a:spcPts val="640"/>
              </a:spcBef>
              <a:spcAft>
                <a:spcPts val="0"/>
              </a:spcAft>
              <a:buClr>
                <a:srgbClr val="FFBB54"/>
              </a:buClr>
              <a:buSzPts val="2800"/>
              <a:buChar char="•"/>
            </a:pPr>
            <a:r>
              <a:rPr lang="en-US" sz="2800">
                <a:solidFill>
                  <a:srgbClr val="FFBB54"/>
                </a:solidFill>
                <a:latin typeface="Calibri"/>
                <a:ea typeface="Calibri"/>
                <a:cs typeface="Calibri"/>
                <a:sym typeface="Calibri"/>
              </a:rPr>
              <a:t>Detalhes de contato</a:t>
            </a:r>
            <a:endParaRPr sz="2800">
              <a:solidFill>
                <a:srgbClr val="FFBB5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BB54"/>
              </a:solidFill>
            </a:endParaRPr>
          </a:p>
          <a:p>
            <a:pPr indent="-317500" lvl="0" marL="342900" rtl="0" algn="l">
              <a:spcBef>
                <a:spcPts val="640"/>
              </a:spcBef>
              <a:spcAft>
                <a:spcPts val="0"/>
              </a:spcAft>
              <a:buClr>
                <a:srgbClr val="FFBB54"/>
              </a:buClr>
              <a:buSzPts val="2800"/>
              <a:buChar char="•"/>
            </a:pPr>
            <a:r>
              <a:rPr lang="en-US" sz="2800">
                <a:solidFill>
                  <a:srgbClr val="FFBB54"/>
                </a:solidFill>
                <a:latin typeface="Calibri"/>
                <a:ea typeface="Calibri"/>
                <a:cs typeface="Calibri"/>
                <a:sym typeface="Calibri"/>
              </a:rPr>
              <a:t>Agradecimentos pela oportunidade</a:t>
            </a:r>
            <a:endParaRPr sz="2800">
              <a:solidFill>
                <a:srgbClr val="FFBB5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>
                <a:solidFill>
                  <a:srgbClr val="FFBB54"/>
                </a:solidFill>
              </a:rPr>
              <a:t>Ferramentas IA de Otimização</a:t>
            </a:r>
            <a:endParaRPr sz="3600">
              <a:solidFill>
                <a:srgbClr val="FFBB54"/>
              </a:solidFill>
            </a:endParaRPr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457200" y="2248825"/>
            <a:ext cx="8229600" cy="28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342900" rtl="0" algn="l">
              <a:spcBef>
                <a:spcPts val="640"/>
              </a:spcBef>
              <a:spcAft>
                <a:spcPts val="0"/>
              </a:spcAft>
              <a:buClr>
                <a:srgbClr val="FFBB54"/>
              </a:buClr>
              <a:buSzPts val="2800"/>
              <a:buChar char="•"/>
            </a:pPr>
            <a:r>
              <a:rPr lang="en-US" sz="2800">
                <a:solidFill>
                  <a:srgbClr val="FFBB54"/>
                </a:solidFill>
                <a:latin typeface="Calibri"/>
                <a:ea typeface="Calibri"/>
                <a:cs typeface="Calibri"/>
                <a:sym typeface="Calibri"/>
              </a:rPr>
              <a:t>Otimização do Desenvolvimento de Software com Sonar</a:t>
            </a:r>
            <a:r>
              <a:rPr lang="en-US" sz="2800">
                <a:solidFill>
                  <a:srgbClr val="FFBB54"/>
                </a:solidFill>
              </a:rPr>
              <a:t>Lint, SonarCloud, ChatGpt e Sider</a:t>
            </a:r>
            <a:endParaRPr sz="2800">
              <a:solidFill>
                <a:srgbClr val="FFBB54"/>
              </a:solidFill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BB54"/>
              </a:solidFill>
            </a:endParaRPr>
          </a:p>
          <a:p>
            <a:pPr indent="-317500" lvl="0" marL="342900" rtl="0" algn="l">
              <a:spcBef>
                <a:spcPts val="640"/>
              </a:spcBef>
              <a:spcAft>
                <a:spcPts val="0"/>
              </a:spcAft>
              <a:buClr>
                <a:srgbClr val="FFBB54"/>
              </a:buClr>
              <a:buSzPts val="2800"/>
              <a:buChar char="•"/>
            </a:pPr>
            <a:r>
              <a:rPr lang="en-US" sz="2800">
                <a:solidFill>
                  <a:srgbClr val="FFBB54"/>
                </a:solidFill>
                <a:latin typeface="Calibri"/>
                <a:ea typeface="Calibri"/>
                <a:cs typeface="Calibri"/>
                <a:sym typeface="Calibri"/>
              </a:rPr>
              <a:t>Análise</a:t>
            </a:r>
            <a:r>
              <a:rPr lang="en-US" sz="2800">
                <a:solidFill>
                  <a:srgbClr val="FFBB54"/>
                </a:solidFill>
              </a:rPr>
              <a:t> </a:t>
            </a:r>
            <a:r>
              <a:rPr lang="en-US" sz="2800">
                <a:solidFill>
                  <a:srgbClr val="FFBB54"/>
                </a:solidFill>
                <a:latin typeface="Calibri"/>
                <a:ea typeface="Calibri"/>
                <a:cs typeface="Calibri"/>
                <a:sym typeface="Calibri"/>
              </a:rPr>
              <a:t>e aplicação no contexto de C# e Angular</a:t>
            </a:r>
            <a:endParaRPr sz="2800">
              <a:solidFill>
                <a:srgbClr val="FFBB54"/>
              </a:solidFill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7963" y="1572898"/>
            <a:ext cx="1303425" cy="86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9712" y="1541275"/>
            <a:ext cx="900575" cy="90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1013" y="1541263"/>
            <a:ext cx="913725" cy="932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35463" y="1541275"/>
            <a:ext cx="900575" cy="9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FFBB54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endParaRPr>
              <a:solidFill>
                <a:srgbClr val="FFBB54"/>
              </a:solidFill>
            </a:endParaRPr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342900" rtl="0" algn="l">
              <a:spcBef>
                <a:spcPts val="640"/>
              </a:spcBef>
              <a:spcAft>
                <a:spcPts val="0"/>
              </a:spcAft>
              <a:buClr>
                <a:srgbClr val="FFBB54"/>
              </a:buClr>
              <a:buSzPts val="2800"/>
              <a:buChar char="•"/>
            </a:pPr>
            <a:r>
              <a:rPr lang="en-US" sz="2800">
                <a:solidFill>
                  <a:srgbClr val="FFBB54"/>
                </a:solidFill>
              </a:rPr>
              <a:t>Importância da qualidade do código e eficiência no desenvolvimento.</a:t>
            </a:r>
            <a:endParaRPr sz="2800">
              <a:solidFill>
                <a:srgbClr val="FFBB54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BB54"/>
              </a:solidFill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BB54"/>
              </a:solidFill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BB54"/>
              </a:solidFill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BB54"/>
              </a:solidFill>
            </a:endParaRPr>
          </a:p>
          <a:p>
            <a:pPr indent="-317500" lvl="0" marL="342900" rtl="0" algn="l">
              <a:spcBef>
                <a:spcPts val="640"/>
              </a:spcBef>
              <a:spcAft>
                <a:spcPts val="0"/>
              </a:spcAft>
              <a:buClr>
                <a:srgbClr val="FFBB54"/>
              </a:buClr>
              <a:buSzPts val="2800"/>
              <a:buChar char="•"/>
            </a:pPr>
            <a:r>
              <a:rPr lang="en-US" sz="2800">
                <a:solidFill>
                  <a:srgbClr val="FFBB54"/>
                </a:solidFill>
                <a:latin typeface="Calibri"/>
                <a:ea typeface="Calibri"/>
                <a:cs typeface="Calibri"/>
                <a:sym typeface="Calibri"/>
              </a:rPr>
              <a:t>Introdução de</a:t>
            </a:r>
            <a:r>
              <a:rPr lang="en-US" sz="2800">
                <a:solidFill>
                  <a:srgbClr val="FFBB54"/>
                </a:solidFill>
              </a:rPr>
              <a:t> ChatGpt, Sider,</a:t>
            </a:r>
            <a:r>
              <a:rPr lang="en-US" sz="2800">
                <a:solidFill>
                  <a:srgbClr val="FFBB54"/>
                </a:solidFill>
                <a:latin typeface="Calibri"/>
                <a:ea typeface="Calibri"/>
                <a:cs typeface="Calibri"/>
                <a:sym typeface="Calibri"/>
              </a:rPr>
              <a:t> SonarCloud e SonarLint como soluções.</a:t>
            </a:r>
            <a:endParaRPr sz="2800">
              <a:solidFill>
                <a:srgbClr val="FFBB5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FFBB54"/>
                </a:solidFill>
                <a:latin typeface="Calibri"/>
                <a:ea typeface="Calibri"/>
                <a:cs typeface="Calibri"/>
                <a:sym typeface="Calibri"/>
              </a:rPr>
              <a:t>O que é SonarLint       ?</a:t>
            </a:r>
            <a:endParaRPr>
              <a:solidFill>
                <a:srgbClr val="FFBB54"/>
              </a:solidFill>
            </a:endParaRPr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457200" y="1858050"/>
            <a:ext cx="8229600" cy="31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342900" rtl="0" algn="l">
              <a:spcBef>
                <a:spcPts val="640"/>
              </a:spcBef>
              <a:spcAft>
                <a:spcPts val="0"/>
              </a:spcAft>
              <a:buClr>
                <a:srgbClr val="FFBB54"/>
              </a:buClr>
              <a:buSzPts val="2800"/>
              <a:buChar char="•"/>
            </a:pPr>
            <a:r>
              <a:rPr lang="en-US" sz="2800">
                <a:solidFill>
                  <a:srgbClr val="FFBB54"/>
                </a:solidFill>
                <a:latin typeface="Calibri"/>
                <a:ea typeface="Calibri"/>
                <a:cs typeface="Calibri"/>
                <a:sym typeface="Calibri"/>
              </a:rPr>
              <a:t>Plugin de IDE para feedback instantâneo.</a:t>
            </a:r>
            <a:endParaRPr sz="2800">
              <a:solidFill>
                <a:srgbClr val="FFBB54"/>
              </a:solidFill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BB54"/>
              </a:solidFill>
            </a:endParaRPr>
          </a:p>
          <a:p>
            <a:pPr indent="-317500" lvl="0" marL="342900" rtl="0" algn="l">
              <a:spcBef>
                <a:spcPts val="640"/>
              </a:spcBef>
              <a:spcAft>
                <a:spcPts val="0"/>
              </a:spcAft>
              <a:buClr>
                <a:srgbClr val="FFBB54"/>
              </a:buClr>
              <a:buSzPts val="2800"/>
              <a:buChar char="•"/>
            </a:pPr>
            <a:r>
              <a:rPr lang="en-US" sz="2800">
                <a:solidFill>
                  <a:srgbClr val="FFBB54"/>
                </a:solidFill>
                <a:latin typeface="Calibri"/>
                <a:ea typeface="Calibri"/>
                <a:cs typeface="Calibri"/>
                <a:sym typeface="Calibri"/>
              </a:rPr>
              <a:t>Benefícios: detecção instantânea de bugs, melhoria de produtividade.</a:t>
            </a:r>
            <a:endParaRPr sz="2800">
              <a:solidFill>
                <a:srgbClr val="FFBB54"/>
              </a:solidFill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2925" y="411673"/>
            <a:ext cx="1303425" cy="86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7963" y="1351423"/>
            <a:ext cx="1303425" cy="86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9712" y="1319800"/>
            <a:ext cx="900575" cy="90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1013" y="1319788"/>
            <a:ext cx="913725" cy="932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35463" y="1319800"/>
            <a:ext cx="900575" cy="9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FFBB54"/>
                </a:solidFill>
                <a:latin typeface="Calibri"/>
                <a:ea typeface="Calibri"/>
                <a:cs typeface="Calibri"/>
                <a:sym typeface="Calibri"/>
              </a:rPr>
              <a:t>O que é SonarCloud        ?</a:t>
            </a:r>
            <a:endParaRPr>
              <a:solidFill>
                <a:srgbClr val="FFBB54"/>
              </a:solidFill>
            </a:endParaRPr>
          </a:p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457200" y="19719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342900" rtl="0" algn="l">
              <a:spcBef>
                <a:spcPts val="640"/>
              </a:spcBef>
              <a:spcAft>
                <a:spcPts val="0"/>
              </a:spcAft>
              <a:buClr>
                <a:srgbClr val="FFBB54"/>
              </a:buClr>
              <a:buSzPts val="2800"/>
              <a:buChar char="•"/>
            </a:pPr>
            <a:r>
              <a:rPr lang="en-US" sz="2800">
                <a:solidFill>
                  <a:srgbClr val="FFBB54"/>
                </a:solidFill>
                <a:latin typeface="Calibri"/>
                <a:ea typeface="Calibri"/>
                <a:cs typeface="Calibri"/>
                <a:sym typeface="Calibri"/>
              </a:rPr>
              <a:t>Plataforma de análise de código baseada na nuvem.</a:t>
            </a:r>
            <a:endParaRPr sz="2800">
              <a:solidFill>
                <a:srgbClr val="FFBB5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BB54"/>
              </a:solidFill>
            </a:endParaRPr>
          </a:p>
          <a:p>
            <a:pPr indent="-317500" lvl="0" marL="342900" rtl="0" algn="l">
              <a:spcBef>
                <a:spcPts val="640"/>
              </a:spcBef>
              <a:spcAft>
                <a:spcPts val="0"/>
              </a:spcAft>
              <a:buClr>
                <a:srgbClr val="FFBB54"/>
              </a:buClr>
              <a:buSzPts val="2800"/>
              <a:buChar char="•"/>
            </a:pPr>
            <a:r>
              <a:rPr lang="en-US" sz="2800">
                <a:solidFill>
                  <a:srgbClr val="FFBB54"/>
                </a:solidFill>
                <a:latin typeface="Calibri"/>
                <a:ea typeface="Calibri"/>
                <a:cs typeface="Calibri"/>
                <a:sym typeface="Calibri"/>
              </a:rPr>
              <a:t>Vantagens: integração contínua, suporte a múltiplas linguagens.</a:t>
            </a:r>
            <a:endParaRPr sz="2800">
              <a:solidFill>
                <a:srgbClr val="FFBB54"/>
              </a:solidFill>
            </a:endParaRPr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1587" y="395862"/>
            <a:ext cx="900575" cy="90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7963" y="1449273"/>
            <a:ext cx="1303425" cy="86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9712" y="1417650"/>
            <a:ext cx="900575" cy="90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1013" y="1417638"/>
            <a:ext cx="913725" cy="932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35463" y="1417650"/>
            <a:ext cx="900575" cy="9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rgbClr val="FFBB54"/>
                </a:solidFill>
                <a:latin typeface="Calibri"/>
                <a:ea typeface="Calibri"/>
                <a:cs typeface="Calibri"/>
                <a:sym typeface="Calibri"/>
              </a:rPr>
              <a:t>Características Comuns e Benefícios</a:t>
            </a:r>
            <a:endParaRPr>
              <a:solidFill>
                <a:srgbClr val="FFBB54"/>
              </a:solidFill>
            </a:endParaRPr>
          </a:p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342900" rtl="0" algn="l">
              <a:spcBef>
                <a:spcPts val="640"/>
              </a:spcBef>
              <a:spcAft>
                <a:spcPts val="0"/>
              </a:spcAft>
              <a:buClr>
                <a:srgbClr val="FFBB54"/>
              </a:buClr>
              <a:buSzPts val="2800"/>
              <a:buChar char="•"/>
            </a:pPr>
            <a:r>
              <a:rPr lang="en-US" sz="2800">
                <a:solidFill>
                  <a:srgbClr val="FFBB54"/>
                </a:solidFill>
                <a:latin typeface="Calibri"/>
                <a:ea typeface="Calibri"/>
                <a:cs typeface="Calibri"/>
                <a:sym typeface="Calibri"/>
              </a:rPr>
              <a:t>Manutenção de qualidade e segurança do código.</a:t>
            </a:r>
            <a:endParaRPr sz="2800">
              <a:solidFill>
                <a:srgbClr val="FFBB5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BB54"/>
              </a:solidFill>
            </a:endParaRPr>
          </a:p>
          <a:p>
            <a:pPr indent="-317500" lvl="0" marL="342900" rtl="0" algn="l">
              <a:spcBef>
                <a:spcPts val="640"/>
              </a:spcBef>
              <a:spcAft>
                <a:spcPts val="0"/>
              </a:spcAft>
              <a:buClr>
                <a:srgbClr val="FFBB54"/>
              </a:buClr>
              <a:buSzPts val="2800"/>
              <a:buChar char="•"/>
            </a:pPr>
            <a:r>
              <a:rPr lang="en-US" sz="2800">
                <a:solidFill>
                  <a:srgbClr val="FFBB54"/>
                </a:solidFill>
                <a:latin typeface="Calibri"/>
                <a:ea typeface="Calibri"/>
                <a:cs typeface="Calibri"/>
                <a:sym typeface="Calibri"/>
              </a:rPr>
              <a:t>Integrações com ferramentas e sistemas de CI/CD.</a:t>
            </a:r>
            <a:endParaRPr sz="2800">
              <a:solidFill>
                <a:srgbClr val="FFBB54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FFBB54"/>
                </a:solidFill>
                <a:latin typeface="Calibri"/>
                <a:ea typeface="Calibri"/>
                <a:cs typeface="Calibri"/>
                <a:sym typeface="Calibri"/>
              </a:rPr>
              <a:t>Aplicação Prática no C#</a:t>
            </a:r>
            <a:endParaRPr>
              <a:solidFill>
                <a:srgbClr val="FFBB54"/>
              </a:solidFill>
            </a:endParaRPr>
          </a:p>
        </p:txBody>
      </p:sp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342900" rtl="0" algn="l">
              <a:spcBef>
                <a:spcPts val="640"/>
              </a:spcBef>
              <a:spcAft>
                <a:spcPts val="0"/>
              </a:spcAft>
              <a:buClr>
                <a:srgbClr val="FFBB54"/>
              </a:buClr>
              <a:buSzPts val="2800"/>
              <a:buChar char="•"/>
            </a:pPr>
            <a:r>
              <a:rPr lang="en-US" sz="2800">
                <a:solidFill>
                  <a:srgbClr val="FFBB54"/>
                </a:solidFill>
                <a:latin typeface="Calibri"/>
                <a:ea typeface="Calibri"/>
                <a:cs typeface="Calibri"/>
                <a:sym typeface="Calibri"/>
              </a:rPr>
              <a:t>Exemplo com SonarLint em Visual Studio Code</a:t>
            </a:r>
            <a:endParaRPr sz="2800">
              <a:solidFill>
                <a:srgbClr val="FFBB5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BB54"/>
              </a:solidFill>
            </a:endParaRPr>
          </a:p>
          <a:p>
            <a:pPr indent="-317500" lvl="0" marL="342900" rtl="0" algn="l">
              <a:spcBef>
                <a:spcPts val="640"/>
              </a:spcBef>
              <a:spcAft>
                <a:spcPts val="0"/>
              </a:spcAft>
              <a:buClr>
                <a:srgbClr val="FFBB54"/>
              </a:buClr>
              <a:buSzPts val="2800"/>
              <a:buChar char="•"/>
            </a:pPr>
            <a:r>
              <a:rPr lang="en-US" sz="2800">
                <a:solidFill>
                  <a:srgbClr val="FFBB54"/>
                </a:solidFill>
                <a:latin typeface="Calibri"/>
                <a:ea typeface="Calibri"/>
                <a:cs typeface="Calibri"/>
                <a:sym typeface="Calibri"/>
              </a:rPr>
              <a:t>Integração de SonarCloud com repositório Git</a:t>
            </a:r>
            <a:endParaRPr sz="2800">
              <a:solidFill>
                <a:srgbClr val="FFBB54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FFBB54"/>
                </a:solidFill>
                <a:latin typeface="Calibri"/>
                <a:ea typeface="Calibri"/>
                <a:cs typeface="Calibri"/>
                <a:sym typeface="Calibri"/>
              </a:rPr>
              <a:t>Aplicação Prática em Angular</a:t>
            </a:r>
            <a:endParaRPr>
              <a:solidFill>
                <a:srgbClr val="FFBB54"/>
              </a:solidFill>
            </a:endParaRPr>
          </a:p>
        </p:txBody>
      </p:sp>
      <p:sp>
        <p:nvSpPr>
          <p:cNvPr id="146" name="Google Shape;146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342900" rtl="0" algn="l">
              <a:spcBef>
                <a:spcPts val="640"/>
              </a:spcBef>
              <a:spcAft>
                <a:spcPts val="0"/>
              </a:spcAft>
              <a:buClr>
                <a:srgbClr val="FFBB54"/>
              </a:buClr>
              <a:buSzPts val="2800"/>
              <a:buChar char="•"/>
            </a:pPr>
            <a:r>
              <a:rPr lang="en-US" sz="2800">
                <a:solidFill>
                  <a:srgbClr val="FFBB54"/>
                </a:solidFill>
                <a:latin typeface="Calibri"/>
                <a:ea typeface="Calibri"/>
                <a:cs typeface="Calibri"/>
                <a:sym typeface="Calibri"/>
              </a:rPr>
              <a:t>Uso de SonarLint no Visual Studio Code.</a:t>
            </a:r>
            <a:endParaRPr sz="2800">
              <a:solidFill>
                <a:srgbClr val="FFBB5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BB54"/>
              </a:solidFill>
            </a:endParaRPr>
          </a:p>
          <a:p>
            <a:pPr indent="-317500" lvl="0" marL="342900" rtl="0" algn="l">
              <a:spcBef>
                <a:spcPts val="640"/>
              </a:spcBef>
              <a:spcAft>
                <a:spcPts val="0"/>
              </a:spcAft>
              <a:buClr>
                <a:srgbClr val="FFBB54"/>
              </a:buClr>
              <a:buSzPts val="2800"/>
              <a:buChar char="•"/>
            </a:pPr>
            <a:r>
              <a:rPr lang="en-US" sz="2800">
                <a:solidFill>
                  <a:srgbClr val="FFBB54"/>
                </a:solidFill>
                <a:latin typeface="Calibri"/>
                <a:ea typeface="Calibri"/>
                <a:cs typeface="Calibri"/>
                <a:sym typeface="Calibri"/>
              </a:rPr>
              <a:t>Monitoramento com SonarCloud em projeto Angular.</a:t>
            </a:r>
            <a:endParaRPr sz="2800">
              <a:solidFill>
                <a:srgbClr val="FFBB54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rgbClr val="FFBB54"/>
                </a:solidFill>
              </a:rPr>
              <a:t>ChatGpt </a:t>
            </a:r>
            <a:endParaRPr>
              <a:solidFill>
                <a:srgbClr val="FFBB54"/>
              </a:solidFill>
            </a:endParaRPr>
          </a:p>
        </p:txBody>
      </p:sp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421600" y="19601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342900" rtl="0" algn="l">
              <a:spcBef>
                <a:spcPts val="640"/>
              </a:spcBef>
              <a:spcAft>
                <a:spcPts val="0"/>
              </a:spcAft>
              <a:buClr>
                <a:srgbClr val="FFBB54"/>
              </a:buClr>
              <a:buSzPts val="2800"/>
              <a:buChar char="•"/>
            </a:pPr>
            <a:r>
              <a:rPr lang="en-US" sz="2800">
                <a:solidFill>
                  <a:srgbClr val="FFBB54"/>
                </a:solidFill>
              </a:rPr>
              <a:t>Já é bastante utilizado</a:t>
            </a:r>
            <a:endParaRPr sz="2800">
              <a:solidFill>
                <a:srgbClr val="FFBB54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BB54"/>
              </a:solidFill>
            </a:endParaRPr>
          </a:p>
          <a:p>
            <a:pPr indent="-317500" lvl="0" marL="342900" rtl="0" algn="l">
              <a:spcBef>
                <a:spcPts val="640"/>
              </a:spcBef>
              <a:spcAft>
                <a:spcPts val="0"/>
              </a:spcAft>
              <a:buClr>
                <a:srgbClr val="FFBB54"/>
              </a:buClr>
              <a:buSzPts val="2800"/>
              <a:buChar char="•"/>
            </a:pPr>
            <a:r>
              <a:rPr lang="en-US" sz="2800">
                <a:solidFill>
                  <a:srgbClr val="FFBB54"/>
                </a:solidFill>
              </a:rPr>
              <a:t>Espaço para otimização do ChatGPT para Devs</a:t>
            </a:r>
            <a:endParaRPr sz="2800">
              <a:solidFill>
                <a:srgbClr val="FFBB54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BB54"/>
              </a:solidFill>
            </a:endParaRPr>
          </a:p>
          <a:p>
            <a:pPr indent="-406400" lvl="0" marL="457200" rtl="0" algn="l">
              <a:spcBef>
                <a:spcPts val="640"/>
              </a:spcBef>
              <a:spcAft>
                <a:spcPts val="0"/>
              </a:spcAft>
              <a:buClr>
                <a:srgbClr val="FFBB54"/>
              </a:buClr>
              <a:buSzPts val="2800"/>
              <a:buChar char="●"/>
            </a:pPr>
            <a:r>
              <a:rPr lang="en-US" sz="2800">
                <a:solidFill>
                  <a:srgbClr val="FFBB54"/>
                </a:solidFill>
              </a:rPr>
              <a:t>Exemplo prático</a:t>
            </a:r>
            <a:endParaRPr sz="2800">
              <a:solidFill>
                <a:srgbClr val="FFBB54"/>
              </a:solidFill>
            </a:endParaRPr>
          </a:p>
        </p:txBody>
      </p:sp>
      <p:pic>
        <p:nvPicPr>
          <p:cNvPr id="153" name="Google Shape;1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7900" y="380038"/>
            <a:ext cx="913725" cy="932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5775" y="1449273"/>
            <a:ext cx="1303425" cy="86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37525" y="1417650"/>
            <a:ext cx="900575" cy="90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8825" y="1417638"/>
            <a:ext cx="913725" cy="932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53275" y="1417650"/>
            <a:ext cx="900575" cy="9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