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048"/>
    <a:srgbClr val="7AA756"/>
    <a:srgbClr val="A1A8A4"/>
    <a:srgbClr val="2A4251"/>
    <a:srgbClr val="D25F9B"/>
    <a:srgbClr val="4E6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1" d="100"/>
          <a:sy n="91" d="100"/>
        </p:scale>
        <p:origin x="1458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F76A-3564-4AFC-832A-07DF3F7669B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FBA6-5BE0-469E-B35A-DF53A3D28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1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F76A-3564-4AFC-832A-07DF3F7669B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FBA6-5BE0-469E-B35A-DF53A3D28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F76A-3564-4AFC-832A-07DF3F7669B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FBA6-5BE0-469E-B35A-DF53A3D28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4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F76A-3564-4AFC-832A-07DF3F7669B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FBA6-5BE0-469E-B35A-DF53A3D28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5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F76A-3564-4AFC-832A-07DF3F7669B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FBA6-5BE0-469E-B35A-DF53A3D28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1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F76A-3564-4AFC-832A-07DF3F7669B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FBA6-5BE0-469E-B35A-DF53A3D28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0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F76A-3564-4AFC-832A-07DF3F7669B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FBA6-5BE0-469E-B35A-DF53A3D28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9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F76A-3564-4AFC-832A-07DF3F7669B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FBA6-5BE0-469E-B35A-DF53A3D28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6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F76A-3564-4AFC-832A-07DF3F7669B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FBA6-5BE0-469E-B35A-DF53A3D28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5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F76A-3564-4AFC-832A-07DF3F7669B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FBA6-5BE0-469E-B35A-DF53A3D28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2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F76A-3564-4AFC-832A-07DF3F7669B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FBA6-5BE0-469E-B35A-DF53A3D28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3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7F76A-3564-4AFC-832A-07DF3F7669B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DFBA6-5BE0-469E-B35A-DF53A3D28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7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3CD0DA96-AC17-4040-A510-9BDBC311A40D}"/>
              </a:ext>
            </a:extLst>
          </p:cNvPr>
          <p:cNvSpPr/>
          <p:nvPr/>
        </p:nvSpPr>
        <p:spPr>
          <a:xfrm rot="19748062">
            <a:off x="3458237" y="-139570"/>
            <a:ext cx="2363626" cy="1067328"/>
          </a:xfrm>
          <a:custGeom>
            <a:avLst/>
            <a:gdLst>
              <a:gd name="connsiteX0" fmla="*/ 1057085 w 2363626"/>
              <a:gd name="connsiteY0" fmla="*/ 0 h 1067328"/>
              <a:gd name="connsiteX1" fmla="*/ 2363626 w 2363626"/>
              <a:gd name="connsiteY1" fmla="*/ 780885 h 1067328"/>
              <a:gd name="connsiteX2" fmla="*/ 2335860 w 2363626"/>
              <a:gd name="connsiteY2" fmla="*/ 832040 h 1067328"/>
              <a:gd name="connsiteX3" fmla="*/ 1893337 w 2363626"/>
              <a:gd name="connsiteY3" fmla="*/ 1067328 h 1067328"/>
              <a:gd name="connsiteX4" fmla="*/ 1873446 w 2363626"/>
              <a:gd name="connsiteY4" fmla="*/ 1067328 h 1067328"/>
              <a:gd name="connsiteX5" fmla="*/ 865660 w 2363626"/>
              <a:gd name="connsiteY5" fmla="*/ 465001 h 1067328"/>
              <a:gd name="connsiteX6" fmla="*/ 507257 w 2363626"/>
              <a:gd name="connsiteY6" fmla="*/ 1064665 h 1067328"/>
              <a:gd name="connsiteX7" fmla="*/ 426112 w 2363626"/>
              <a:gd name="connsiteY7" fmla="*/ 1056485 h 1067328"/>
              <a:gd name="connsiteX8" fmla="*/ 10842 w 2363626"/>
              <a:gd name="connsiteY8" fmla="*/ 641215 h 1067328"/>
              <a:gd name="connsiteX9" fmla="*/ 0 w 2363626"/>
              <a:gd name="connsiteY9" fmla="*/ 533663 h 1067328"/>
              <a:gd name="connsiteX10" fmla="*/ 10842 w 2363626"/>
              <a:gd name="connsiteY10" fmla="*/ 426112 h 1067328"/>
              <a:gd name="connsiteX11" fmla="*/ 533664 w 2363626"/>
              <a:gd name="connsiteY11" fmla="*/ 0 h 106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63626" h="1067328">
                <a:moveTo>
                  <a:pt x="1057085" y="0"/>
                </a:moveTo>
                <a:lnTo>
                  <a:pt x="2363626" y="780885"/>
                </a:lnTo>
                <a:lnTo>
                  <a:pt x="2335860" y="832040"/>
                </a:lnTo>
                <a:cubicBezTo>
                  <a:pt x="2239956" y="973996"/>
                  <a:pt x="2077546" y="1067328"/>
                  <a:pt x="1893337" y="1067328"/>
                </a:cubicBezTo>
                <a:lnTo>
                  <a:pt x="1873446" y="1067328"/>
                </a:lnTo>
                <a:lnTo>
                  <a:pt x="865660" y="465001"/>
                </a:lnTo>
                <a:lnTo>
                  <a:pt x="507257" y="1064665"/>
                </a:lnTo>
                <a:lnTo>
                  <a:pt x="426112" y="1056485"/>
                </a:lnTo>
                <a:cubicBezTo>
                  <a:pt x="217671" y="1013831"/>
                  <a:pt x="53495" y="849656"/>
                  <a:pt x="10842" y="641215"/>
                </a:cubicBezTo>
                <a:lnTo>
                  <a:pt x="0" y="533663"/>
                </a:lnTo>
                <a:lnTo>
                  <a:pt x="10842" y="426112"/>
                </a:lnTo>
                <a:cubicBezTo>
                  <a:pt x="60604" y="182931"/>
                  <a:pt x="275772" y="0"/>
                  <a:pt x="533664" y="0"/>
                </a:cubicBezTo>
                <a:close/>
              </a:path>
            </a:pathLst>
          </a:custGeom>
          <a:solidFill>
            <a:srgbClr val="A1A8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0A21A89-0ED4-4911-97CA-E97BADC08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1" r="10723"/>
          <a:stretch/>
        </p:blipFill>
        <p:spPr>
          <a:xfrm>
            <a:off x="4361682" y="533400"/>
            <a:ext cx="2185158" cy="1741676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15FD3D8C-BFF3-429C-8789-22838D92E25F}"/>
              </a:ext>
            </a:extLst>
          </p:cNvPr>
          <p:cNvSpPr/>
          <p:nvPr/>
        </p:nvSpPr>
        <p:spPr>
          <a:xfrm>
            <a:off x="-8141" y="2747638"/>
            <a:ext cx="3437142" cy="2282264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>
                  <a:alpha val="0"/>
                </a:schemeClr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866A4AB-0379-4954-B33D-B6B6FB09C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48" y="38101"/>
            <a:ext cx="2501920" cy="11743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97E2A0-27E0-40A2-9F5E-7EFAA94D4D2B}"/>
              </a:ext>
            </a:extLst>
          </p:cNvPr>
          <p:cNvSpPr txBox="1"/>
          <p:nvPr/>
        </p:nvSpPr>
        <p:spPr>
          <a:xfrm>
            <a:off x="157750" y="1276188"/>
            <a:ext cx="1746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4E697F"/>
                </a:solidFill>
                <a:latin typeface="Cormorant Infant" panose="00000500000000000000" pitchFamily="2" charset="0"/>
              </a:rPr>
              <a:t>Your  Energy Concierge 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8B697E2-C1ED-4BE5-80F4-C1A09874C6AE}"/>
              </a:ext>
            </a:extLst>
          </p:cNvPr>
          <p:cNvSpPr/>
          <p:nvPr/>
        </p:nvSpPr>
        <p:spPr>
          <a:xfrm>
            <a:off x="6623032" y="502061"/>
            <a:ext cx="223837" cy="881828"/>
          </a:xfrm>
          <a:custGeom>
            <a:avLst/>
            <a:gdLst>
              <a:gd name="connsiteX0" fmla="*/ 276225 w 276225"/>
              <a:gd name="connsiteY0" fmla="*/ 0 h 881828"/>
              <a:gd name="connsiteX1" fmla="*/ 276225 w 276225"/>
              <a:gd name="connsiteY1" fmla="*/ 655623 h 881828"/>
              <a:gd name="connsiteX2" fmla="*/ 0 w 276225"/>
              <a:gd name="connsiteY2" fmla="*/ 881828 h 881828"/>
              <a:gd name="connsiteX3" fmla="*/ 0 w 276225"/>
              <a:gd name="connsiteY3" fmla="*/ 226205 h 88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225" h="881828">
                <a:moveTo>
                  <a:pt x="276225" y="0"/>
                </a:moveTo>
                <a:lnTo>
                  <a:pt x="276225" y="655623"/>
                </a:lnTo>
                <a:lnTo>
                  <a:pt x="0" y="881828"/>
                </a:lnTo>
                <a:lnTo>
                  <a:pt x="0" y="226205"/>
                </a:lnTo>
                <a:close/>
              </a:path>
            </a:pathLst>
          </a:custGeom>
          <a:solidFill>
            <a:srgbClr val="A1A8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085562-3B53-4924-B43C-BC92005185AF}"/>
              </a:ext>
            </a:extLst>
          </p:cNvPr>
          <p:cNvSpPr/>
          <p:nvPr/>
        </p:nvSpPr>
        <p:spPr>
          <a:xfrm>
            <a:off x="16931" y="1705346"/>
            <a:ext cx="1483099" cy="40011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morant Infant" panose="00000500000000000000" pitchFamily="2" charset="0"/>
              </a:rPr>
              <a:t>The problem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morant Infant" panose="00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1A9A69-BC48-487E-9376-FE01C8C4C8FA}"/>
              </a:ext>
            </a:extLst>
          </p:cNvPr>
          <p:cNvSpPr txBox="1"/>
          <p:nvPr/>
        </p:nvSpPr>
        <p:spPr>
          <a:xfrm>
            <a:off x="67016" y="2137713"/>
            <a:ext cx="38226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C4C67"/>
                </a:solidFill>
                <a:latin typeface="Cormorant Infant" panose="00000500000000000000" pitchFamily="2" charset="0"/>
              </a:rPr>
              <a:t>Sub Saharan Africa is energy </a:t>
            </a:r>
            <a:r>
              <a:rPr lang="en-US" sz="1100" dirty="0">
                <a:solidFill>
                  <a:srgbClr val="4E697F"/>
                </a:solidFill>
                <a:latin typeface="Cormorant Infant" panose="00000500000000000000" pitchFamily="2" charset="0"/>
              </a:rPr>
              <a:t>infrastructure</a:t>
            </a:r>
            <a:r>
              <a:rPr lang="en-US" sz="1100" dirty="0">
                <a:solidFill>
                  <a:srgbClr val="2C4C67"/>
                </a:solidFill>
                <a:latin typeface="Cormorant Infant" panose="00000500000000000000" pitchFamily="2" charset="0"/>
              </a:rPr>
              <a:t> deficient due to lack of strategy, planning &amp; investment. This results in energy access barriers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3707D9-4E14-40A5-A07A-7D09794E3B2D}"/>
              </a:ext>
            </a:extLst>
          </p:cNvPr>
          <p:cNvSpPr/>
          <p:nvPr/>
        </p:nvSpPr>
        <p:spPr>
          <a:xfrm>
            <a:off x="20503" y="2711767"/>
            <a:ext cx="1494320" cy="40011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morant Infant" panose="00000500000000000000" pitchFamily="2" charset="0"/>
              </a:rPr>
              <a:t>The Solution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morant Infant" panose="000005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E8A866-BFAE-4CD8-84D5-E1971EED14CB}"/>
              </a:ext>
            </a:extLst>
          </p:cNvPr>
          <p:cNvSpPr txBox="1"/>
          <p:nvPr/>
        </p:nvSpPr>
        <p:spPr>
          <a:xfrm>
            <a:off x="963851" y="3289845"/>
            <a:ext cx="24049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2C4C67"/>
                </a:solidFill>
                <a:latin typeface="Cormorant Infant" panose="00000500000000000000" pitchFamily="2" charset="0"/>
              </a:rPr>
              <a:t>DIY</a:t>
            </a:r>
            <a:r>
              <a:rPr lang="en-US" sz="1100" dirty="0">
                <a:solidFill>
                  <a:srgbClr val="2C4C67"/>
                </a:solidFill>
                <a:latin typeface="Cormorant Infant" panose="00000500000000000000" pitchFamily="2" charset="0"/>
              </a:rPr>
              <a:t> – User acquisition of own energy</a:t>
            </a:r>
          </a:p>
          <a:p>
            <a:r>
              <a:rPr lang="en-US" sz="1100" dirty="0">
                <a:solidFill>
                  <a:srgbClr val="2C4C67"/>
                </a:solidFill>
                <a:latin typeface="Cormorant Infant" panose="00000500000000000000" pitchFamily="2" charset="0"/>
              </a:rPr>
              <a:t>infrastructure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991424-3A62-4A50-833A-5FFB2A5BB321}"/>
              </a:ext>
            </a:extLst>
          </p:cNvPr>
          <p:cNvSpPr txBox="1"/>
          <p:nvPr/>
        </p:nvSpPr>
        <p:spPr>
          <a:xfrm>
            <a:off x="963849" y="3857245"/>
            <a:ext cx="2445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2C4C67"/>
                </a:solidFill>
                <a:latin typeface="Cormorant Infant" panose="00000500000000000000" pitchFamily="2" charset="0"/>
              </a:rPr>
              <a:t>Generation</a:t>
            </a:r>
            <a:r>
              <a:rPr lang="en-US" sz="1100" dirty="0">
                <a:solidFill>
                  <a:srgbClr val="2C4C67"/>
                </a:solidFill>
                <a:latin typeface="Cormorant Infant" panose="00000500000000000000" pitchFamily="2" charset="0"/>
              </a:rPr>
              <a:t> – Of own energy &amp; storage of such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77D8C2-EE2A-44A0-9048-267464DC35F0}"/>
              </a:ext>
            </a:extLst>
          </p:cNvPr>
          <p:cNvSpPr txBox="1"/>
          <p:nvPr/>
        </p:nvSpPr>
        <p:spPr>
          <a:xfrm>
            <a:off x="963851" y="4464947"/>
            <a:ext cx="2445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2C4C67"/>
                </a:solidFill>
                <a:latin typeface="Cormorant Infant" panose="00000500000000000000" pitchFamily="2" charset="0"/>
              </a:rPr>
              <a:t>Sell</a:t>
            </a:r>
            <a:r>
              <a:rPr lang="en-US" sz="1100" dirty="0">
                <a:solidFill>
                  <a:srgbClr val="2C4C67"/>
                </a:solidFill>
                <a:latin typeface="Cormorant Infant" panose="00000500000000000000" pitchFamily="2" charset="0"/>
              </a:rPr>
              <a:t> – P2P trade of energy to service accrued debt of infrastructure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20CA724-3F25-457E-9230-B28C7B30691F}"/>
              </a:ext>
            </a:extLst>
          </p:cNvPr>
          <p:cNvSpPr/>
          <p:nvPr/>
        </p:nvSpPr>
        <p:spPr>
          <a:xfrm>
            <a:off x="157750" y="5180754"/>
            <a:ext cx="934871" cy="40011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morant Infant" panose="00000500000000000000" pitchFamily="2" charset="0"/>
              </a:rPr>
              <a:t>Market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morant Infant" panose="00000500000000000000" pitchFamily="2" charset="0"/>
            </a:endParaRP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376B65BC-2551-45A3-AE57-7969906617A8}"/>
              </a:ext>
            </a:extLst>
          </p:cNvPr>
          <p:cNvGrpSpPr/>
          <p:nvPr/>
        </p:nvGrpSpPr>
        <p:grpSpPr>
          <a:xfrm>
            <a:off x="2022154" y="5998415"/>
            <a:ext cx="1346598" cy="1382339"/>
            <a:chOff x="2479354" y="5988890"/>
            <a:chExt cx="1346598" cy="1382339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B37AB84-2664-49D6-9C50-6EB7BFC75E92}"/>
                </a:ext>
              </a:extLst>
            </p:cNvPr>
            <p:cNvGrpSpPr/>
            <p:nvPr/>
          </p:nvGrpSpPr>
          <p:grpSpPr>
            <a:xfrm>
              <a:off x="2521959" y="5988890"/>
              <a:ext cx="1303993" cy="461665"/>
              <a:chOff x="4030939" y="3506589"/>
              <a:chExt cx="1982859" cy="624068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DE40A2B-FED6-4AB0-9993-4C03B077E2A9}"/>
                  </a:ext>
                </a:extLst>
              </p:cNvPr>
              <p:cNvSpPr txBox="1"/>
              <p:nvPr/>
            </p:nvSpPr>
            <p:spPr>
              <a:xfrm>
                <a:off x="4165227" y="3506589"/>
                <a:ext cx="1848571" cy="62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2400" b="1" dirty="0">
                    <a:solidFill>
                      <a:srgbClr val="4E697F"/>
                    </a:solidFill>
                    <a:latin typeface="Cormorant Infant" panose="00000500000000000000" pitchFamily="2" charset="0"/>
                    <a:ea typeface="SimSun"/>
                  </a:rPr>
                  <a:t>11.1 </a:t>
                </a:r>
                <a:r>
                  <a:rPr lang="en-US" sz="1000" b="1" dirty="0">
                    <a:solidFill>
                      <a:srgbClr val="4E697F"/>
                    </a:solidFill>
                    <a:latin typeface="Cormorant Infant" panose="00000500000000000000" pitchFamily="2" charset="0"/>
                    <a:ea typeface="SimSun"/>
                  </a:rPr>
                  <a:t>bn</a:t>
                </a:r>
                <a:endParaRPr lang="en-US" sz="900" b="1" dirty="0">
                  <a:solidFill>
                    <a:srgbClr val="4E697F"/>
                  </a:solidFill>
                  <a:latin typeface="Cormorant Infant" panose="00000500000000000000" pitchFamily="2" charset="0"/>
                  <a:ea typeface="SimSun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2DC077D-C278-4A2E-93A5-A52DAC98FC0A}"/>
                  </a:ext>
                </a:extLst>
              </p:cNvPr>
              <p:cNvSpPr txBox="1"/>
              <p:nvPr/>
            </p:nvSpPr>
            <p:spPr>
              <a:xfrm>
                <a:off x="4030939" y="3631078"/>
                <a:ext cx="312299" cy="33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000" b="1" dirty="0">
                    <a:solidFill>
                      <a:srgbClr val="4E697F"/>
                    </a:solidFill>
                    <a:latin typeface="Cormorant Infant" panose="00000500000000000000" pitchFamily="2" charset="0"/>
                    <a:ea typeface="SimSun"/>
                  </a:rPr>
                  <a:t>$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8BEAB24-E0C0-445D-A5FE-FBB9D896318D}"/>
                </a:ext>
              </a:extLst>
            </p:cNvPr>
            <p:cNvGrpSpPr/>
            <p:nvPr/>
          </p:nvGrpSpPr>
          <p:grpSpPr>
            <a:xfrm>
              <a:off x="2479354" y="6741337"/>
              <a:ext cx="1303993" cy="461665"/>
              <a:chOff x="3833960" y="3506589"/>
              <a:chExt cx="1982859" cy="624068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7685A8A-A543-4BC4-8434-501823C9FF8B}"/>
                  </a:ext>
                </a:extLst>
              </p:cNvPr>
              <p:cNvSpPr txBox="1"/>
              <p:nvPr/>
            </p:nvSpPr>
            <p:spPr>
              <a:xfrm>
                <a:off x="3968248" y="3506589"/>
                <a:ext cx="1848571" cy="62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2400" b="1" dirty="0">
                    <a:solidFill>
                      <a:srgbClr val="4E697F"/>
                    </a:solidFill>
                    <a:latin typeface="Cormorant Infant" panose="00000500000000000000" pitchFamily="2" charset="0"/>
                    <a:ea typeface="SimSun"/>
                  </a:rPr>
                  <a:t>3.93 </a:t>
                </a:r>
                <a:r>
                  <a:rPr lang="en-US" sz="1000" b="1" dirty="0">
                    <a:solidFill>
                      <a:srgbClr val="4E697F"/>
                    </a:solidFill>
                    <a:latin typeface="Cormorant Infant" panose="00000500000000000000" pitchFamily="2" charset="0"/>
                    <a:ea typeface="SimSun"/>
                  </a:rPr>
                  <a:t>bn</a:t>
                </a:r>
                <a:endParaRPr lang="en-US" sz="900" b="1" dirty="0">
                  <a:solidFill>
                    <a:srgbClr val="4E697F"/>
                  </a:solidFill>
                  <a:latin typeface="Cormorant Infant" panose="00000500000000000000" pitchFamily="2" charset="0"/>
                  <a:ea typeface="SimSun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0C432A0-1C18-40FD-B6C7-1209ABB54A0B}"/>
                  </a:ext>
                </a:extLst>
              </p:cNvPr>
              <p:cNvSpPr txBox="1"/>
              <p:nvPr/>
            </p:nvSpPr>
            <p:spPr>
              <a:xfrm>
                <a:off x="3833960" y="3631078"/>
                <a:ext cx="312299" cy="33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000" b="1" dirty="0">
                    <a:solidFill>
                      <a:srgbClr val="4E697F"/>
                    </a:solidFill>
                    <a:latin typeface="Cormorant Infant" panose="00000500000000000000" pitchFamily="2" charset="0"/>
                    <a:ea typeface="SimSun"/>
                  </a:rPr>
                  <a:t>$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E924867-A18B-43E8-81E4-FB64D0B167A6}"/>
                </a:ext>
              </a:extLst>
            </p:cNvPr>
            <p:cNvSpPr txBox="1"/>
            <p:nvPr/>
          </p:nvSpPr>
          <p:spPr>
            <a:xfrm>
              <a:off x="2643547" y="6366555"/>
              <a:ext cx="642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4C67"/>
                  </a:solidFill>
                  <a:latin typeface="Cormorant Infant" panose="00000500000000000000" pitchFamily="2" charset="0"/>
                </a:rPr>
                <a:t>sam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4B171C9-3DB9-4DBC-A2DE-138932923939}"/>
                </a:ext>
              </a:extLst>
            </p:cNvPr>
            <p:cNvSpPr txBox="1"/>
            <p:nvPr/>
          </p:nvSpPr>
          <p:spPr>
            <a:xfrm>
              <a:off x="2643547" y="7094230"/>
              <a:ext cx="642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4C67"/>
                  </a:solidFill>
                  <a:latin typeface="Cormorant Infant" panose="00000500000000000000" pitchFamily="2" charset="0"/>
                </a:rPr>
                <a:t>ems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1B5A67C-B4F4-4AFE-98AA-6B679C12F5EB}"/>
                </a:ext>
              </a:extLst>
            </p:cNvPr>
            <p:cNvCxnSpPr>
              <a:cxnSpLocks/>
            </p:cNvCxnSpPr>
            <p:nvPr/>
          </p:nvCxnSpPr>
          <p:spPr>
            <a:xfrm>
              <a:off x="2697204" y="6643290"/>
              <a:ext cx="5592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04BD4C2-99EF-410A-B390-9053708F4EA8}"/>
                </a:ext>
              </a:extLst>
            </p:cNvPr>
            <p:cNvCxnSpPr>
              <a:cxnSpLocks/>
            </p:cNvCxnSpPr>
            <p:nvPr/>
          </p:nvCxnSpPr>
          <p:spPr>
            <a:xfrm>
              <a:off x="2694539" y="7371229"/>
              <a:ext cx="5592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80396D7E-7A54-4B04-BA56-8FA1DDAE7290}"/>
              </a:ext>
            </a:extLst>
          </p:cNvPr>
          <p:cNvGrpSpPr/>
          <p:nvPr/>
        </p:nvGrpSpPr>
        <p:grpSpPr>
          <a:xfrm>
            <a:off x="251207" y="5988890"/>
            <a:ext cx="1361701" cy="1382338"/>
            <a:chOff x="-15493" y="5988890"/>
            <a:chExt cx="1361701" cy="138233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EB841DCD-A4C3-458C-9143-596790794FEE}"/>
                </a:ext>
              </a:extLst>
            </p:cNvPr>
            <p:cNvGrpSpPr/>
            <p:nvPr/>
          </p:nvGrpSpPr>
          <p:grpSpPr>
            <a:xfrm>
              <a:off x="42215" y="5988890"/>
              <a:ext cx="1303993" cy="461665"/>
              <a:chOff x="4030939" y="3506589"/>
              <a:chExt cx="1982859" cy="624068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B76ADA3-5E6A-4BD6-887E-D0F91080DF24}"/>
                  </a:ext>
                </a:extLst>
              </p:cNvPr>
              <p:cNvSpPr txBox="1"/>
              <p:nvPr/>
            </p:nvSpPr>
            <p:spPr>
              <a:xfrm>
                <a:off x="4165227" y="3506589"/>
                <a:ext cx="1848571" cy="62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2400" b="1" dirty="0">
                    <a:solidFill>
                      <a:srgbClr val="4E697F"/>
                    </a:solidFill>
                    <a:latin typeface="Cormorant Infant" panose="00000500000000000000" pitchFamily="2" charset="0"/>
                    <a:ea typeface="SimSun"/>
                  </a:rPr>
                  <a:t>13.1 </a:t>
                </a:r>
                <a:r>
                  <a:rPr lang="en-US" sz="1000" b="1" dirty="0">
                    <a:solidFill>
                      <a:srgbClr val="4E697F"/>
                    </a:solidFill>
                    <a:latin typeface="Cormorant Infant" panose="00000500000000000000" pitchFamily="2" charset="0"/>
                    <a:ea typeface="SimSun"/>
                  </a:rPr>
                  <a:t>bn</a:t>
                </a:r>
                <a:endParaRPr lang="en-US" sz="900" b="1" dirty="0">
                  <a:solidFill>
                    <a:srgbClr val="4E697F"/>
                  </a:solidFill>
                  <a:latin typeface="Cormorant Infant" panose="00000500000000000000" pitchFamily="2" charset="0"/>
                  <a:ea typeface="SimSun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6DA9C06-2E4C-4B37-A0E3-4D28A9FAEA6C}"/>
                  </a:ext>
                </a:extLst>
              </p:cNvPr>
              <p:cNvSpPr txBox="1"/>
              <p:nvPr/>
            </p:nvSpPr>
            <p:spPr>
              <a:xfrm>
                <a:off x="4030939" y="3631078"/>
                <a:ext cx="312299" cy="33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000" b="1" dirty="0">
                    <a:solidFill>
                      <a:srgbClr val="4E697F"/>
                    </a:solidFill>
                    <a:latin typeface="Cormorant Infant" panose="00000500000000000000" pitchFamily="2" charset="0"/>
                    <a:ea typeface="SimSun"/>
                  </a:rPr>
                  <a:t>$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98A6AAE-DC4F-4131-8BC7-5B59F092C373}"/>
                </a:ext>
              </a:extLst>
            </p:cNvPr>
            <p:cNvGrpSpPr/>
            <p:nvPr/>
          </p:nvGrpSpPr>
          <p:grpSpPr>
            <a:xfrm>
              <a:off x="-15493" y="6779437"/>
              <a:ext cx="1303993" cy="461665"/>
              <a:chOff x="3938243" y="3506589"/>
              <a:chExt cx="1982859" cy="624068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CFA9590-AA04-4F4B-8D0F-521EFE8132CF}"/>
                  </a:ext>
                </a:extLst>
              </p:cNvPr>
              <p:cNvSpPr txBox="1"/>
              <p:nvPr/>
            </p:nvSpPr>
            <p:spPr>
              <a:xfrm>
                <a:off x="4072531" y="3506589"/>
                <a:ext cx="1848571" cy="62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2400" b="1" dirty="0">
                    <a:solidFill>
                      <a:srgbClr val="4E697F"/>
                    </a:solidFill>
                    <a:latin typeface="Cormorant Infant" panose="00000500000000000000" pitchFamily="2" charset="0"/>
                    <a:ea typeface="SimSun"/>
                  </a:rPr>
                  <a:t>7.86 </a:t>
                </a:r>
                <a:r>
                  <a:rPr lang="en-US" sz="1000" b="1" dirty="0">
                    <a:solidFill>
                      <a:srgbClr val="4E697F"/>
                    </a:solidFill>
                    <a:latin typeface="Cormorant Infant" panose="00000500000000000000" pitchFamily="2" charset="0"/>
                    <a:ea typeface="SimSun"/>
                  </a:rPr>
                  <a:t>bn</a:t>
                </a:r>
                <a:endParaRPr lang="en-US" sz="900" b="1" dirty="0">
                  <a:solidFill>
                    <a:srgbClr val="4E697F"/>
                  </a:solidFill>
                  <a:latin typeface="Cormorant Infant" panose="00000500000000000000" pitchFamily="2" charset="0"/>
                  <a:ea typeface="SimSun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DC90B9E-D18F-4D90-81BA-0AA66FDD98E9}"/>
                  </a:ext>
                </a:extLst>
              </p:cNvPr>
              <p:cNvSpPr txBox="1"/>
              <p:nvPr/>
            </p:nvSpPr>
            <p:spPr>
              <a:xfrm>
                <a:off x="3938243" y="3631078"/>
                <a:ext cx="312299" cy="33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000" b="1" dirty="0">
                    <a:solidFill>
                      <a:srgbClr val="4E697F"/>
                    </a:solidFill>
                    <a:latin typeface="Cormorant Infant" panose="00000500000000000000" pitchFamily="2" charset="0"/>
                    <a:ea typeface="SimSun"/>
                  </a:rPr>
                  <a:t>$</a:t>
                </a: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C89CBB6-98D9-4D58-9D76-837CC25FA802}"/>
                </a:ext>
              </a:extLst>
            </p:cNvPr>
            <p:cNvSpPr txBox="1"/>
            <p:nvPr/>
          </p:nvSpPr>
          <p:spPr>
            <a:xfrm>
              <a:off x="83065" y="6366291"/>
              <a:ext cx="632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4C67"/>
                  </a:solidFill>
                  <a:latin typeface="Cormorant Infant" panose="00000500000000000000" pitchFamily="2" charset="0"/>
                </a:rPr>
                <a:t>tam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0DF924F-CC00-43DA-88F4-AC798C06791F}"/>
                </a:ext>
              </a:extLst>
            </p:cNvPr>
            <p:cNvSpPr txBox="1"/>
            <p:nvPr/>
          </p:nvSpPr>
          <p:spPr>
            <a:xfrm>
              <a:off x="147970" y="7094229"/>
              <a:ext cx="53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4C67"/>
                  </a:solidFill>
                  <a:latin typeface="Cormorant Infant" panose="00000500000000000000" pitchFamily="2" charset="0"/>
                </a:rPr>
                <a:t>som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7D367D4-C39E-4743-A992-892D3B3F7B89}"/>
                </a:ext>
              </a:extLst>
            </p:cNvPr>
            <p:cNvCxnSpPr>
              <a:cxnSpLocks/>
            </p:cNvCxnSpPr>
            <p:nvPr/>
          </p:nvCxnSpPr>
          <p:spPr>
            <a:xfrm>
              <a:off x="136416" y="6643290"/>
              <a:ext cx="5592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4A0043A-92E8-4D85-B206-03E740895B6C}"/>
                </a:ext>
              </a:extLst>
            </p:cNvPr>
            <p:cNvCxnSpPr>
              <a:cxnSpLocks/>
            </p:cNvCxnSpPr>
            <p:nvPr/>
          </p:nvCxnSpPr>
          <p:spPr>
            <a:xfrm>
              <a:off x="155465" y="7371228"/>
              <a:ext cx="5592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D007B87-3BB0-416B-A2C6-C2E4EEDB6D02}"/>
              </a:ext>
            </a:extLst>
          </p:cNvPr>
          <p:cNvSpPr/>
          <p:nvPr/>
        </p:nvSpPr>
        <p:spPr>
          <a:xfrm>
            <a:off x="4371207" y="2711767"/>
            <a:ext cx="1436612" cy="40011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morant Infant" panose="00000500000000000000" pitchFamily="2" charset="0"/>
              </a:rPr>
              <a:t>The product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morant Infant" panose="00000500000000000000" pitchFamily="2" charset="0"/>
            </a:endParaRP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F1734A28-34A2-4AAB-A874-53A6834E0A93}"/>
              </a:ext>
            </a:extLst>
          </p:cNvPr>
          <p:cNvSpPr/>
          <p:nvPr/>
        </p:nvSpPr>
        <p:spPr>
          <a:xfrm>
            <a:off x="6601520" y="6524049"/>
            <a:ext cx="256480" cy="1310328"/>
          </a:xfrm>
          <a:custGeom>
            <a:avLst/>
            <a:gdLst>
              <a:gd name="connsiteX0" fmla="*/ 276225 w 276225"/>
              <a:gd name="connsiteY0" fmla="*/ 0 h 881828"/>
              <a:gd name="connsiteX1" fmla="*/ 276225 w 276225"/>
              <a:gd name="connsiteY1" fmla="*/ 655623 h 881828"/>
              <a:gd name="connsiteX2" fmla="*/ 0 w 276225"/>
              <a:gd name="connsiteY2" fmla="*/ 881828 h 881828"/>
              <a:gd name="connsiteX3" fmla="*/ 0 w 276225"/>
              <a:gd name="connsiteY3" fmla="*/ 226205 h 88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225" h="881828">
                <a:moveTo>
                  <a:pt x="276225" y="0"/>
                </a:moveTo>
                <a:lnTo>
                  <a:pt x="276225" y="655623"/>
                </a:lnTo>
                <a:lnTo>
                  <a:pt x="0" y="881828"/>
                </a:lnTo>
                <a:lnTo>
                  <a:pt x="0" y="226205"/>
                </a:lnTo>
                <a:close/>
              </a:path>
            </a:pathLst>
          </a:custGeom>
          <a:solidFill>
            <a:srgbClr val="A1A8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2AA6B40-ECF7-4A5F-AE4A-C25C10A43A67}"/>
              </a:ext>
            </a:extLst>
          </p:cNvPr>
          <p:cNvSpPr/>
          <p:nvPr/>
        </p:nvSpPr>
        <p:spPr>
          <a:xfrm>
            <a:off x="102055" y="7608350"/>
            <a:ext cx="1229824" cy="40011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morant Infant" panose="00000500000000000000" pitchFamily="2" charset="0"/>
              </a:rPr>
              <a:t>Financials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B56FC1F-449E-421C-BA63-4B149EF7978C}"/>
              </a:ext>
            </a:extLst>
          </p:cNvPr>
          <p:cNvSpPr txBox="1"/>
          <p:nvPr/>
        </p:nvSpPr>
        <p:spPr>
          <a:xfrm>
            <a:off x="163083" y="5614029"/>
            <a:ext cx="2819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C4C67"/>
                </a:solidFill>
                <a:latin typeface="Cormorant Infant" panose="00000500000000000000" pitchFamily="2" charset="0"/>
              </a:rPr>
              <a:t>Sub Saharan Market | 32 Countries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4502CE6-FC6F-470C-9E31-07609ED53C12}"/>
              </a:ext>
            </a:extLst>
          </p:cNvPr>
          <p:cNvSpPr txBox="1"/>
          <p:nvPr/>
        </p:nvSpPr>
        <p:spPr>
          <a:xfrm>
            <a:off x="4286173" y="3289845"/>
            <a:ext cx="28194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2C4C67"/>
                </a:solidFill>
                <a:latin typeface="Cormorant Infant" panose="00000500000000000000" pitchFamily="2" charset="0"/>
              </a:rPr>
              <a:t>Digital Experience Platform </a:t>
            </a:r>
            <a:r>
              <a:rPr lang="en-US" sz="1100" dirty="0">
                <a:solidFill>
                  <a:srgbClr val="2C4C67"/>
                </a:solidFill>
                <a:latin typeface="Cormorant Infant" panose="00000500000000000000" pitchFamily="2" charset="0"/>
              </a:rPr>
              <a:t>– solution that customers can use to acquire energy </a:t>
            </a:r>
          </a:p>
          <a:p>
            <a:r>
              <a:rPr lang="en-US" sz="1100" dirty="0">
                <a:solidFill>
                  <a:srgbClr val="2C4C67"/>
                </a:solidFill>
                <a:latin typeface="Cormorant Infant" panose="00000500000000000000" pitchFamily="2" charset="0"/>
              </a:rPr>
              <a:t>infrastructure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2439340-3E31-462A-87D4-489CCB50B7C3}"/>
              </a:ext>
            </a:extLst>
          </p:cNvPr>
          <p:cNvSpPr txBox="1"/>
          <p:nvPr/>
        </p:nvSpPr>
        <p:spPr>
          <a:xfrm>
            <a:off x="4278023" y="3919093"/>
            <a:ext cx="28194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2C4C67"/>
                </a:solidFill>
                <a:latin typeface="Cormorant Infant" panose="00000500000000000000" pitchFamily="2" charset="0"/>
              </a:rPr>
              <a:t>EAAS</a:t>
            </a:r>
            <a:r>
              <a:rPr lang="en-US" sz="1100" dirty="0">
                <a:solidFill>
                  <a:srgbClr val="2C4C67"/>
                </a:solidFill>
                <a:latin typeface="Cormorant Infant" panose="00000500000000000000" pitchFamily="2" charset="0"/>
              </a:rPr>
              <a:t> – energy as a service, a model with </a:t>
            </a:r>
          </a:p>
          <a:p>
            <a:r>
              <a:rPr lang="en-US" sz="1100" dirty="0">
                <a:solidFill>
                  <a:srgbClr val="2C4C67"/>
                </a:solidFill>
                <a:latin typeface="Cormorant Infant" panose="00000500000000000000" pitchFamily="2" charset="0"/>
              </a:rPr>
              <a:t>which users can use energy to service the</a:t>
            </a:r>
          </a:p>
          <a:p>
            <a:r>
              <a:rPr lang="en-US" sz="1100" dirty="0">
                <a:solidFill>
                  <a:srgbClr val="2C4C67"/>
                </a:solidFill>
                <a:latin typeface="Cormorant Infant" panose="00000500000000000000" pitchFamily="2" charset="0"/>
              </a:rPr>
              <a:t>acquisitions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5C531A1-7056-4F1C-8BFD-FDEB74633D2E}"/>
              </a:ext>
            </a:extLst>
          </p:cNvPr>
          <p:cNvSpPr txBox="1"/>
          <p:nvPr/>
        </p:nvSpPr>
        <p:spPr>
          <a:xfrm>
            <a:off x="4286173" y="4566506"/>
            <a:ext cx="2448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2C4C67"/>
                </a:solidFill>
                <a:latin typeface="Cormorant Infant" panose="00000500000000000000" pitchFamily="2" charset="0"/>
              </a:rPr>
              <a:t>CRM</a:t>
            </a:r>
            <a:r>
              <a:rPr lang="en-US" sz="1100" dirty="0">
                <a:solidFill>
                  <a:srgbClr val="2C4C67"/>
                </a:solidFill>
                <a:latin typeface="Cormorant Infant" panose="00000500000000000000" pitchFamily="2" charset="0"/>
              </a:rPr>
              <a:t> – framework that allows for deals to be struck through the platform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CCCA85B5-A452-41ED-B3E1-D756F0EF7A77}"/>
              </a:ext>
            </a:extLst>
          </p:cNvPr>
          <p:cNvSpPr/>
          <p:nvPr/>
        </p:nvSpPr>
        <p:spPr>
          <a:xfrm>
            <a:off x="4361682" y="5213919"/>
            <a:ext cx="1720344" cy="40011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morant Infant" panose="00000500000000000000" pitchFamily="2" charset="0"/>
              </a:rPr>
              <a:t>Business Model</a:t>
            </a:r>
          </a:p>
        </p:txBody>
      </p:sp>
      <p:sp>
        <p:nvSpPr>
          <p:cNvPr id="193" name="Freeform 106">
            <a:extLst>
              <a:ext uri="{FF2B5EF4-FFF2-40B4-BE49-F238E27FC236}">
                <a16:creationId xmlns:a16="http://schemas.microsoft.com/office/drawing/2014/main" id="{1C956590-3FE8-4987-9D2D-7136EE3D6CFF}"/>
              </a:ext>
            </a:extLst>
          </p:cNvPr>
          <p:cNvSpPr>
            <a:spLocks noEditPoints="1"/>
          </p:cNvSpPr>
          <p:nvPr/>
        </p:nvSpPr>
        <p:spPr bwMode="auto">
          <a:xfrm>
            <a:off x="3722027" y="3340383"/>
            <a:ext cx="167677" cy="268415"/>
          </a:xfrm>
          <a:custGeom>
            <a:avLst/>
            <a:gdLst>
              <a:gd name="T0" fmla="*/ 253 w 253"/>
              <a:gd name="T1" fmla="*/ 405 h 405"/>
              <a:gd name="T2" fmla="*/ 227 w 253"/>
              <a:gd name="T3" fmla="*/ 7 h 405"/>
              <a:gd name="T4" fmla="*/ 201 w 253"/>
              <a:gd name="T5" fmla="*/ 0 h 405"/>
              <a:gd name="T6" fmla="*/ 227 w 253"/>
              <a:gd name="T7" fmla="*/ 33 h 405"/>
              <a:gd name="T8" fmla="*/ 227 w 253"/>
              <a:gd name="T9" fmla="*/ 263 h 405"/>
              <a:gd name="T10" fmla="*/ 201 w 253"/>
              <a:gd name="T11" fmla="*/ 291 h 405"/>
              <a:gd name="T12" fmla="*/ 227 w 253"/>
              <a:gd name="T13" fmla="*/ 324 h 405"/>
              <a:gd name="T14" fmla="*/ 201 w 253"/>
              <a:gd name="T15" fmla="*/ 324 h 405"/>
              <a:gd name="T16" fmla="*/ 227 w 253"/>
              <a:gd name="T17" fmla="*/ 345 h 405"/>
              <a:gd name="T18" fmla="*/ 227 w 253"/>
              <a:gd name="T19" fmla="*/ 379 h 405"/>
              <a:gd name="T20" fmla="*/ 201 w 253"/>
              <a:gd name="T21" fmla="*/ 405 h 405"/>
              <a:gd name="T22" fmla="*/ 177 w 253"/>
              <a:gd name="T23" fmla="*/ 7 h 405"/>
              <a:gd name="T24" fmla="*/ 128 w 253"/>
              <a:gd name="T25" fmla="*/ 33 h 405"/>
              <a:gd name="T26" fmla="*/ 201 w 253"/>
              <a:gd name="T27" fmla="*/ 0 h 405"/>
              <a:gd name="T28" fmla="*/ 177 w 253"/>
              <a:gd name="T29" fmla="*/ 0 h 405"/>
              <a:gd name="T30" fmla="*/ 201 w 253"/>
              <a:gd name="T31" fmla="*/ 405 h 405"/>
              <a:gd name="T32" fmla="*/ 177 w 253"/>
              <a:gd name="T33" fmla="*/ 379 h 405"/>
              <a:gd name="T34" fmla="*/ 201 w 253"/>
              <a:gd name="T35" fmla="*/ 345 h 405"/>
              <a:gd name="T36" fmla="*/ 177 w 253"/>
              <a:gd name="T37" fmla="*/ 324 h 405"/>
              <a:gd name="T38" fmla="*/ 201 w 253"/>
              <a:gd name="T39" fmla="*/ 291 h 405"/>
              <a:gd name="T40" fmla="*/ 128 w 253"/>
              <a:gd name="T41" fmla="*/ 263 h 405"/>
              <a:gd name="T42" fmla="*/ 151 w 253"/>
              <a:gd name="T43" fmla="*/ 291 h 405"/>
              <a:gd name="T44" fmla="*/ 151 w 253"/>
              <a:gd name="T45" fmla="*/ 324 h 405"/>
              <a:gd name="T46" fmla="*/ 128 w 253"/>
              <a:gd name="T47" fmla="*/ 345 h 405"/>
              <a:gd name="T48" fmla="*/ 151 w 253"/>
              <a:gd name="T49" fmla="*/ 379 h 405"/>
              <a:gd name="T50" fmla="*/ 128 w 253"/>
              <a:gd name="T51" fmla="*/ 379 h 405"/>
              <a:gd name="T52" fmla="*/ 128 w 253"/>
              <a:gd name="T53" fmla="*/ 7 h 405"/>
              <a:gd name="T54" fmla="*/ 52 w 253"/>
              <a:gd name="T55" fmla="*/ 33 h 405"/>
              <a:gd name="T56" fmla="*/ 128 w 253"/>
              <a:gd name="T57" fmla="*/ 7 h 405"/>
              <a:gd name="T58" fmla="*/ 52 w 253"/>
              <a:gd name="T59" fmla="*/ 405 h 405"/>
              <a:gd name="T60" fmla="*/ 128 w 253"/>
              <a:gd name="T61" fmla="*/ 379 h 405"/>
              <a:gd name="T62" fmla="*/ 102 w 253"/>
              <a:gd name="T63" fmla="*/ 345 h 405"/>
              <a:gd name="T64" fmla="*/ 128 w 253"/>
              <a:gd name="T65" fmla="*/ 324 h 405"/>
              <a:gd name="T66" fmla="*/ 102 w 253"/>
              <a:gd name="T67" fmla="*/ 291 h 405"/>
              <a:gd name="T68" fmla="*/ 128 w 253"/>
              <a:gd name="T69" fmla="*/ 263 h 405"/>
              <a:gd name="T70" fmla="*/ 52 w 253"/>
              <a:gd name="T71" fmla="*/ 291 h 405"/>
              <a:gd name="T72" fmla="*/ 76 w 253"/>
              <a:gd name="T73" fmla="*/ 324 h 405"/>
              <a:gd name="T74" fmla="*/ 52 w 253"/>
              <a:gd name="T75" fmla="*/ 324 h 405"/>
              <a:gd name="T76" fmla="*/ 76 w 253"/>
              <a:gd name="T77" fmla="*/ 345 h 405"/>
              <a:gd name="T78" fmla="*/ 76 w 253"/>
              <a:gd name="T79" fmla="*/ 379 h 405"/>
              <a:gd name="T80" fmla="*/ 52 w 253"/>
              <a:gd name="T81" fmla="*/ 405 h 405"/>
              <a:gd name="T82" fmla="*/ 0 w 253"/>
              <a:gd name="T83" fmla="*/ 7 h 405"/>
              <a:gd name="T84" fmla="*/ 52 w 253"/>
              <a:gd name="T85" fmla="*/ 405 h 405"/>
              <a:gd name="T86" fmla="*/ 28 w 253"/>
              <a:gd name="T87" fmla="*/ 379 h 405"/>
              <a:gd name="T88" fmla="*/ 52 w 253"/>
              <a:gd name="T89" fmla="*/ 345 h 405"/>
              <a:gd name="T90" fmla="*/ 28 w 253"/>
              <a:gd name="T91" fmla="*/ 324 h 405"/>
              <a:gd name="T92" fmla="*/ 52 w 253"/>
              <a:gd name="T93" fmla="*/ 291 h 405"/>
              <a:gd name="T94" fmla="*/ 28 w 253"/>
              <a:gd name="T95" fmla="*/ 263 h 405"/>
              <a:gd name="T96" fmla="*/ 52 w 253"/>
              <a:gd name="T97" fmla="*/ 33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3" h="405">
                <a:moveTo>
                  <a:pt x="201" y="405"/>
                </a:moveTo>
                <a:lnTo>
                  <a:pt x="253" y="405"/>
                </a:lnTo>
                <a:lnTo>
                  <a:pt x="253" y="7"/>
                </a:lnTo>
                <a:lnTo>
                  <a:pt x="227" y="7"/>
                </a:lnTo>
                <a:lnTo>
                  <a:pt x="227" y="0"/>
                </a:lnTo>
                <a:lnTo>
                  <a:pt x="201" y="0"/>
                </a:lnTo>
                <a:lnTo>
                  <a:pt x="201" y="33"/>
                </a:lnTo>
                <a:lnTo>
                  <a:pt x="227" y="33"/>
                </a:lnTo>
                <a:lnTo>
                  <a:pt x="227" y="263"/>
                </a:lnTo>
                <a:lnTo>
                  <a:pt x="227" y="263"/>
                </a:lnTo>
                <a:lnTo>
                  <a:pt x="201" y="263"/>
                </a:lnTo>
                <a:lnTo>
                  <a:pt x="201" y="291"/>
                </a:lnTo>
                <a:lnTo>
                  <a:pt x="227" y="291"/>
                </a:lnTo>
                <a:lnTo>
                  <a:pt x="227" y="324"/>
                </a:lnTo>
                <a:lnTo>
                  <a:pt x="227" y="324"/>
                </a:lnTo>
                <a:lnTo>
                  <a:pt x="201" y="324"/>
                </a:lnTo>
                <a:lnTo>
                  <a:pt x="201" y="345"/>
                </a:lnTo>
                <a:lnTo>
                  <a:pt x="227" y="345"/>
                </a:lnTo>
                <a:lnTo>
                  <a:pt x="227" y="379"/>
                </a:lnTo>
                <a:lnTo>
                  <a:pt x="227" y="379"/>
                </a:lnTo>
                <a:lnTo>
                  <a:pt x="201" y="379"/>
                </a:lnTo>
                <a:lnTo>
                  <a:pt x="201" y="405"/>
                </a:lnTo>
                <a:close/>
                <a:moveTo>
                  <a:pt x="177" y="0"/>
                </a:moveTo>
                <a:lnTo>
                  <a:pt x="177" y="7"/>
                </a:lnTo>
                <a:lnTo>
                  <a:pt x="128" y="7"/>
                </a:lnTo>
                <a:lnTo>
                  <a:pt x="128" y="33"/>
                </a:lnTo>
                <a:lnTo>
                  <a:pt x="201" y="33"/>
                </a:lnTo>
                <a:lnTo>
                  <a:pt x="201" y="0"/>
                </a:lnTo>
                <a:lnTo>
                  <a:pt x="177" y="0"/>
                </a:lnTo>
                <a:lnTo>
                  <a:pt x="177" y="0"/>
                </a:lnTo>
                <a:close/>
                <a:moveTo>
                  <a:pt x="128" y="405"/>
                </a:moveTo>
                <a:lnTo>
                  <a:pt x="201" y="405"/>
                </a:lnTo>
                <a:lnTo>
                  <a:pt x="201" y="379"/>
                </a:lnTo>
                <a:lnTo>
                  <a:pt x="177" y="379"/>
                </a:lnTo>
                <a:lnTo>
                  <a:pt x="177" y="345"/>
                </a:lnTo>
                <a:lnTo>
                  <a:pt x="201" y="345"/>
                </a:lnTo>
                <a:lnTo>
                  <a:pt x="201" y="324"/>
                </a:lnTo>
                <a:lnTo>
                  <a:pt x="177" y="324"/>
                </a:lnTo>
                <a:lnTo>
                  <a:pt x="177" y="291"/>
                </a:lnTo>
                <a:lnTo>
                  <a:pt x="201" y="291"/>
                </a:lnTo>
                <a:lnTo>
                  <a:pt x="201" y="263"/>
                </a:lnTo>
                <a:lnTo>
                  <a:pt x="128" y="263"/>
                </a:lnTo>
                <a:lnTo>
                  <a:pt x="128" y="291"/>
                </a:lnTo>
                <a:lnTo>
                  <a:pt x="151" y="291"/>
                </a:lnTo>
                <a:lnTo>
                  <a:pt x="151" y="324"/>
                </a:lnTo>
                <a:lnTo>
                  <a:pt x="151" y="324"/>
                </a:lnTo>
                <a:lnTo>
                  <a:pt x="128" y="324"/>
                </a:lnTo>
                <a:lnTo>
                  <a:pt x="128" y="345"/>
                </a:lnTo>
                <a:lnTo>
                  <a:pt x="151" y="345"/>
                </a:lnTo>
                <a:lnTo>
                  <a:pt x="151" y="379"/>
                </a:lnTo>
                <a:lnTo>
                  <a:pt x="151" y="379"/>
                </a:lnTo>
                <a:lnTo>
                  <a:pt x="128" y="379"/>
                </a:lnTo>
                <a:lnTo>
                  <a:pt x="128" y="405"/>
                </a:lnTo>
                <a:close/>
                <a:moveTo>
                  <a:pt x="128" y="7"/>
                </a:moveTo>
                <a:lnTo>
                  <a:pt x="52" y="7"/>
                </a:lnTo>
                <a:lnTo>
                  <a:pt x="52" y="33"/>
                </a:lnTo>
                <a:lnTo>
                  <a:pt x="128" y="33"/>
                </a:lnTo>
                <a:lnTo>
                  <a:pt x="128" y="7"/>
                </a:lnTo>
                <a:lnTo>
                  <a:pt x="128" y="7"/>
                </a:lnTo>
                <a:close/>
                <a:moveTo>
                  <a:pt x="52" y="405"/>
                </a:moveTo>
                <a:lnTo>
                  <a:pt x="128" y="405"/>
                </a:lnTo>
                <a:lnTo>
                  <a:pt x="128" y="379"/>
                </a:lnTo>
                <a:lnTo>
                  <a:pt x="102" y="379"/>
                </a:lnTo>
                <a:lnTo>
                  <a:pt x="102" y="345"/>
                </a:lnTo>
                <a:lnTo>
                  <a:pt x="128" y="345"/>
                </a:lnTo>
                <a:lnTo>
                  <a:pt x="128" y="324"/>
                </a:lnTo>
                <a:lnTo>
                  <a:pt x="102" y="324"/>
                </a:lnTo>
                <a:lnTo>
                  <a:pt x="102" y="291"/>
                </a:lnTo>
                <a:lnTo>
                  <a:pt x="128" y="291"/>
                </a:lnTo>
                <a:lnTo>
                  <a:pt x="128" y="263"/>
                </a:lnTo>
                <a:lnTo>
                  <a:pt x="52" y="263"/>
                </a:lnTo>
                <a:lnTo>
                  <a:pt x="52" y="291"/>
                </a:lnTo>
                <a:lnTo>
                  <a:pt x="76" y="291"/>
                </a:lnTo>
                <a:lnTo>
                  <a:pt x="76" y="324"/>
                </a:lnTo>
                <a:lnTo>
                  <a:pt x="76" y="324"/>
                </a:lnTo>
                <a:lnTo>
                  <a:pt x="52" y="324"/>
                </a:lnTo>
                <a:lnTo>
                  <a:pt x="52" y="345"/>
                </a:lnTo>
                <a:lnTo>
                  <a:pt x="76" y="345"/>
                </a:lnTo>
                <a:lnTo>
                  <a:pt x="76" y="379"/>
                </a:lnTo>
                <a:lnTo>
                  <a:pt x="76" y="379"/>
                </a:lnTo>
                <a:lnTo>
                  <a:pt x="52" y="379"/>
                </a:lnTo>
                <a:lnTo>
                  <a:pt x="52" y="405"/>
                </a:lnTo>
                <a:close/>
                <a:moveTo>
                  <a:pt x="52" y="7"/>
                </a:moveTo>
                <a:lnTo>
                  <a:pt x="0" y="7"/>
                </a:lnTo>
                <a:lnTo>
                  <a:pt x="0" y="405"/>
                </a:lnTo>
                <a:lnTo>
                  <a:pt x="52" y="405"/>
                </a:lnTo>
                <a:lnTo>
                  <a:pt x="52" y="379"/>
                </a:lnTo>
                <a:lnTo>
                  <a:pt x="28" y="379"/>
                </a:lnTo>
                <a:lnTo>
                  <a:pt x="28" y="345"/>
                </a:lnTo>
                <a:lnTo>
                  <a:pt x="52" y="345"/>
                </a:lnTo>
                <a:lnTo>
                  <a:pt x="52" y="324"/>
                </a:lnTo>
                <a:lnTo>
                  <a:pt x="28" y="324"/>
                </a:lnTo>
                <a:lnTo>
                  <a:pt x="28" y="291"/>
                </a:lnTo>
                <a:lnTo>
                  <a:pt x="52" y="291"/>
                </a:lnTo>
                <a:lnTo>
                  <a:pt x="52" y="263"/>
                </a:lnTo>
                <a:lnTo>
                  <a:pt x="28" y="263"/>
                </a:lnTo>
                <a:lnTo>
                  <a:pt x="28" y="33"/>
                </a:lnTo>
                <a:lnTo>
                  <a:pt x="52" y="33"/>
                </a:lnTo>
                <a:lnTo>
                  <a:pt x="52" y="7"/>
                </a:lnTo>
                <a:close/>
              </a:path>
            </a:pathLst>
          </a:custGeom>
          <a:solidFill>
            <a:srgbClr val="70A04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018C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94" name="组合 256">
            <a:extLst>
              <a:ext uri="{FF2B5EF4-FFF2-40B4-BE49-F238E27FC236}">
                <a16:creationId xmlns:a16="http://schemas.microsoft.com/office/drawing/2014/main" id="{340D9796-E634-4B04-8E65-B12B87E481A8}"/>
              </a:ext>
            </a:extLst>
          </p:cNvPr>
          <p:cNvGrpSpPr/>
          <p:nvPr/>
        </p:nvGrpSpPr>
        <p:grpSpPr>
          <a:xfrm>
            <a:off x="3640672" y="3920835"/>
            <a:ext cx="370980" cy="370980"/>
            <a:chOff x="4172249" y="5285250"/>
            <a:chExt cx="607500" cy="607500"/>
          </a:xfrm>
        </p:grpSpPr>
        <p:sp>
          <p:nvSpPr>
            <p:cNvPr id="195" name="任意多边形: 形状 397">
              <a:extLst>
                <a:ext uri="{FF2B5EF4-FFF2-40B4-BE49-F238E27FC236}">
                  <a16:creationId xmlns:a16="http://schemas.microsoft.com/office/drawing/2014/main" id="{17755CC6-A67D-4101-84D3-CE88B1F0B083}"/>
                </a:ext>
              </a:extLst>
            </p:cNvPr>
            <p:cNvSpPr/>
            <p:nvPr/>
          </p:nvSpPr>
          <p:spPr>
            <a:xfrm>
              <a:off x="4172249" y="5285250"/>
              <a:ext cx="607500" cy="382500"/>
            </a:xfrm>
            <a:custGeom>
              <a:avLst/>
              <a:gdLst>
                <a:gd name="connsiteX0" fmla="*/ 303750 w 607500"/>
                <a:gd name="connsiteY0" fmla="*/ 78750 h 382500"/>
                <a:gd name="connsiteX1" fmla="*/ 78750 w 607500"/>
                <a:gd name="connsiteY1" fmla="*/ 191250 h 382500"/>
                <a:gd name="connsiteX2" fmla="*/ 303750 w 607500"/>
                <a:gd name="connsiteY2" fmla="*/ 303750 h 382500"/>
                <a:gd name="connsiteX3" fmla="*/ 528750 w 607500"/>
                <a:gd name="connsiteY3" fmla="*/ 191250 h 382500"/>
                <a:gd name="connsiteX4" fmla="*/ 303750 w 607500"/>
                <a:gd name="connsiteY4" fmla="*/ 78750 h 38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500" h="382500">
                  <a:moveTo>
                    <a:pt x="303750" y="78750"/>
                  </a:moveTo>
                  <a:lnTo>
                    <a:pt x="78750" y="191250"/>
                  </a:lnTo>
                  <a:lnTo>
                    <a:pt x="303750" y="303750"/>
                  </a:lnTo>
                  <a:lnTo>
                    <a:pt x="528750" y="191250"/>
                  </a:lnTo>
                  <a:lnTo>
                    <a:pt x="303750" y="78750"/>
                  </a:lnTo>
                  <a:close/>
                </a:path>
              </a:pathLst>
            </a:custGeom>
            <a:noFill/>
            <a:ln w="19050" cap="rnd">
              <a:solidFill>
                <a:srgbClr val="70A048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96" name="任意多边形: 形状 398">
              <a:extLst>
                <a:ext uri="{FF2B5EF4-FFF2-40B4-BE49-F238E27FC236}">
                  <a16:creationId xmlns:a16="http://schemas.microsoft.com/office/drawing/2014/main" id="{43067FA9-7B5B-4017-B659-2CDB89218E63}"/>
                </a:ext>
              </a:extLst>
            </p:cNvPr>
            <p:cNvSpPr/>
            <p:nvPr/>
          </p:nvSpPr>
          <p:spPr>
            <a:xfrm>
              <a:off x="4172249" y="5622750"/>
              <a:ext cx="607500" cy="270000"/>
            </a:xfrm>
            <a:custGeom>
              <a:avLst/>
              <a:gdLst>
                <a:gd name="connsiteX0" fmla="*/ 78750 w 607500"/>
                <a:gd name="connsiteY0" fmla="*/ 78750 h 270000"/>
                <a:gd name="connsiteX1" fmla="*/ 303750 w 607500"/>
                <a:gd name="connsiteY1" fmla="*/ 191250 h 270000"/>
                <a:gd name="connsiteX2" fmla="*/ 528750 w 607500"/>
                <a:gd name="connsiteY2" fmla="*/ 78750 h 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7500" h="270000">
                  <a:moveTo>
                    <a:pt x="78750" y="78750"/>
                  </a:moveTo>
                  <a:lnTo>
                    <a:pt x="303750" y="191250"/>
                  </a:lnTo>
                  <a:lnTo>
                    <a:pt x="528750" y="78750"/>
                  </a:lnTo>
                </a:path>
              </a:pathLst>
            </a:custGeom>
            <a:noFill/>
            <a:ln w="19050" cap="rnd">
              <a:solidFill>
                <a:srgbClr val="70A048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97" name="任意多边形: 形状 399">
              <a:extLst>
                <a:ext uri="{FF2B5EF4-FFF2-40B4-BE49-F238E27FC236}">
                  <a16:creationId xmlns:a16="http://schemas.microsoft.com/office/drawing/2014/main" id="{771099E3-0A67-4AF6-8D39-BB3664A65FB1}"/>
                </a:ext>
              </a:extLst>
            </p:cNvPr>
            <p:cNvSpPr/>
            <p:nvPr/>
          </p:nvSpPr>
          <p:spPr>
            <a:xfrm>
              <a:off x="4172249" y="5510250"/>
              <a:ext cx="607500" cy="270000"/>
            </a:xfrm>
            <a:custGeom>
              <a:avLst/>
              <a:gdLst>
                <a:gd name="connsiteX0" fmla="*/ 78750 w 607500"/>
                <a:gd name="connsiteY0" fmla="*/ 78750 h 270000"/>
                <a:gd name="connsiteX1" fmla="*/ 303750 w 607500"/>
                <a:gd name="connsiteY1" fmla="*/ 191250 h 270000"/>
                <a:gd name="connsiteX2" fmla="*/ 528750 w 607500"/>
                <a:gd name="connsiteY2" fmla="*/ 78750 h 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7500" h="270000">
                  <a:moveTo>
                    <a:pt x="78750" y="78750"/>
                  </a:moveTo>
                  <a:lnTo>
                    <a:pt x="303750" y="191250"/>
                  </a:lnTo>
                  <a:lnTo>
                    <a:pt x="528750" y="78750"/>
                  </a:lnTo>
                </a:path>
              </a:pathLst>
            </a:custGeom>
            <a:noFill/>
            <a:ln w="19050" cap="rnd">
              <a:solidFill>
                <a:srgbClr val="70A048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FC0F5F4F-781F-41B0-BEAB-8E476942D0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1382" y="7597336"/>
            <a:ext cx="2772810" cy="1310328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9184BC42-A2A0-4FDA-BEE7-D79FF1B35ED6}"/>
              </a:ext>
            </a:extLst>
          </p:cNvPr>
          <p:cNvSpPr txBox="1"/>
          <p:nvPr/>
        </p:nvSpPr>
        <p:spPr>
          <a:xfrm>
            <a:off x="5506974" y="6068904"/>
            <a:ext cx="90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b="1" dirty="0">
                <a:solidFill>
                  <a:srgbClr val="4E697F"/>
                </a:solidFill>
                <a:latin typeface="Cormorant Infant" panose="00000500000000000000" pitchFamily="2" charset="0"/>
                <a:ea typeface="SimSun"/>
              </a:rPr>
              <a:t>B2C</a:t>
            </a:r>
            <a:endParaRPr lang="en-US" sz="900" b="1" dirty="0">
              <a:solidFill>
                <a:srgbClr val="4E697F"/>
              </a:solidFill>
              <a:latin typeface="Cormorant Infant" panose="00000500000000000000" pitchFamily="2" charset="0"/>
              <a:ea typeface="SimSun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F3798AF-D6AB-44E8-9FE4-91175B31CA6F}"/>
              </a:ext>
            </a:extLst>
          </p:cNvPr>
          <p:cNvSpPr txBox="1"/>
          <p:nvPr/>
        </p:nvSpPr>
        <p:spPr>
          <a:xfrm>
            <a:off x="4337290" y="6059380"/>
            <a:ext cx="661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b="1" dirty="0">
                <a:solidFill>
                  <a:srgbClr val="4E697F"/>
                </a:solidFill>
                <a:latin typeface="Cormorant Infant" panose="00000500000000000000" pitchFamily="2" charset="0"/>
                <a:ea typeface="SimSun"/>
              </a:rPr>
              <a:t>B2B </a:t>
            </a:r>
            <a:endParaRPr lang="en-US" sz="900" b="1" dirty="0">
              <a:solidFill>
                <a:srgbClr val="4E697F"/>
              </a:solidFill>
              <a:latin typeface="Cormorant Infant" panose="00000500000000000000" pitchFamily="2" charset="0"/>
              <a:ea typeface="SimSun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464ACAA-7980-463A-BC1A-970D28B63960}"/>
              </a:ext>
            </a:extLst>
          </p:cNvPr>
          <p:cNvSpPr txBox="1"/>
          <p:nvPr/>
        </p:nvSpPr>
        <p:spPr>
          <a:xfrm>
            <a:off x="4110470" y="5614029"/>
            <a:ext cx="222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2C4C67"/>
                </a:solidFill>
                <a:latin typeface="Cormorant Infant" panose="00000500000000000000" pitchFamily="2" charset="0"/>
              </a:rPr>
              <a:t>B2B2C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E6C4C76-FC39-424E-9537-319C5A78E319}"/>
              </a:ext>
            </a:extLst>
          </p:cNvPr>
          <p:cNvSpPr txBox="1"/>
          <p:nvPr/>
        </p:nvSpPr>
        <p:spPr>
          <a:xfrm>
            <a:off x="4358772" y="6486098"/>
            <a:ext cx="8509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C4C67"/>
                </a:solidFill>
                <a:latin typeface="Cormorant Infant" panose="00000500000000000000" pitchFamily="2" charset="0"/>
              </a:rPr>
              <a:t>Partner Network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201C166-B917-496B-A599-31DC1A8BAD03}"/>
              </a:ext>
            </a:extLst>
          </p:cNvPr>
          <p:cNvSpPr txBox="1"/>
          <p:nvPr/>
        </p:nvSpPr>
        <p:spPr>
          <a:xfrm>
            <a:off x="5505081" y="6500028"/>
            <a:ext cx="11922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C4C67"/>
                </a:solidFill>
                <a:latin typeface="Cormorant Infant" panose="00000500000000000000" pitchFamily="2" charset="0"/>
              </a:rPr>
              <a:t>Network &amp; Customers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3764A61-D1D8-4141-9825-8F45C51C457B}"/>
              </a:ext>
            </a:extLst>
          </p:cNvPr>
          <p:cNvSpPr/>
          <p:nvPr/>
        </p:nvSpPr>
        <p:spPr>
          <a:xfrm>
            <a:off x="4424016" y="7111481"/>
            <a:ext cx="1088761" cy="40011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morant Infant" panose="00000500000000000000" pitchFamily="2" charset="0"/>
              </a:rPr>
              <a:t>Location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morant Infant" panose="00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307B2F-018D-436C-8603-1D8E6F2260C7}"/>
              </a:ext>
            </a:extLst>
          </p:cNvPr>
          <p:cNvCxnSpPr>
            <a:cxnSpLocks/>
          </p:cNvCxnSpPr>
          <p:nvPr/>
        </p:nvCxnSpPr>
        <p:spPr>
          <a:xfrm>
            <a:off x="5478487" y="8610600"/>
            <a:ext cx="336398" cy="21336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AA8FA0-30AF-4ED4-8CC2-BD15DC01B239}"/>
              </a:ext>
            </a:extLst>
          </p:cNvPr>
          <p:cNvSpPr txBox="1"/>
          <p:nvPr/>
        </p:nvSpPr>
        <p:spPr>
          <a:xfrm>
            <a:off x="5541911" y="8816340"/>
            <a:ext cx="11922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2A4251"/>
                </a:solidFill>
                <a:latin typeface="Cormorant Infant" panose="00000500000000000000" pitchFamily="2" charset="0"/>
              </a:rPr>
              <a:t>where we operate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5B9D7F5-2556-4012-91A6-2A540FFFF493}"/>
              </a:ext>
            </a:extLst>
          </p:cNvPr>
          <p:cNvSpPr txBox="1"/>
          <p:nvPr/>
        </p:nvSpPr>
        <p:spPr>
          <a:xfrm>
            <a:off x="95236" y="8048164"/>
            <a:ext cx="281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C4C67"/>
                </a:solidFill>
                <a:latin typeface="Cormorant Infant" panose="00000500000000000000" pitchFamily="2" charset="0"/>
              </a:rPr>
              <a:t>Projections based on estimated market share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C60BF73-F789-45A8-BFBD-04A128269C5E}"/>
              </a:ext>
            </a:extLst>
          </p:cNvPr>
          <p:cNvGrpSpPr/>
          <p:nvPr/>
        </p:nvGrpSpPr>
        <p:grpSpPr>
          <a:xfrm>
            <a:off x="73230" y="8346720"/>
            <a:ext cx="970412" cy="461665"/>
            <a:chOff x="4030939" y="3506589"/>
            <a:chExt cx="1982859" cy="624068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C57DFAD-66A9-4686-90F5-6432B4533F30}"/>
                </a:ext>
              </a:extLst>
            </p:cNvPr>
            <p:cNvSpPr txBox="1"/>
            <p:nvPr/>
          </p:nvSpPr>
          <p:spPr>
            <a:xfrm>
              <a:off x="4165227" y="3506589"/>
              <a:ext cx="1848571" cy="62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2400" b="1" dirty="0">
                  <a:solidFill>
                    <a:srgbClr val="4E697F"/>
                  </a:solidFill>
                  <a:latin typeface="Cormorant Infant" panose="00000500000000000000" pitchFamily="2" charset="0"/>
                  <a:ea typeface="SimSun"/>
                </a:rPr>
                <a:t>100 </a:t>
              </a:r>
              <a:r>
                <a:rPr lang="en-US" sz="1000" b="1" dirty="0">
                  <a:solidFill>
                    <a:srgbClr val="4E697F"/>
                  </a:solidFill>
                  <a:latin typeface="Cormorant Infant" panose="00000500000000000000" pitchFamily="2" charset="0"/>
                  <a:ea typeface="SimSun"/>
                </a:rPr>
                <a:t>k</a:t>
              </a:r>
              <a:endParaRPr lang="en-US" sz="900" b="1" dirty="0">
                <a:solidFill>
                  <a:srgbClr val="4E697F"/>
                </a:solidFill>
                <a:latin typeface="Cormorant Infant" panose="00000500000000000000" pitchFamily="2" charset="0"/>
                <a:ea typeface="SimSun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4A03C2E-917F-45AC-ACF6-C22807DBBA2D}"/>
                </a:ext>
              </a:extLst>
            </p:cNvPr>
            <p:cNvSpPr txBox="1"/>
            <p:nvPr/>
          </p:nvSpPr>
          <p:spPr>
            <a:xfrm>
              <a:off x="4030939" y="3631078"/>
              <a:ext cx="312299" cy="332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000" b="1" dirty="0">
                  <a:solidFill>
                    <a:srgbClr val="4E697F"/>
                  </a:solidFill>
                  <a:latin typeface="Cormorant Infant" panose="00000500000000000000" pitchFamily="2" charset="0"/>
                  <a:ea typeface="SimSun"/>
                </a:rPr>
                <a:t>$</a:t>
              </a: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5CDC3205-32D1-44A4-A171-08F5F15B89AB}"/>
              </a:ext>
            </a:extLst>
          </p:cNvPr>
          <p:cNvSpPr txBox="1"/>
          <p:nvPr/>
        </p:nvSpPr>
        <p:spPr>
          <a:xfrm>
            <a:off x="41362" y="8828507"/>
            <a:ext cx="1290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C4C67"/>
                </a:solidFill>
                <a:latin typeface="Cormorant Infant" panose="00000500000000000000" pitchFamily="2" charset="0"/>
              </a:rPr>
              <a:t>@ 10 K subscribers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8905A5C-DFE5-4116-A5C2-0EE441DC1E96}"/>
              </a:ext>
            </a:extLst>
          </p:cNvPr>
          <p:cNvGrpSpPr/>
          <p:nvPr/>
        </p:nvGrpSpPr>
        <p:grpSpPr>
          <a:xfrm>
            <a:off x="1579553" y="8348471"/>
            <a:ext cx="970412" cy="461665"/>
            <a:chOff x="4030939" y="3506589"/>
            <a:chExt cx="1982859" cy="624068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FF23B188-811A-459C-A0DB-8B7EAA72E3E7}"/>
                </a:ext>
              </a:extLst>
            </p:cNvPr>
            <p:cNvSpPr txBox="1"/>
            <p:nvPr/>
          </p:nvSpPr>
          <p:spPr>
            <a:xfrm>
              <a:off x="4165227" y="3506589"/>
              <a:ext cx="1848571" cy="62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2400" b="1" dirty="0">
                  <a:solidFill>
                    <a:srgbClr val="4E697F"/>
                  </a:solidFill>
                  <a:latin typeface="Cormorant Infant" panose="00000500000000000000" pitchFamily="2" charset="0"/>
                  <a:ea typeface="SimSun"/>
                </a:rPr>
                <a:t>1.00 </a:t>
              </a:r>
              <a:r>
                <a:rPr lang="en-US" sz="1000" b="1" dirty="0">
                  <a:solidFill>
                    <a:srgbClr val="4E697F"/>
                  </a:solidFill>
                  <a:latin typeface="Cormorant Infant" panose="00000500000000000000" pitchFamily="2" charset="0"/>
                  <a:ea typeface="SimSun"/>
                </a:rPr>
                <a:t>mn</a:t>
              </a:r>
              <a:endParaRPr lang="en-US" sz="900" b="1" dirty="0">
                <a:solidFill>
                  <a:srgbClr val="4E697F"/>
                </a:solidFill>
                <a:latin typeface="Cormorant Infant" panose="00000500000000000000" pitchFamily="2" charset="0"/>
                <a:ea typeface="SimSun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519C65D-63CA-41D7-AE94-E52E4582E850}"/>
                </a:ext>
              </a:extLst>
            </p:cNvPr>
            <p:cNvSpPr txBox="1"/>
            <p:nvPr/>
          </p:nvSpPr>
          <p:spPr>
            <a:xfrm>
              <a:off x="4030939" y="3631078"/>
              <a:ext cx="312299" cy="332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000" b="1" dirty="0">
                  <a:solidFill>
                    <a:srgbClr val="4E697F"/>
                  </a:solidFill>
                  <a:latin typeface="Cormorant Infant" panose="00000500000000000000" pitchFamily="2" charset="0"/>
                  <a:ea typeface="SimSun"/>
                </a:rPr>
                <a:t>$</a:t>
              </a:r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00223999-7B43-4A26-8C0D-CCCB00355380}"/>
              </a:ext>
            </a:extLst>
          </p:cNvPr>
          <p:cNvSpPr txBox="1"/>
          <p:nvPr/>
        </p:nvSpPr>
        <p:spPr>
          <a:xfrm>
            <a:off x="1451697" y="8828507"/>
            <a:ext cx="1290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C4C67"/>
                </a:solidFill>
                <a:latin typeface="Cormorant Infant" panose="00000500000000000000" pitchFamily="2" charset="0"/>
              </a:rPr>
              <a:t>@ 100 K subscribers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90A759-B3D6-4C10-96C4-4673F5F285FB}"/>
              </a:ext>
            </a:extLst>
          </p:cNvPr>
          <p:cNvCxnSpPr>
            <a:cxnSpLocks/>
          </p:cNvCxnSpPr>
          <p:nvPr/>
        </p:nvCxnSpPr>
        <p:spPr>
          <a:xfrm>
            <a:off x="5055204" y="8194209"/>
            <a:ext cx="505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3267BAF8-968D-45E5-9123-2A25E3EE8583}"/>
              </a:ext>
            </a:extLst>
          </p:cNvPr>
          <p:cNvSpPr/>
          <p:nvPr/>
        </p:nvSpPr>
        <p:spPr>
          <a:xfrm>
            <a:off x="4057" y="3514341"/>
            <a:ext cx="256480" cy="1310328"/>
          </a:xfrm>
          <a:custGeom>
            <a:avLst/>
            <a:gdLst>
              <a:gd name="connsiteX0" fmla="*/ 276225 w 276225"/>
              <a:gd name="connsiteY0" fmla="*/ 0 h 881828"/>
              <a:gd name="connsiteX1" fmla="*/ 276225 w 276225"/>
              <a:gd name="connsiteY1" fmla="*/ 655623 h 881828"/>
              <a:gd name="connsiteX2" fmla="*/ 0 w 276225"/>
              <a:gd name="connsiteY2" fmla="*/ 881828 h 881828"/>
              <a:gd name="connsiteX3" fmla="*/ 0 w 276225"/>
              <a:gd name="connsiteY3" fmla="*/ 226205 h 88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225" h="881828">
                <a:moveTo>
                  <a:pt x="276225" y="0"/>
                </a:moveTo>
                <a:lnTo>
                  <a:pt x="276225" y="655623"/>
                </a:lnTo>
                <a:lnTo>
                  <a:pt x="0" y="881828"/>
                </a:lnTo>
                <a:lnTo>
                  <a:pt x="0" y="226205"/>
                </a:lnTo>
                <a:close/>
              </a:path>
            </a:pathLst>
          </a:custGeom>
          <a:solidFill>
            <a:srgbClr val="A1A8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6" name="组合 1638">
            <a:extLst>
              <a:ext uri="{FF2B5EF4-FFF2-40B4-BE49-F238E27FC236}">
                <a16:creationId xmlns:a16="http://schemas.microsoft.com/office/drawing/2014/main" id="{3D40D4A2-B9E2-4DEA-A455-2D6984834C0B}"/>
              </a:ext>
            </a:extLst>
          </p:cNvPr>
          <p:cNvGrpSpPr/>
          <p:nvPr/>
        </p:nvGrpSpPr>
        <p:grpSpPr>
          <a:xfrm>
            <a:off x="508122" y="3381783"/>
            <a:ext cx="326831" cy="257008"/>
            <a:chOff x="11073763" y="1510458"/>
            <a:chExt cx="709986" cy="558307"/>
          </a:xfrm>
        </p:grpSpPr>
        <p:sp>
          <p:nvSpPr>
            <p:cNvPr id="128" name="Freeform 542">
              <a:extLst>
                <a:ext uri="{FF2B5EF4-FFF2-40B4-BE49-F238E27FC236}">
                  <a16:creationId xmlns:a16="http://schemas.microsoft.com/office/drawing/2014/main" id="{A6CD0265-04FB-4102-9237-2BA6F3F94151}"/>
                </a:ext>
              </a:extLst>
            </p:cNvPr>
            <p:cNvSpPr/>
            <p:nvPr/>
          </p:nvSpPr>
          <p:spPr bwMode="auto">
            <a:xfrm>
              <a:off x="11073763" y="1510458"/>
              <a:ext cx="310619" cy="310619"/>
            </a:xfrm>
            <a:custGeom>
              <a:avLst/>
              <a:gdLst>
                <a:gd name="T0" fmla="*/ 48 w 163"/>
                <a:gd name="T1" fmla="*/ 14 h 163"/>
                <a:gd name="T2" fmla="*/ 92 w 163"/>
                <a:gd name="T3" fmla="*/ 58 h 163"/>
                <a:gd name="T4" fmla="*/ 92 w 163"/>
                <a:gd name="T5" fmla="*/ 77 h 163"/>
                <a:gd name="T6" fmla="*/ 77 w 163"/>
                <a:gd name="T7" fmla="*/ 91 h 163"/>
                <a:gd name="T8" fmla="*/ 58 w 163"/>
                <a:gd name="T9" fmla="*/ 91 h 163"/>
                <a:gd name="T10" fmla="*/ 14 w 163"/>
                <a:gd name="T11" fmla="*/ 47 h 163"/>
                <a:gd name="T12" fmla="*/ 28 w 163"/>
                <a:gd name="T13" fmla="*/ 134 h 163"/>
                <a:gd name="T14" fmla="*/ 134 w 163"/>
                <a:gd name="T15" fmla="*/ 134 h 163"/>
                <a:gd name="T16" fmla="*/ 134 w 163"/>
                <a:gd name="T17" fmla="*/ 28 h 163"/>
                <a:gd name="T18" fmla="*/ 48 w 163"/>
                <a:gd name="T19" fmla="*/ 14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3">
                  <a:moveTo>
                    <a:pt x="48" y="14"/>
                  </a:moveTo>
                  <a:cubicBezTo>
                    <a:pt x="92" y="58"/>
                    <a:pt x="92" y="58"/>
                    <a:pt x="92" y="58"/>
                  </a:cubicBezTo>
                  <a:cubicBezTo>
                    <a:pt x="97" y="63"/>
                    <a:pt x="97" y="72"/>
                    <a:pt x="92" y="77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2" y="96"/>
                    <a:pt x="64" y="96"/>
                    <a:pt x="58" y="91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75"/>
                    <a:pt x="5" y="110"/>
                    <a:pt x="28" y="134"/>
                  </a:cubicBezTo>
                  <a:cubicBezTo>
                    <a:pt x="58" y="163"/>
                    <a:pt x="105" y="163"/>
                    <a:pt x="134" y="134"/>
                  </a:cubicBezTo>
                  <a:cubicBezTo>
                    <a:pt x="163" y="104"/>
                    <a:pt x="163" y="57"/>
                    <a:pt x="134" y="28"/>
                  </a:cubicBezTo>
                  <a:cubicBezTo>
                    <a:pt x="111" y="5"/>
                    <a:pt x="76" y="0"/>
                    <a:pt x="48" y="1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A1A8A4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543">
              <a:extLst>
                <a:ext uri="{FF2B5EF4-FFF2-40B4-BE49-F238E27FC236}">
                  <a16:creationId xmlns:a16="http://schemas.microsoft.com/office/drawing/2014/main" id="{967985B8-8E3F-4A4C-B380-6D8835BD8F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72236" y="1706511"/>
              <a:ext cx="362255" cy="362254"/>
            </a:xfrm>
            <a:custGeom>
              <a:avLst/>
              <a:gdLst>
                <a:gd name="T0" fmla="*/ 30 w 190"/>
                <a:gd name="T1" fmla="*/ 31 h 190"/>
                <a:gd name="T2" fmla="*/ 0 w 190"/>
                <a:gd name="T3" fmla="*/ 49 h 190"/>
                <a:gd name="T4" fmla="*/ 138 w 190"/>
                <a:gd name="T5" fmla="*/ 188 h 190"/>
                <a:gd name="T6" fmla="*/ 148 w 190"/>
                <a:gd name="T7" fmla="*/ 188 h 190"/>
                <a:gd name="T8" fmla="*/ 187 w 190"/>
                <a:gd name="T9" fmla="*/ 148 h 190"/>
                <a:gd name="T10" fmla="*/ 187 w 190"/>
                <a:gd name="T11" fmla="*/ 139 h 190"/>
                <a:gd name="T12" fmla="*/ 48 w 190"/>
                <a:gd name="T13" fmla="*/ 0 h 190"/>
                <a:gd name="T14" fmla="*/ 30 w 190"/>
                <a:gd name="T15" fmla="*/ 31 h 190"/>
                <a:gd name="T16" fmla="*/ 156 w 190"/>
                <a:gd name="T17" fmla="*/ 157 h 190"/>
                <a:gd name="T18" fmla="*/ 143 w 190"/>
                <a:gd name="T19" fmla="*/ 157 h 190"/>
                <a:gd name="T20" fmla="*/ 143 w 190"/>
                <a:gd name="T21" fmla="*/ 143 h 190"/>
                <a:gd name="T22" fmla="*/ 156 w 190"/>
                <a:gd name="T23" fmla="*/ 143 h 190"/>
                <a:gd name="T24" fmla="*/ 156 w 190"/>
                <a:gd name="T25" fmla="*/ 15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90">
                  <a:moveTo>
                    <a:pt x="30" y="31"/>
                  </a:moveTo>
                  <a:cubicBezTo>
                    <a:pt x="21" y="39"/>
                    <a:pt x="11" y="46"/>
                    <a:pt x="0" y="49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41" y="190"/>
                    <a:pt x="145" y="190"/>
                    <a:pt x="148" y="188"/>
                  </a:cubicBezTo>
                  <a:cubicBezTo>
                    <a:pt x="187" y="148"/>
                    <a:pt x="187" y="148"/>
                    <a:pt x="187" y="148"/>
                  </a:cubicBezTo>
                  <a:cubicBezTo>
                    <a:pt x="190" y="146"/>
                    <a:pt x="190" y="141"/>
                    <a:pt x="187" y="1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11"/>
                    <a:pt x="39" y="22"/>
                    <a:pt x="30" y="31"/>
                  </a:cubicBezTo>
                  <a:close/>
                  <a:moveTo>
                    <a:pt x="156" y="157"/>
                  </a:moveTo>
                  <a:cubicBezTo>
                    <a:pt x="153" y="160"/>
                    <a:pt x="147" y="160"/>
                    <a:pt x="143" y="157"/>
                  </a:cubicBezTo>
                  <a:cubicBezTo>
                    <a:pt x="139" y="153"/>
                    <a:pt x="139" y="147"/>
                    <a:pt x="143" y="143"/>
                  </a:cubicBezTo>
                  <a:cubicBezTo>
                    <a:pt x="147" y="140"/>
                    <a:pt x="153" y="140"/>
                    <a:pt x="156" y="143"/>
                  </a:cubicBezTo>
                  <a:cubicBezTo>
                    <a:pt x="160" y="147"/>
                    <a:pt x="160" y="153"/>
                    <a:pt x="156" y="157"/>
                  </a:cubicBezTo>
                  <a:close/>
                </a:path>
              </a:pathLst>
            </a:custGeom>
            <a:solidFill>
              <a:srgbClr val="F2F4F9"/>
            </a:solidFill>
            <a:ln w="9525">
              <a:solidFill>
                <a:srgbClr val="A1A8A4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544">
              <a:extLst>
                <a:ext uri="{FF2B5EF4-FFF2-40B4-BE49-F238E27FC236}">
                  <a16:creationId xmlns:a16="http://schemas.microsoft.com/office/drawing/2014/main" id="{E30E0350-1F4C-4D00-827F-DAC6244A2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93213" y="1727488"/>
              <a:ext cx="329982" cy="332403"/>
            </a:xfrm>
            <a:custGeom>
              <a:avLst/>
              <a:gdLst>
                <a:gd name="T0" fmla="*/ 140 w 173"/>
                <a:gd name="T1" fmla="*/ 174 h 174"/>
                <a:gd name="T2" fmla="*/ 173 w 173"/>
                <a:gd name="T3" fmla="*/ 140 h 174"/>
                <a:gd name="T4" fmla="*/ 33 w 173"/>
                <a:gd name="T5" fmla="*/ 0 h 174"/>
                <a:gd name="T6" fmla="*/ 19 w 173"/>
                <a:gd name="T7" fmla="*/ 20 h 174"/>
                <a:gd name="T8" fmla="*/ 0 w 173"/>
                <a:gd name="T9" fmla="*/ 33 h 174"/>
                <a:gd name="T10" fmla="*/ 140 w 173"/>
                <a:gd name="T11" fmla="*/ 174 h 174"/>
                <a:gd name="T12" fmla="*/ 132 w 173"/>
                <a:gd name="T13" fmla="*/ 132 h 174"/>
                <a:gd name="T14" fmla="*/ 145 w 173"/>
                <a:gd name="T15" fmla="*/ 132 h 174"/>
                <a:gd name="T16" fmla="*/ 145 w 173"/>
                <a:gd name="T17" fmla="*/ 146 h 174"/>
                <a:gd name="T18" fmla="*/ 132 w 173"/>
                <a:gd name="T19" fmla="*/ 146 h 174"/>
                <a:gd name="T20" fmla="*/ 132 w 173"/>
                <a:gd name="T21" fmla="*/ 13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174">
                  <a:moveTo>
                    <a:pt x="140" y="174"/>
                  </a:moveTo>
                  <a:cubicBezTo>
                    <a:pt x="173" y="140"/>
                    <a:pt x="173" y="140"/>
                    <a:pt x="173" y="14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9" y="7"/>
                    <a:pt x="25" y="14"/>
                    <a:pt x="19" y="20"/>
                  </a:cubicBezTo>
                  <a:cubicBezTo>
                    <a:pt x="13" y="25"/>
                    <a:pt x="7" y="30"/>
                    <a:pt x="0" y="33"/>
                  </a:cubicBezTo>
                  <a:lnTo>
                    <a:pt x="140" y="174"/>
                  </a:lnTo>
                  <a:close/>
                  <a:moveTo>
                    <a:pt x="132" y="132"/>
                  </a:moveTo>
                  <a:cubicBezTo>
                    <a:pt x="136" y="129"/>
                    <a:pt x="142" y="129"/>
                    <a:pt x="145" y="132"/>
                  </a:cubicBezTo>
                  <a:cubicBezTo>
                    <a:pt x="149" y="136"/>
                    <a:pt x="149" y="142"/>
                    <a:pt x="145" y="146"/>
                  </a:cubicBezTo>
                  <a:cubicBezTo>
                    <a:pt x="142" y="149"/>
                    <a:pt x="136" y="149"/>
                    <a:pt x="132" y="146"/>
                  </a:cubicBezTo>
                  <a:cubicBezTo>
                    <a:pt x="128" y="142"/>
                    <a:pt x="128" y="136"/>
                    <a:pt x="132" y="132"/>
                  </a:cubicBezTo>
                  <a:close/>
                </a:path>
              </a:pathLst>
            </a:custGeom>
            <a:solidFill>
              <a:srgbClr val="E1E4EA"/>
            </a:solidFill>
            <a:ln w="9525">
              <a:solidFill>
                <a:srgbClr val="A1A8A4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545">
              <a:extLst>
                <a:ext uri="{FF2B5EF4-FFF2-40B4-BE49-F238E27FC236}">
                  <a16:creationId xmlns:a16="http://schemas.microsoft.com/office/drawing/2014/main" id="{B740BBFD-9DB9-474E-A931-0F7810995F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27906" y="1762181"/>
              <a:ext cx="201701" cy="204121"/>
            </a:xfrm>
            <a:custGeom>
              <a:avLst/>
              <a:gdLst>
                <a:gd name="T0" fmla="*/ 115 w 250"/>
                <a:gd name="T1" fmla="*/ 0 h 253"/>
                <a:gd name="T2" fmla="*/ 96 w 250"/>
                <a:gd name="T3" fmla="*/ 19 h 253"/>
                <a:gd name="T4" fmla="*/ 234 w 250"/>
                <a:gd name="T5" fmla="*/ 156 h 253"/>
                <a:gd name="T6" fmla="*/ 250 w 250"/>
                <a:gd name="T7" fmla="*/ 137 h 253"/>
                <a:gd name="T8" fmla="*/ 115 w 250"/>
                <a:gd name="T9" fmla="*/ 0 h 253"/>
                <a:gd name="T10" fmla="*/ 0 w 250"/>
                <a:gd name="T11" fmla="*/ 116 h 253"/>
                <a:gd name="T12" fmla="*/ 134 w 250"/>
                <a:gd name="T13" fmla="*/ 253 h 253"/>
                <a:gd name="T14" fmla="*/ 153 w 250"/>
                <a:gd name="T15" fmla="*/ 234 h 253"/>
                <a:gd name="T16" fmla="*/ 18 w 250"/>
                <a:gd name="T17" fmla="*/ 97 h 253"/>
                <a:gd name="T18" fmla="*/ 0 w 250"/>
                <a:gd name="T19" fmla="*/ 11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53">
                  <a:moveTo>
                    <a:pt x="115" y="0"/>
                  </a:moveTo>
                  <a:lnTo>
                    <a:pt x="96" y="19"/>
                  </a:lnTo>
                  <a:lnTo>
                    <a:pt x="234" y="156"/>
                  </a:lnTo>
                  <a:lnTo>
                    <a:pt x="250" y="137"/>
                  </a:lnTo>
                  <a:lnTo>
                    <a:pt x="115" y="0"/>
                  </a:lnTo>
                  <a:close/>
                  <a:moveTo>
                    <a:pt x="0" y="116"/>
                  </a:moveTo>
                  <a:lnTo>
                    <a:pt x="134" y="253"/>
                  </a:lnTo>
                  <a:lnTo>
                    <a:pt x="153" y="234"/>
                  </a:lnTo>
                  <a:lnTo>
                    <a:pt x="18" y="97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ED0D4"/>
            </a:solidFill>
            <a:ln w="9525">
              <a:solidFill>
                <a:srgbClr val="A1A8A4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546">
              <a:extLst>
                <a:ext uri="{FF2B5EF4-FFF2-40B4-BE49-F238E27FC236}">
                  <a16:creationId xmlns:a16="http://schemas.microsoft.com/office/drawing/2014/main" id="{CA0CC930-B89C-49E9-A97D-B0BBFC6B6C07}"/>
                </a:ext>
              </a:extLst>
            </p:cNvPr>
            <p:cNvSpPr/>
            <p:nvPr/>
          </p:nvSpPr>
          <p:spPr bwMode="auto">
            <a:xfrm>
              <a:off x="11342428" y="1777510"/>
              <a:ext cx="174269" cy="173463"/>
            </a:xfrm>
            <a:custGeom>
              <a:avLst/>
              <a:gdLst>
                <a:gd name="T0" fmla="*/ 0 w 216"/>
                <a:gd name="T1" fmla="*/ 78 h 215"/>
                <a:gd name="T2" fmla="*/ 135 w 216"/>
                <a:gd name="T3" fmla="*/ 215 h 215"/>
                <a:gd name="T4" fmla="*/ 216 w 216"/>
                <a:gd name="T5" fmla="*/ 137 h 215"/>
                <a:gd name="T6" fmla="*/ 78 w 216"/>
                <a:gd name="T7" fmla="*/ 0 h 215"/>
                <a:gd name="T8" fmla="*/ 0 w 216"/>
                <a:gd name="T9" fmla="*/ 7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15">
                  <a:moveTo>
                    <a:pt x="0" y="78"/>
                  </a:moveTo>
                  <a:lnTo>
                    <a:pt x="135" y="215"/>
                  </a:lnTo>
                  <a:lnTo>
                    <a:pt x="216" y="137"/>
                  </a:lnTo>
                  <a:lnTo>
                    <a:pt x="78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BFC2C7"/>
            </a:solidFill>
            <a:ln w="9525">
              <a:solidFill>
                <a:srgbClr val="A1A8A4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547">
              <a:extLst>
                <a:ext uri="{FF2B5EF4-FFF2-40B4-BE49-F238E27FC236}">
                  <a16:creationId xmlns:a16="http://schemas.microsoft.com/office/drawing/2014/main" id="{F7D4AEE1-4A6B-46FC-89E3-3A6A9AA55E50}"/>
                </a:ext>
              </a:extLst>
            </p:cNvPr>
            <p:cNvSpPr/>
            <p:nvPr/>
          </p:nvSpPr>
          <p:spPr bwMode="auto">
            <a:xfrm>
              <a:off x="11472323" y="1510458"/>
              <a:ext cx="311426" cy="310619"/>
            </a:xfrm>
            <a:custGeom>
              <a:avLst/>
              <a:gdLst>
                <a:gd name="T0" fmla="*/ 149 w 163"/>
                <a:gd name="T1" fmla="*/ 47 h 163"/>
                <a:gd name="T2" fmla="*/ 105 w 163"/>
                <a:gd name="T3" fmla="*/ 91 h 163"/>
                <a:gd name="T4" fmla="*/ 86 w 163"/>
                <a:gd name="T5" fmla="*/ 91 h 163"/>
                <a:gd name="T6" fmla="*/ 72 w 163"/>
                <a:gd name="T7" fmla="*/ 77 h 163"/>
                <a:gd name="T8" fmla="*/ 72 w 163"/>
                <a:gd name="T9" fmla="*/ 58 h 163"/>
                <a:gd name="T10" fmla="*/ 115 w 163"/>
                <a:gd name="T11" fmla="*/ 14 h 163"/>
                <a:gd name="T12" fmla="*/ 29 w 163"/>
                <a:gd name="T13" fmla="*/ 28 h 163"/>
                <a:gd name="T14" fmla="*/ 29 w 163"/>
                <a:gd name="T15" fmla="*/ 134 h 163"/>
                <a:gd name="T16" fmla="*/ 135 w 163"/>
                <a:gd name="T17" fmla="*/ 134 h 163"/>
                <a:gd name="T18" fmla="*/ 149 w 163"/>
                <a:gd name="T19" fmla="*/ 4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3">
                  <a:moveTo>
                    <a:pt x="149" y="47"/>
                  </a:moveTo>
                  <a:cubicBezTo>
                    <a:pt x="105" y="91"/>
                    <a:pt x="105" y="91"/>
                    <a:pt x="105" y="91"/>
                  </a:cubicBezTo>
                  <a:cubicBezTo>
                    <a:pt x="100" y="96"/>
                    <a:pt x="91" y="96"/>
                    <a:pt x="86" y="91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66" y="72"/>
                    <a:pt x="66" y="63"/>
                    <a:pt x="72" y="58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87" y="0"/>
                    <a:pt x="52" y="5"/>
                    <a:pt x="29" y="28"/>
                  </a:cubicBezTo>
                  <a:cubicBezTo>
                    <a:pt x="0" y="57"/>
                    <a:pt x="0" y="104"/>
                    <a:pt x="29" y="134"/>
                  </a:cubicBezTo>
                  <a:cubicBezTo>
                    <a:pt x="58" y="163"/>
                    <a:pt x="106" y="163"/>
                    <a:pt x="135" y="134"/>
                  </a:cubicBezTo>
                  <a:cubicBezTo>
                    <a:pt x="158" y="110"/>
                    <a:pt x="163" y="75"/>
                    <a:pt x="149" y="4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A1A8A4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548">
              <a:extLst>
                <a:ext uri="{FF2B5EF4-FFF2-40B4-BE49-F238E27FC236}">
                  <a16:creationId xmlns:a16="http://schemas.microsoft.com/office/drawing/2014/main" id="{9791EF82-25D6-4BAC-A018-E74FE7078E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23022" y="1706511"/>
              <a:ext cx="363868" cy="362254"/>
            </a:xfrm>
            <a:custGeom>
              <a:avLst/>
              <a:gdLst>
                <a:gd name="T0" fmla="*/ 160 w 191"/>
                <a:gd name="T1" fmla="*/ 31 h 190"/>
                <a:gd name="T2" fmla="*/ 142 w 191"/>
                <a:gd name="T3" fmla="*/ 0 h 190"/>
                <a:gd name="T4" fmla="*/ 3 w 191"/>
                <a:gd name="T5" fmla="*/ 139 h 190"/>
                <a:gd name="T6" fmla="*/ 3 w 191"/>
                <a:gd name="T7" fmla="*/ 148 h 190"/>
                <a:gd name="T8" fmla="*/ 42 w 191"/>
                <a:gd name="T9" fmla="*/ 188 h 190"/>
                <a:gd name="T10" fmla="*/ 52 w 191"/>
                <a:gd name="T11" fmla="*/ 188 h 190"/>
                <a:gd name="T12" fmla="*/ 191 w 191"/>
                <a:gd name="T13" fmla="*/ 49 h 190"/>
                <a:gd name="T14" fmla="*/ 160 w 191"/>
                <a:gd name="T15" fmla="*/ 31 h 190"/>
                <a:gd name="T16" fmla="*/ 34 w 191"/>
                <a:gd name="T17" fmla="*/ 157 h 190"/>
                <a:gd name="T18" fmla="*/ 34 w 191"/>
                <a:gd name="T19" fmla="*/ 143 h 190"/>
                <a:gd name="T20" fmla="*/ 47 w 191"/>
                <a:gd name="T21" fmla="*/ 143 h 190"/>
                <a:gd name="T22" fmla="*/ 47 w 191"/>
                <a:gd name="T23" fmla="*/ 157 h 190"/>
                <a:gd name="T24" fmla="*/ 34 w 191"/>
                <a:gd name="T25" fmla="*/ 15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190">
                  <a:moveTo>
                    <a:pt x="160" y="31"/>
                  </a:moveTo>
                  <a:cubicBezTo>
                    <a:pt x="151" y="22"/>
                    <a:pt x="145" y="11"/>
                    <a:pt x="142" y="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0" y="141"/>
                    <a:pt x="0" y="146"/>
                    <a:pt x="3" y="148"/>
                  </a:cubicBezTo>
                  <a:cubicBezTo>
                    <a:pt x="42" y="188"/>
                    <a:pt x="42" y="188"/>
                    <a:pt x="42" y="188"/>
                  </a:cubicBezTo>
                  <a:cubicBezTo>
                    <a:pt x="45" y="190"/>
                    <a:pt x="49" y="190"/>
                    <a:pt x="52" y="188"/>
                  </a:cubicBezTo>
                  <a:cubicBezTo>
                    <a:pt x="191" y="49"/>
                    <a:pt x="191" y="49"/>
                    <a:pt x="191" y="49"/>
                  </a:cubicBezTo>
                  <a:cubicBezTo>
                    <a:pt x="179" y="46"/>
                    <a:pt x="169" y="39"/>
                    <a:pt x="160" y="31"/>
                  </a:cubicBezTo>
                  <a:close/>
                  <a:moveTo>
                    <a:pt x="34" y="157"/>
                  </a:moveTo>
                  <a:cubicBezTo>
                    <a:pt x="30" y="153"/>
                    <a:pt x="30" y="147"/>
                    <a:pt x="34" y="143"/>
                  </a:cubicBezTo>
                  <a:cubicBezTo>
                    <a:pt x="38" y="140"/>
                    <a:pt x="44" y="140"/>
                    <a:pt x="47" y="143"/>
                  </a:cubicBezTo>
                  <a:cubicBezTo>
                    <a:pt x="51" y="147"/>
                    <a:pt x="51" y="153"/>
                    <a:pt x="47" y="157"/>
                  </a:cubicBezTo>
                  <a:cubicBezTo>
                    <a:pt x="44" y="160"/>
                    <a:pt x="38" y="160"/>
                    <a:pt x="34" y="157"/>
                  </a:cubicBezTo>
                  <a:close/>
                </a:path>
              </a:pathLst>
            </a:custGeom>
            <a:solidFill>
              <a:srgbClr val="F2F4F9"/>
            </a:solidFill>
            <a:ln w="9525">
              <a:solidFill>
                <a:srgbClr val="A1A8A4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549">
              <a:extLst>
                <a:ext uri="{FF2B5EF4-FFF2-40B4-BE49-F238E27FC236}">
                  <a16:creationId xmlns:a16="http://schemas.microsoft.com/office/drawing/2014/main" id="{CF3F585A-2B0A-4881-81C7-952EBCA06C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4317" y="1727488"/>
              <a:ext cx="331596" cy="332403"/>
            </a:xfrm>
            <a:custGeom>
              <a:avLst/>
              <a:gdLst>
                <a:gd name="T0" fmla="*/ 0 w 174"/>
                <a:gd name="T1" fmla="*/ 140 h 174"/>
                <a:gd name="T2" fmla="*/ 33 w 174"/>
                <a:gd name="T3" fmla="*/ 174 h 174"/>
                <a:gd name="T4" fmla="*/ 174 w 174"/>
                <a:gd name="T5" fmla="*/ 33 h 174"/>
                <a:gd name="T6" fmla="*/ 154 w 174"/>
                <a:gd name="T7" fmla="*/ 20 h 174"/>
                <a:gd name="T8" fmla="*/ 140 w 174"/>
                <a:gd name="T9" fmla="*/ 0 h 174"/>
                <a:gd name="T10" fmla="*/ 0 w 174"/>
                <a:gd name="T11" fmla="*/ 140 h 174"/>
                <a:gd name="T12" fmla="*/ 41 w 174"/>
                <a:gd name="T13" fmla="*/ 132 h 174"/>
                <a:gd name="T14" fmla="*/ 41 w 174"/>
                <a:gd name="T15" fmla="*/ 146 h 174"/>
                <a:gd name="T16" fmla="*/ 28 w 174"/>
                <a:gd name="T17" fmla="*/ 146 h 174"/>
                <a:gd name="T18" fmla="*/ 28 w 174"/>
                <a:gd name="T19" fmla="*/ 132 h 174"/>
                <a:gd name="T20" fmla="*/ 41 w 174"/>
                <a:gd name="T21" fmla="*/ 13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174">
                  <a:moveTo>
                    <a:pt x="0" y="140"/>
                  </a:moveTo>
                  <a:cubicBezTo>
                    <a:pt x="33" y="174"/>
                    <a:pt x="33" y="174"/>
                    <a:pt x="33" y="174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67" y="30"/>
                    <a:pt x="160" y="25"/>
                    <a:pt x="154" y="20"/>
                  </a:cubicBezTo>
                  <a:cubicBezTo>
                    <a:pt x="148" y="14"/>
                    <a:pt x="144" y="7"/>
                    <a:pt x="140" y="0"/>
                  </a:cubicBezTo>
                  <a:lnTo>
                    <a:pt x="0" y="140"/>
                  </a:lnTo>
                  <a:close/>
                  <a:moveTo>
                    <a:pt x="41" y="132"/>
                  </a:moveTo>
                  <a:cubicBezTo>
                    <a:pt x="45" y="136"/>
                    <a:pt x="45" y="142"/>
                    <a:pt x="41" y="146"/>
                  </a:cubicBezTo>
                  <a:cubicBezTo>
                    <a:pt x="38" y="149"/>
                    <a:pt x="32" y="149"/>
                    <a:pt x="28" y="146"/>
                  </a:cubicBezTo>
                  <a:cubicBezTo>
                    <a:pt x="24" y="142"/>
                    <a:pt x="24" y="136"/>
                    <a:pt x="28" y="132"/>
                  </a:cubicBezTo>
                  <a:cubicBezTo>
                    <a:pt x="32" y="129"/>
                    <a:pt x="38" y="129"/>
                    <a:pt x="41" y="132"/>
                  </a:cubicBezTo>
                  <a:close/>
                </a:path>
              </a:pathLst>
            </a:custGeom>
            <a:solidFill>
              <a:srgbClr val="E1E4EA"/>
            </a:solidFill>
            <a:ln w="9525">
              <a:solidFill>
                <a:srgbClr val="A1A8A4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550">
              <a:extLst>
                <a:ext uri="{FF2B5EF4-FFF2-40B4-BE49-F238E27FC236}">
                  <a16:creationId xmlns:a16="http://schemas.microsoft.com/office/drawing/2014/main" id="{6709C282-BC89-4900-A54A-C0B4438C2072}"/>
                </a:ext>
              </a:extLst>
            </p:cNvPr>
            <p:cNvSpPr/>
            <p:nvPr/>
          </p:nvSpPr>
          <p:spPr bwMode="auto">
            <a:xfrm>
              <a:off x="11272236" y="1706511"/>
              <a:ext cx="106498" cy="107305"/>
            </a:xfrm>
            <a:custGeom>
              <a:avLst/>
              <a:gdLst>
                <a:gd name="T0" fmla="*/ 48 w 56"/>
                <a:gd name="T1" fmla="*/ 0 h 56"/>
                <a:gd name="T2" fmla="*/ 30 w 56"/>
                <a:gd name="T3" fmla="*/ 31 h 56"/>
                <a:gd name="T4" fmla="*/ 0 w 56"/>
                <a:gd name="T5" fmla="*/ 49 h 56"/>
                <a:gd name="T6" fmla="*/ 7 w 56"/>
                <a:gd name="T7" fmla="*/ 56 h 56"/>
                <a:gd name="T8" fmla="*/ 37 w 56"/>
                <a:gd name="T9" fmla="*/ 38 h 56"/>
                <a:gd name="T10" fmla="*/ 56 w 56"/>
                <a:gd name="T11" fmla="*/ 7 h 56"/>
                <a:gd name="T12" fmla="*/ 48 w 56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56">
                  <a:moveTo>
                    <a:pt x="48" y="0"/>
                  </a:moveTo>
                  <a:cubicBezTo>
                    <a:pt x="45" y="11"/>
                    <a:pt x="39" y="22"/>
                    <a:pt x="30" y="31"/>
                  </a:cubicBezTo>
                  <a:cubicBezTo>
                    <a:pt x="21" y="39"/>
                    <a:pt x="11" y="46"/>
                    <a:pt x="0" y="49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18" y="53"/>
                    <a:pt x="28" y="47"/>
                    <a:pt x="37" y="38"/>
                  </a:cubicBezTo>
                  <a:cubicBezTo>
                    <a:pt x="46" y="29"/>
                    <a:pt x="52" y="18"/>
                    <a:pt x="56" y="7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ED0D4"/>
            </a:solidFill>
            <a:ln w="9525">
              <a:solidFill>
                <a:srgbClr val="A1A8A4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551">
              <a:extLst>
                <a:ext uri="{FF2B5EF4-FFF2-40B4-BE49-F238E27FC236}">
                  <a16:creationId xmlns:a16="http://schemas.microsoft.com/office/drawing/2014/main" id="{E24F31F5-8809-4243-A39A-D7DCE6947474}"/>
                </a:ext>
              </a:extLst>
            </p:cNvPr>
            <p:cNvSpPr/>
            <p:nvPr/>
          </p:nvSpPr>
          <p:spPr bwMode="auto">
            <a:xfrm>
              <a:off x="11293213" y="1727488"/>
              <a:ext cx="76646" cy="78260"/>
            </a:xfrm>
            <a:custGeom>
              <a:avLst/>
              <a:gdLst>
                <a:gd name="T0" fmla="*/ 15 w 40"/>
                <a:gd name="T1" fmla="*/ 23 h 41"/>
                <a:gd name="T2" fmla="*/ 14 w 40"/>
                <a:gd name="T3" fmla="*/ 24 h 41"/>
                <a:gd name="T4" fmla="*/ 0 w 40"/>
                <a:gd name="T5" fmla="*/ 34 h 41"/>
                <a:gd name="T6" fmla="*/ 7 w 40"/>
                <a:gd name="T7" fmla="*/ 41 h 41"/>
                <a:gd name="T8" fmla="*/ 26 w 40"/>
                <a:gd name="T9" fmla="*/ 27 h 41"/>
                <a:gd name="T10" fmla="*/ 40 w 40"/>
                <a:gd name="T11" fmla="*/ 7 h 41"/>
                <a:gd name="T12" fmla="*/ 33 w 40"/>
                <a:gd name="T13" fmla="*/ 0 h 41"/>
                <a:gd name="T14" fmla="*/ 24 w 40"/>
                <a:gd name="T15" fmla="*/ 14 h 41"/>
                <a:gd name="T16" fmla="*/ 23 w 40"/>
                <a:gd name="T17" fmla="*/ 15 h 41"/>
                <a:gd name="T18" fmla="*/ 22 w 40"/>
                <a:gd name="T19" fmla="*/ 17 h 41"/>
                <a:gd name="T20" fmla="*/ 19 w 40"/>
                <a:gd name="T21" fmla="*/ 20 h 41"/>
                <a:gd name="T22" fmla="*/ 16 w 40"/>
                <a:gd name="T23" fmla="*/ 22 h 41"/>
                <a:gd name="T24" fmla="*/ 15 w 40"/>
                <a:gd name="T25" fmla="*/ 2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41">
                  <a:moveTo>
                    <a:pt x="15" y="23"/>
                  </a:moveTo>
                  <a:cubicBezTo>
                    <a:pt x="15" y="24"/>
                    <a:pt x="14" y="24"/>
                    <a:pt x="14" y="24"/>
                  </a:cubicBezTo>
                  <a:cubicBezTo>
                    <a:pt x="9" y="28"/>
                    <a:pt x="5" y="31"/>
                    <a:pt x="0" y="34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14" y="37"/>
                    <a:pt x="20" y="33"/>
                    <a:pt x="26" y="27"/>
                  </a:cubicBezTo>
                  <a:cubicBezTo>
                    <a:pt x="32" y="21"/>
                    <a:pt x="37" y="14"/>
                    <a:pt x="40" y="7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5"/>
                    <a:pt x="27" y="10"/>
                    <a:pt x="24" y="1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6"/>
                    <a:pt x="22" y="16"/>
                    <a:pt x="22" y="17"/>
                  </a:cubicBezTo>
                  <a:cubicBezTo>
                    <a:pt x="21" y="18"/>
                    <a:pt x="20" y="19"/>
                    <a:pt x="19" y="20"/>
                  </a:cubicBezTo>
                  <a:cubicBezTo>
                    <a:pt x="18" y="20"/>
                    <a:pt x="17" y="21"/>
                    <a:pt x="16" y="22"/>
                  </a:cubicBezTo>
                  <a:cubicBezTo>
                    <a:pt x="16" y="23"/>
                    <a:pt x="15" y="23"/>
                    <a:pt x="15" y="23"/>
                  </a:cubicBezTo>
                  <a:close/>
                </a:path>
              </a:pathLst>
            </a:custGeom>
            <a:solidFill>
              <a:srgbClr val="BFC2C7"/>
            </a:solidFill>
            <a:ln w="9525">
              <a:solidFill>
                <a:srgbClr val="A1A8A4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552">
              <a:extLst>
                <a:ext uri="{FF2B5EF4-FFF2-40B4-BE49-F238E27FC236}">
                  <a16:creationId xmlns:a16="http://schemas.microsoft.com/office/drawing/2014/main" id="{9F877D39-0659-40AB-A4EE-3D46D1C78910}"/>
                </a:ext>
              </a:extLst>
            </p:cNvPr>
            <p:cNvSpPr/>
            <p:nvPr/>
          </p:nvSpPr>
          <p:spPr bwMode="auto">
            <a:xfrm>
              <a:off x="11477971" y="1706511"/>
              <a:ext cx="108919" cy="107305"/>
            </a:xfrm>
            <a:custGeom>
              <a:avLst/>
              <a:gdLst>
                <a:gd name="T0" fmla="*/ 57 w 57"/>
                <a:gd name="T1" fmla="*/ 49 h 56"/>
                <a:gd name="T2" fmla="*/ 26 w 57"/>
                <a:gd name="T3" fmla="*/ 31 h 56"/>
                <a:gd name="T4" fmla="*/ 8 w 57"/>
                <a:gd name="T5" fmla="*/ 0 h 56"/>
                <a:gd name="T6" fmla="*/ 0 w 57"/>
                <a:gd name="T7" fmla="*/ 7 h 56"/>
                <a:gd name="T8" fmla="*/ 19 w 57"/>
                <a:gd name="T9" fmla="*/ 38 h 56"/>
                <a:gd name="T10" fmla="*/ 49 w 57"/>
                <a:gd name="T11" fmla="*/ 56 h 56"/>
                <a:gd name="T12" fmla="*/ 57 w 57"/>
                <a:gd name="T13" fmla="*/ 4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56">
                  <a:moveTo>
                    <a:pt x="57" y="49"/>
                  </a:moveTo>
                  <a:cubicBezTo>
                    <a:pt x="45" y="46"/>
                    <a:pt x="35" y="39"/>
                    <a:pt x="26" y="31"/>
                  </a:cubicBezTo>
                  <a:cubicBezTo>
                    <a:pt x="17" y="22"/>
                    <a:pt x="11" y="11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18"/>
                    <a:pt x="10" y="29"/>
                    <a:pt x="19" y="38"/>
                  </a:cubicBezTo>
                  <a:cubicBezTo>
                    <a:pt x="28" y="47"/>
                    <a:pt x="38" y="53"/>
                    <a:pt x="49" y="56"/>
                  </a:cubicBezTo>
                  <a:lnTo>
                    <a:pt x="57" y="49"/>
                  </a:lnTo>
                  <a:close/>
                </a:path>
              </a:pathLst>
            </a:custGeom>
            <a:solidFill>
              <a:srgbClr val="CED0D4"/>
            </a:solidFill>
            <a:ln w="9525">
              <a:solidFill>
                <a:srgbClr val="A1A8A4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553">
              <a:extLst>
                <a:ext uri="{FF2B5EF4-FFF2-40B4-BE49-F238E27FC236}">
                  <a16:creationId xmlns:a16="http://schemas.microsoft.com/office/drawing/2014/main" id="{E6642783-B96F-4BD8-ACD3-F2F0C7DABA26}"/>
                </a:ext>
              </a:extLst>
            </p:cNvPr>
            <p:cNvSpPr/>
            <p:nvPr/>
          </p:nvSpPr>
          <p:spPr bwMode="auto">
            <a:xfrm>
              <a:off x="11487653" y="1727488"/>
              <a:ext cx="76646" cy="78260"/>
            </a:xfrm>
            <a:custGeom>
              <a:avLst/>
              <a:gdLst>
                <a:gd name="T0" fmla="*/ 17 w 40"/>
                <a:gd name="T1" fmla="*/ 16 h 41"/>
                <a:gd name="T2" fmla="*/ 16 w 40"/>
                <a:gd name="T3" fmla="*/ 14 h 41"/>
                <a:gd name="T4" fmla="*/ 7 w 40"/>
                <a:gd name="T5" fmla="*/ 0 h 41"/>
                <a:gd name="T6" fmla="*/ 0 w 40"/>
                <a:gd name="T7" fmla="*/ 7 h 41"/>
                <a:gd name="T8" fmla="*/ 14 w 40"/>
                <a:gd name="T9" fmla="*/ 27 h 41"/>
                <a:gd name="T10" fmla="*/ 33 w 40"/>
                <a:gd name="T11" fmla="*/ 41 h 41"/>
                <a:gd name="T12" fmla="*/ 40 w 40"/>
                <a:gd name="T13" fmla="*/ 34 h 41"/>
                <a:gd name="T14" fmla="*/ 26 w 40"/>
                <a:gd name="T15" fmla="*/ 24 h 41"/>
                <a:gd name="T16" fmla="*/ 25 w 40"/>
                <a:gd name="T17" fmla="*/ 23 h 41"/>
                <a:gd name="T18" fmla="*/ 24 w 40"/>
                <a:gd name="T19" fmla="*/ 22 h 41"/>
                <a:gd name="T20" fmla="*/ 21 w 40"/>
                <a:gd name="T21" fmla="*/ 20 h 41"/>
                <a:gd name="T22" fmla="*/ 18 w 40"/>
                <a:gd name="T23" fmla="*/ 17 h 41"/>
                <a:gd name="T24" fmla="*/ 17 w 40"/>
                <a:gd name="T25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41">
                  <a:moveTo>
                    <a:pt x="17" y="16"/>
                  </a:moveTo>
                  <a:cubicBezTo>
                    <a:pt x="17" y="15"/>
                    <a:pt x="17" y="15"/>
                    <a:pt x="16" y="14"/>
                  </a:cubicBezTo>
                  <a:cubicBezTo>
                    <a:pt x="13" y="10"/>
                    <a:pt x="10" y="5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14"/>
                    <a:pt x="8" y="21"/>
                    <a:pt x="14" y="27"/>
                  </a:cubicBezTo>
                  <a:cubicBezTo>
                    <a:pt x="20" y="33"/>
                    <a:pt x="26" y="37"/>
                    <a:pt x="33" y="4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35" y="31"/>
                    <a:pt x="31" y="28"/>
                    <a:pt x="26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4" y="23"/>
                    <a:pt x="24" y="22"/>
                  </a:cubicBezTo>
                  <a:cubicBezTo>
                    <a:pt x="23" y="21"/>
                    <a:pt x="22" y="20"/>
                    <a:pt x="21" y="20"/>
                  </a:cubicBezTo>
                  <a:cubicBezTo>
                    <a:pt x="20" y="19"/>
                    <a:pt x="19" y="18"/>
                    <a:pt x="18" y="17"/>
                  </a:cubicBezTo>
                  <a:cubicBezTo>
                    <a:pt x="18" y="16"/>
                    <a:pt x="18" y="16"/>
                    <a:pt x="17" y="16"/>
                  </a:cubicBezTo>
                  <a:close/>
                </a:path>
              </a:pathLst>
            </a:custGeom>
            <a:solidFill>
              <a:srgbClr val="BFC2C7"/>
            </a:solidFill>
            <a:ln w="9525">
              <a:solidFill>
                <a:srgbClr val="A1A8A4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4" name="组合 15">
            <a:extLst>
              <a:ext uri="{FF2B5EF4-FFF2-40B4-BE49-F238E27FC236}">
                <a16:creationId xmlns:a16="http://schemas.microsoft.com/office/drawing/2014/main" id="{89D1B2E9-1E57-4ACC-B079-AA36E48C77E9}"/>
              </a:ext>
            </a:extLst>
          </p:cNvPr>
          <p:cNvGrpSpPr/>
          <p:nvPr/>
        </p:nvGrpSpPr>
        <p:grpSpPr>
          <a:xfrm>
            <a:off x="491974" y="3886345"/>
            <a:ext cx="360205" cy="360205"/>
            <a:chOff x="6309750" y="942750"/>
            <a:chExt cx="652500" cy="652500"/>
          </a:xfrm>
        </p:grpSpPr>
        <p:sp>
          <p:nvSpPr>
            <p:cNvPr id="165" name="任意多边形: 形状 103">
              <a:extLst>
                <a:ext uri="{FF2B5EF4-FFF2-40B4-BE49-F238E27FC236}">
                  <a16:creationId xmlns:a16="http://schemas.microsoft.com/office/drawing/2014/main" id="{D1C85398-4D1D-4D65-AF5E-5C4951E1D54A}"/>
                </a:ext>
              </a:extLst>
            </p:cNvPr>
            <p:cNvSpPr/>
            <p:nvPr/>
          </p:nvSpPr>
          <p:spPr>
            <a:xfrm>
              <a:off x="6489750" y="1122750"/>
              <a:ext cx="292500" cy="292500"/>
            </a:xfrm>
            <a:custGeom>
              <a:avLst/>
              <a:gdLst>
                <a:gd name="connsiteX0" fmla="*/ 213750 w 292500"/>
                <a:gd name="connsiteY0" fmla="*/ 146250 h 292500"/>
                <a:gd name="connsiteX1" fmla="*/ 146250 w 292500"/>
                <a:gd name="connsiteY1" fmla="*/ 213750 h 292500"/>
                <a:gd name="connsiteX2" fmla="*/ 78750 w 292500"/>
                <a:gd name="connsiteY2" fmla="*/ 146250 h 292500"/>
                <a:gd name="connsiteX3" fmla="*/ 146250 w 292500"/>
                <a:gd name="connsiteY3" fmla="*/ 78750 h 292500"/>
                <a:gd name="connsiteX4" fmla="*/ 213750 w 292500"/>
                <a:gd name="connsiteY4" fmla="*/ 146250 h 29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500" h="292500">
                  <a:moveTo>
                    <a:pt x="213750" y="146250"/>
                  </a:moveTo>
                  <a:cubicBezTo>
                    <a:pt x="213750" y="183529"/>
                    <a:pt x="183529" y="213750"/>
                    <a:pt x="146250" y="213750"/>
                  </a:cubicBezTo>
                  <a:cubicBezTo>
                    <a:pt x="108971" y="213750"/>
                    <a:pt x="78750" y="183529"/>
                    <a:pt x="78750" y="146250"/>
                  </a:cubicBezTo>
                  <a:cubicBezTo>
                    <a:pt x="78750" y="108971"/>
                    <a:pt x="108971" y="78750"/>
                    <a:pt x="146250" y="78750"/>
                  </a:cubicBezTo>
                  <a:cubicBezTo>
                    <a:pt x="183529" y="78750"/>
                    <a:pt x="213750" y="108971"/>
                    <a:pt x="213750" y="146250"/>
                  </a:cubicBezTo>
                  <a:close/>
                </a:path>
              </a:pathLst>
            </a:custGeom>
            <a:noFill/>
            <a:ln w="19050" cap="rnd">
              <a:solidFill>
                <a:srgbClr val="A1A8A4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66" name="任意多边形: 形状 104">
              <a:extLst>
                <a:ext uri="{FF2B5EF4-FFF2-40B4-BE49-F238E27FC236}">
                  <a16:creationId xmlns:a16="http://schemas.microsoft.com/office/drawing/2014/main" id="{B907D315-D502-4FF9-B6CB-811AB18F44AD}"/>
                </a:ext>
              </a:extLst>
            </p:cNvPr>
            <p:cNvSpPr/>
            <p:nvPr/>
          </p:nvSpPr>
          <p:spPr>
            <a:xfrm>
              <a:off x="6309750" y="942750"/>
              <a:ext cx="652500" cy="652500"/>
            </a:xfrm>
            <a:custGeom>
              <a:avLst/>
              <a:gdLst>
                <a:gd name="connsiteX0" fmla="*/ 492750 w 652500"/>
                <a:gd name="connsiteY0" fmla="*/ 393750 h 652500"/>
                <a:gd name="connsiteX1" fmla="*/ 500175 w 652500"/>
                <a:gd name="connsiteY1" fmla="*/ 434700 h 652500"/>
                <a:gd name="connsiteX2" fmla="*/ 501525 w 652500"/>
                <a:gd name="connsiteY2" fmla="*/ 436050 h 652500"/>
                <a:gd name="connsiteX3" fmla="*/ 501560 w 652500"/>
                <a:gd name="connsiteY3" fmla="*/ 499690 h 652500"/>
                <a:gd name="connsiteX4" fmla="*/ 501525 w 652500"/>
                <a:gd name="connsiteY4" fmla="*/ 499725 h 652500"/>
                <a:gd name="connsiteX5" fmla="*/ 437885 w 652500"/>
                <a:gd name="connsiteY5" fmla="*/ 499760 h 652500"/>
                <a:gd name="connsiteX6" fmla="*/ 437850 w 652500"/>
                <a:gd name="connsiteY6" fmla="*/ 499725 h 652500"/>
                <a:gd name="connsiteX7" fmla="*/ 436500 w 652500"/>
                <a:gd name="connsiteY7" fmla="*/ 498375 h 652500"/>
                <a:gd name="connsiteX8" fmla="*/ 395550 w 652500"/>
                <a:gd name="connsiteY8" fmla="*/ 490950 h 652500"/>
                <a:gd name="connsiteX9" fmla="*/ 373050 w 652500"/>
                <a:gd name="connsiteY9" fmla="*/ 524925 h 652500"/>
                <a:gd name="connsiteX10" fmla="*/ 373050 w 652500"/>
                <a:gd name="connsiteY10" fmla="*/ 528750 h 652500"/>
                <a:gd name="connsiteX11" fmla="*/ 328050 w 652500"/>
                <a:gd name="connsiteY11" fmla="*/ 573750 h 652500"/>
                <a:gd name="connsiteX12" fmla="*/ 283050 w 652500"/>
                <a:gd name="connsiteY12" fmla="*/ 528750 h 652500"/>
                <a:gd name="connsiteX13" fmla="*/ 283050 w 652500"/>
                <a:gd name="connsiteY13" fmla="*/ 526725 h 652500"/>
                <a:gd name="connsiteX14" fmla="*/ 258750 w 652500"/>
                <a:gd name="connsiteY14" fmla="*/ 492750 h 652500"/>
                <a:gd name="connsiteX15" fmla="*/ 217800 w 652500"/>
                <a:gd name="connsiteY15" fmla="*/ 500175 h 652500"/>
                <a:gd name="connsiteX16" fmla="*/ 216450 w 652500"/>
                <a:gd name="connsiteY16" fmla="*/ 501525 h 652500"/>
                <a:gd name="connsiteX17" fmla="*/ 152810 w 652500"/>
                <a:gd name="connsiteY17" fmla="*/ 501560 h 652500"/>
                <a:gd name="connsiteX18" fmla="*/ 152775 w 652500"/>
                <a:gd name="connsiteY18" fmla="*/ 501525 h 652500"/>
                <a:gd name="connsiteX19" fmla="*/ 152740 w 652500"/>
                <a:gd name="connsiteY19" fmla="*/ 437885 h 652500"/>
                <a:gd name="connsiteX20" fmla="*/ 152775 w 652500"/>
                <a:gd name="connsiteY20" fmla="*/ 437850 h 652500"/>
                <a:gd name="connsiteX21" fmla="*/ 154125 w 652500"/>
                <a:gd name="connsiteY21" fmla="*/ 436500 h 652500"/>
                <a:gd name="connsiteX22" fmla="*/ 161550 w 652500"/>
                <a:gd name="connsiteY22" fmla="*/ 395550 h 652500"/>
                <a:gd name="connsiteX23" fmla="*/ 127575 w 652500"/>
                <a:gd name="connsiteY23" fmla="*/ 373050 h 652500"/>
                <a:gd name="connsiteX24" fmla="*/ 123750 w 652500"/>
                <a:gd name="connsiteY24" fmla="*/ 373050 h 652500"/>
                <a:gd name="connsiteX25" fmla="*/ 78750 w 652500"/>
                <a:gd name="connsiteY25" fmla="*/ 328050 h 652500"/>
                <a:gd name="connsiteX26" fmla="*/ 123750 w 652500"/>
                <a:gd name="connsiteY26" fmla="*/ 283050 h 652500"/>
                <a:gd name="connsiteX27" fmla="*/ 125775 w 652500"/>
                <a:gd name="connsiteY27" fmla="*/ 283050 h 652500"/>
                <a:gd name="connsiteX28" fmla="*/ 159750 w 652500"/>
                <a:gd name="connsiteY28" fmla="*/ 258750 h 652500"/>
                <a:gd name="connsiteX29" fmla="*/ 152325 w 652500"/>
                <a:gd name="connsiteY29" fmla="*/ 217800 h 652500"/>
                <a:gd name="connsiteX30" fmla="*/ 150975 w 652500"/>
                <a:gd name="connsiteY30" fmla="*/ 216450 h 652500"/>
                <a:gd name="connsiteX31" fmla="*/ 150940 w 652500"/>
                <a:gd name="connsiteY31" fmla="*/ 152810 h 652500"/>
                <a:gd name="connsiteX32" fmla="*/ 150975 w 652500"/>
                <a:gd name="connsiteY32" fmla="*/ 152775 h 652500"/>
                <a:gd name="connsiteX33" fmla="*/ 214615 w 652500"/>
                <a:gd name="connsiteY33" fmla="*/ 152740 h 652500"/>
                <a:gd name="connsiteX34" fmla="*/ 214650 w 652500"/>
                <a:gd name="connsiteY34" fmla="*/ 152775 h 652500"/>
                <a:gd name="connsiteX35" fmla="*/ 216000 w 652500"/>
                <a:gd name="connsiteY35" fmla="*/ 154125 h 652500"/>
                <a:gd name="connsiteX36" fmla="*/ 256950 w 652500"/>
                <a:gd name="connsiteY36" fmla="*/ 161550 h 652500"/>
                <a:gd name="connsiteX37" fmla="*/ 258750 w 652500"/>
                <a:gd name="connsiteY37" fmla="*/ 161550 h 652500"/>
                <a:gd name="connsiteX38" fmla="*/ 281250 w 652500"/>
                <a:gd name="connsiteY38" fmla="*/ 127575 h 652500"/>
                <a:gd name="connsiteX39" fmla="*/ 281250 w 652500"/>
                <a:gd name="connsiteY39" fmla="*/ 123750 h 652500"/>
                <a:gd name="connsiteX40" fmla="*/ 326250 w 652500"/>
                <a:gd name="connsiteY40" fmla="*/ 78750 h 652500"/>
                <a:gd name="connsiteX41" fmla="*/ 371250 w 652500"/>
                <a:gd name="connsiteY41" fmla="*/ 123750 h 652500"/>
                <a:gd name="connsiteX42" fmla="*/ 371250 w 652500"/>
                <a:gd name="connsiteY42" fmla="*/ 125775 h 652500"/>
                <a:gd name="connsiteX43" fmla="*/ 393750 w 652500"/>
                <a:gd name="connsiteY43" fmla="*/ 159750 h 652500"/>
                <a:gd name="connsiteX44" fmla="*/ 434700 w 652500"/>
                <a:gd name="connsiteY44" fmla="*/ 152325 h 652500"/>
                <a:gd name="connsiteX45" fmla="*/ 436050 w 652500"/>
                <a:gd name="connsiteY45" fmla="*/ 150975 h 652500"/>
                <a:gd name="connsiteX46" fmla="*/ 499690 w 652500"/>
                <a:gd name="connsiteY46" fmla="*/ 150940 h 652500"/>
                <a:gd name="connsiteX47" fmla="*/ 499725 w 652500"/>
                <a:gd name="connsiteY47" fmla="*/ 150975 h 652500"/>
                <a:gd name="connsiteX48" fmla="*/ 499760 w 652500"/>
                <a:gd name="connsiteY48" fmla="*/ 214615 h 652500"/>
                <a:gd name="connsiteX49" fmla="*/ 499725 w 652500"/>
                <a:gd name="connsiteY49" fmla="*/ 214650 h 652500"/>
                <a:gd name="connsiteX50" fmla="*/ 498375 w 652500"/>
                <a:gd name="connsiteY50" fmla="*/ 216000 h 652500"/>
                <a:gd name="connsiteX51" fmla="*/ 490950 w 652500"/>
                <a:gd name="connsiteY51" fmla="*/ 256950 h 652500"/>
                <a:gd name="connsiteX52" fmla="*/ 490950 w 652500"/>
                <a:gd name="connsiteY52" fmla="*/ 258750 h 652500"/>
                <a:gd name="connsiteX53" fmla="*/ 524925 w 652500"/>
                <a:gd name="connsiteY53" fmla="*/ 281250 h 652500"/>
                <a:gd name="connsiteX54" fmla="*/ 528750 w 652500"/>
                <a:gd name="connsiteY54" fmla="*/ 281250 h 652500"/>
                <a:gd name="connsiteX55" fmla="*/ 573750 w 652500"/>
                <a:gd name="connsiteY55" fmla="*/ 326250 h 652500"/>
                <a:gd name="connsiteX56" fmla="*/ 528750 w 652500"/>
                <a:gd name="connsiteY56" fmla="*/ 371250 h 652500"/>
                <a:gd name="connsiteX57" fmla="*/ 526725 w 652500"/>
                <a:gd name="connsiteY57" fmla="*/ 371250 h 652500"/>
                <a:gd name="connsiteX58" fmla="*/ 492750 w 652500"/>
                <a:gd name="connsiteY58" fmla="*/ 393750 h 6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2500" h="652500">
                  <a:moveTo>
                    <a:pt x="492750" y="393750"/>
                  </a:moveTo>
                  <a:cubicBezTo>
                    <a:pt x="486622" y="407635"/>
                    <a:pt x="489563" y="423851"/>
                    <a:pt x="500175" y="434700"/>
                  </a:cubicBezTo>
                  <a:lnTo>
                    <a:pt x="501525" y="436050"/>
                  </a:lnTo>
                  <a:cubicBezTo>
                    <a:pt x="519108" y="453614"/>
                    <a:pt x="519124" y="482106"/>
                    <a:pt x="501560" y="499690"/>
                  </a:cubicBezTo>
                  <a:cubicBezTo>
                    <a:pt x="501549" y="499701"/>
                    <a:pt x="501537" y="499713"/>
                    <a:pt x="501525" y="499725"/>
                  </a:cubicBezTo>
                  <a:cubicBezTo>
                    <a:pt x="483961" y="517308"/>
                    <a:pt x="455469" y="517324"/>
                    <a:pt x="437885" y="499760"/>
                  </a:cubicBezTo>
                  <a:cubicBezTo>
                    <a:pt x="437874" y="499749"/>
                    <a:pt x="437862" y="499737"/>
                    <a:pt x="437850" y="499725"/>
                  </a:cubicBezTo>
                  <a:lnTo>
                    <a:pt x="436500" y="498375"/>
                  </a:lnTo>
                  <a:cubicBezTo>
                    <a:pt x="425651" y="487763"/>
                    <a:pt x="409435" y="484822"/>
                    <a:pt x="395550" y="490950"/>
                  </a:cubicBezTo>
                  <a:cubicBezTo>
                    <a:pt x="381949" y="496779"/>
                    <a:pt x="373109" y="510128"/>
                    <a:pt x="373050" y="524925"/>
                  </a:cubicBezTo>
                  <a:lnTo>
                    <a:pt x="373050" y="528750"/>
                  </a:lnTo>
                  <a:cubicBezTo>
                    <a:pt x="373050" y="553603"/>
                    <a:pt x="352903" y="573750"/>
                    <a:pt x="328050" y="573750"/>
                  </a:cubicBezTo>
                  <a:cubicBezTo>
                    <a:pt x="303197" y="573750"/>
                    <a:pt x="283050" y="553603"/>
                    <a:pt x="283050" y="528750"/>
                  </a:cubicBezTo>
                  <a:lnTo>
                    <a:pt x="283050" y="526725"/>
                  </a:lnTo>
                  <a:cubicBezTo>
                    <a:pt x="282694" y="511485"/>
                    <a:pt x="273057" y="498012"/>
                    <a:pt x="258750" y="492750"/>
                  </a:cubicBezTo>
                  <a:cubicBezTo>
                    <a:pt x="244865" y="486622"/>
                    <a:pt x="228649" y="489563"/>
                    <a:pt x="217800" y="500175"/>
                  </a:cubicBezTo>
                  <a:lnTo>
                    <a:pt x="216450" y="501525"/>
                  </a:lnTo>
                  <a:cubicBezTo>
                    <a:pt x="198886" y="519108"/>
                    <a:pt x="170394" y="519124"/>
                    <a:pt x="152810" y="501560"/>
                  </a:cubicBezTo>
                  <a:cubicBezTo>
                    <a:pt x="152799" y="501549"/>
                    <a:pt x="152787" y="501537"/>
                    <a:pt x="152775" y="501525"/>
                  </a:cubicBezTo>
                  <a:cubicBezTo>
                    <a:pt x="135192" y="483961"/>
                    <a:pt x="135176" y="455469"/>
                    <a:pt x="152740" y="437885"/>
                  </a:cubicBezTo>
                  <a:cubicBezTo>
                    <a:pt x="152751" y="437874"/>
                    <a:pt x="152763" y="437862"/>
                    <a:pt x="152775" y="437850"/>
                  </a:cubicBezTo>
                  <a:lnTo>
                    <a:pt x="154125" y="436500"/>
                  </a:lnTo>
                  <a:cubicBezTo>
                    <a:pt x="164737" y="425651"/>
                    <a:pt x="167678" y="409435"/>
                    <a:pt x="161550" y="395550"/>
                  </a:cubicBezTo>
                  <a:cubicBezTo>
                    <a:pt x="155721" y="381949"/>
                    <a:pt x="142372" y="373109"/>
                    <a:pt x="127575" y="373050"/>
                  </a:cubicBezTo>
                  <a:lnTo>
                    <a:pt x="123750" y="373050"/>
                  </a:lnTo>
                  <a:cubicBezTo>
                    <a:pt x="98897" y="373050"/>
                    <a:pt x="78750" y="352903"/>
                    <a:pt x="78750" y="328050"/>
                  </a:cubicBezTo>
                  <a:cubicBezTo>
                    <a:pt x="78750" y="303197"/>
                    <a:pt x="98897" y="283050"/>
                    <a:pt x="123750" y="283050"/>
                  </a:cubicBezTo>
                  <a:lnTo>
                    <a:pt x="125775" y="283050"/>
                  </a:lnTo>
                  <a:cubicBezTo>
                    <a:pt x="141015" y="282694"/>
                    <a:pt x="154488" y="273057"/>
                    <a:pt x="159750" y="258750"/>
                  </a:cubicBezTo>
                  <a:cubicBezTo>
                    <a:pt x="165878" y="244865"/>
                    <a:pt x="162937" y="228649"/>
                    <a:pt x="152325" y="217800"/>
                  </a:cubicBezTo>
                  <a:lnTo>
                    <a:pt x="150975" y="216450"/>
                  </a:lnTo>
                  <a:cubicBezTo>
                    <a:pt x="133392" y="198886"/>
                    <a:pt x="133376" y="170394"/>
                    <a:pt x="150940" y="152810"/>
                  </a:cubicBezTo>
                  <a:cubicBezTo>
                    <a:pt x="150951" y="152799"/>
                    <a:pt x="150963" y="152787"/>
                    <a:pt x="150975" y="152775"/>
                  </a:cubicBezTo>
                  <a:cubicBezTo>
                    <a:pt x="168539" y="135192"/>
                    <a:pt x="197031" y="135176"/>
                    <a:pt x="214615" y="152740"/>
                  </a:cubicBezTo>
                  <a:cubicBezTo>
                    <a:pt x="214626" y="152751"/>
                    <a:pt x="214638" y="152763"/>
                    <a:pt x="214650" y="152775"/>
                  </a:cubicBezTo>
                  <a:lnTo>
                    <a:pt x="216000" y="154125"/>
                  </a:lnTo>
                  <a:cubicBezTo>
                    <a:pt x="226849" y="164737"/>
                    <a:pt x="243065" y="167678"/>
                    <a:pt x="256950" y="161550"/>
                  </a:cubicBezTo>
                  <a:lnTo>
                    <a:pt x="258750" y="161550"/>
                  </a:lnTo>
                  <a:cubicBezTo>
                    <a:pt x="272351" y="155721"/>
                    <a:pt x="281191" y="142372"/>
                    <a:pt x="281250" y="127575"/>
                  </a:cubicBezTo>
                  <a:lnTo>
                    <a:pt x="281250" y="123750"/>
                  </a:lnTo>
                  <a:cubicBezTo>
                    <a:pt x="281250" y="98897"/>
                    <a:pt x="301397" y="78750"/>
                    <a:pt x="326250" y="78750"/>
                  </a:cubicBezTo>
                  <a:cubicBezTo>
                    <a:pt x="351103" y="78750"/>
                    <a:pt x="371250" y="98897"/>
                    <a:pt x="371250" y="123750"/>
                  </a:cubicBezTo>
                  <a:lnTo>
                    <a:pt x="371250" y="125775"/>
                  </a:lnTo>
                  <a:cubicBezTo>
                    <a:pt x="371309" y="140572"/>
                    <a:pt x="380149" y="153921"/>
                    <a:pt x="393750" y="159750"/>
                  </a:cubicBezTo>
                  <a:cubicBezTo>
                    <a:pt x="407635" y="165878"/>
                    <a:pt x="423851" y="162937"/>
                    <a:pt x="434700" y="152325"/>
                  </a:cubicBezTo>
                  <a:lnTo>
                    <a:pt x="436050" y="150975"/>
                  </a:lnTo>
                  <a:cubicBezTo>
                    <a:pt x="453614" y="133392"/>
                    <a:pt x="482106" y="133376"/>
                    <a:pt x="499690" y="150940"/>
                  </a:cubicBezTo>
                  <a:cubicBezTo>
                    <a:pt x="499701" y="150951"/>
                    <a:pt x="499713" y="150963"/>
                    <a:pt x="499725" y="150975"/>
                  </a:cubicBezTo>
                  <a:cubicBezTo>
                    <a:pt x="517308" y="168539"/>
                    <a:pt x="517324" y="197031"/>
                    <a:pt x="499760" y="214615"/>
                  </a:cubicBezTo>
                  <a:cubicBezTo>
                    <a:pt x="499749" y="214626"/>
                    <a:pt x="499737" y="214638"/>
                    <a:pt x="499725" y="214650"/>
                  </a:cubicBezTo>
                  <a:lnTo>
                    <a:pt x="498375" y="216000"/>
                  </a:lnTo>
                  <a:cubicBezTo>
                    <a:pt x="487763" y="226849"/>
                    <a:pt x="484822" y="243065"/>
                    <a:pt x="490950" y="256950"/>
                  </a:cubicBezTo>
                  <a:lnTo>
                    <a:pt x="490950" y="258750"/>
                  </a:lnTo>
                  <a:cubicBezTo>
                    <a:pt x="496779" y="272351"/>
                    <a:pt x="510128" y="281191"/>
                    <a:pt x="524925" y="281250"/>
                  </a:cubicBezTo>
                  <a:lnTo>
                    <a:pt x="528750" y="281250"/>
                  </a:lnTo>
                  <a:cubicBezTo>
                    <a:pt x="553603" y="281250"/>
                    <a:pt x="573750" y="301397"/>
                    <a:pt x="573750" y="326250"/>
                  </a:cubicBezTo>
                  <a:cubicBezTo>
                    <a:pt x="573750" y="351103"/>
                    <a:pt x="553603" y="371250"/>
                    <a:pt x="528750" y="371250"/>
                  </a:cubicBezTo>
                  <a:lnTo>
                    <a:pt x="526725" y="371250"/>
                  </a:lnTo>
                  <a:cubicBezTo>
                    <a:pt x="511928" y="371309"/>
                    <a:pt x="498579" y="380149"/>
                    <a:pt x="492750" y="393750"/>
                  </a:cubicBezTo>
                  <a:close/>
                </a:path>
              </a:pathLst>
            </a:custGeom>
            <a:noFill/>
            <a:ln w="19050" cap="flat">
              <a:solidFill>
                <a:srgbClr val="A1A8A4"/>
              </a:solidFill>
              <a:prstDash val="solid"/>
              <a:miter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238A6C2-B4CD-437B-8416-AEB394DF2A51}"/>
              </a:ext>
            </a:extLst>
          </p:cNvPr>
          <p:cNvGrpSpPr/>
          <p:nvPr/>
        </p:nvGrpSpPr>
        <p:grpSpPr>
          <a:xfrm>
            <a:off x="491974" y="4494105"/>
            <a:ext cx="360205" cy="417839"/>
            <a:chOff x="7434750" y="3103051"/>
            <a:chExt cx="562500" cy="652500"/>
          </a:xfrm>
        </p:grpSpPr>
        <p:sp>
          <p:nvSpPr>
            <p:cNvPr id="168" name="任意多边形: 形状 339">
              <a:extLst>
                <a:ext uri="{FF2B5EF4-FFF2-40B4-BE49-F238E27FC236}">
                  <a16:creationId xmlns:a16="http://schemas.microsoft.com/office/drawing/2014/main" id="{295324BF-7D05-456F-BAD9-6B5845F31312}"/>
                </a:ext>
              </a:extLst>
            </p:cNvPr>
            <p:cNvSpPr/>
            <p:nvPr/>
          </p:nvSpPr>
          <p:spPr>
            <a:xfrm>
              <a:off x="7749750" y="3103051"/>
              <a:ext cx="247500" cy="337500"/>
            </a:xfrm>
            <a:custGeom>
              <a:avLst/>
              <a:gdLst>
                <a:gd name="connsiteX0" fmla="*/ 78750 w 247500"/>
                <a:gd name="connsiteY0" fmla="*/ 78750 h 337500"/>
                <a:gd name="connsiteX1" fmla="*/ 168750 w 247500"/>
                <a:gd name="connsiteY1" fmla="*/ 168750 h 337500"/>
                <a:gd name="connsiteX2" fmla="*/ 78750 w 247500"/>
                <a:gd name="connsiteY2" fmla="*/ 258750 h 33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500" h="337500">
                  <a:moveTo>
                    <a:pt x="78750" y="78750"/>
                  </a:moveTo>
                  <a:lnTo>
                    <a:pt x="168750" y="168750"/>
                  </a:lnTo>
                  <a:lnTo>
                    <a:pt x="78750" y="258750"/>
                  </a:lnTo>
                </a:path>
              </a:pathLst>
            </a:custGeom>
            <a:noFill/>
            <a:ln w="19050" cap="rnd">
              <a:solidFill>
                <a:srgbClr val="A1A8A4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69" name="任意多边形: 形状 340">
              <a:extLst>
                <a:ext uri="{FF2B5EF4-FFF2-40B4-BE49-F238E27FC236}">
                  <a16:creationId xmlns:a16="http://schemas.microsoft.com/office/drawing/2014/main" id="{5C53291A-813A-4B3A-83EE-DB57BFF2B3F6}"/>
                </a:ext>
              </a:extLst>
            </p:cNvPr>
            <p:cNvSpPr/>
            <p:nvPr/>
          </p:nvSpPr>
          <p:spPr>
            <a:xfrm>
              <a:off x="7434750" y="3193051"/>
              <a:ext cx="562500" cy="292500"/>
            </a:xfrm>
            <a:custGeom>
              <a:avLst/>
              <a:gdLst>
                <a:gd name="connsiteX0" fmla="*/ 78750 w 562500"/>
                <a:gd name="connsiteY0" fmla="*/ 213750 h 292500"/>
                <a:gd name="connsiteX1" fmla="*/ 78750 w 562500"/>
                <a:gd name="connsiteY1" fmla="*/ 168750 h 292500"/>
                <a:gd name="connsiteX2" fmla="*/ 168750 w 562500"/>
                <a:gd name="connsiteY2" fmla="*/ 78750 h 292500"/>
                <a:gd name="connsiteX3" fmla="*/ 483750 w 562500"/>
                <a:gd name="connsiteY3" fmla="*/ 78750 h 29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500" h="292500">
                  <a:moveTo>
                    <a:pt x="78750" y="213750"/>
                  </a:moveTo>
                  <a:lnTo>
                    <a:pt x="78750" y="168750"/>
                  </a:lnTo>
                  <a:cubicBezTo>
                    <a:pt x="78750" y="119044"/>
                    <a:pt x="119044" y="78750"/>
                    <a:pt x="168750" y="78750"/>
                  </a:cubicBezTo>
                  <a:lnTo>
                    <a:pt x="483750" y="78750"/>
                  </a:lnTo>
                </a:path>
              </a:pathLst>
            </a:custGeom>
            <a:noFill/>
            <a:ln w="19050" cap="rnd">
              <a:solidFill>
                <a:srgbClr val="A1A8A4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70" name="任意多边形: 形状 341">
              <a:extLst>
                <a:ext uri="{FF2B5EF4-FFF2-40B4-BE49-F238E27FC236}">
                  <a16:creationId xmlns:a16="http://schemas.microsoft.com/office/drawing/2014/main" id="{A3A38DEC-4F68-48BD-A7A5-2E5CFF2B16DD}"/>
                </a:ext>
              </a:extLst>
            </p:cNvPr>
            <p:cNvSpPr/>
            <p:nvPr/>
          </p:nvSpPr>
          <p:spPr>
            <a:xfrm>
              <a:off x="7434750" y="3418051"/>
              <a:ext cx="247500" cy="337500"/>
            </a:xfrm>
            <a:custGeom>
              <a:avLst/>
              <a:gdLst>
                <a:gd name="connsiteX0" fmla="*/ 168750 w 247500"/>
                <a:gd name="connsiteY0" fmla="*/ 258750 h 337500"/>
                <a:gd name="connsiteX1" fmla="*/ 78750 w 247500"/>
                <a:gd name="connsiteY1" fmla="*/ 168750 h 337500"/>
                <a:gd name="connsiteX2" fmla="*/ 168750 w 247500"/>
                <a:gd name="connsiteY2" fmla="*/ 78750 h 33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500" h="337500">
                  <a:moveTo>
                    <a:pt x="168750" y="258750"/>
                  </a:moveTo>
                  <a:lnTo>
                    <a:pt x="78750" y="168750"/>
                  </a:lnTo>
                  <a:lnTo>
                    <a:pt x="168750" y="78750"/>
                  </a:lnTo>
                </a:path>
              </a:pathLst>
            </a:custGeom>
            <a:noFill/>
            <a:ln w="19050" cap="rnd">
              <a:solidFill>
                <a:srgbClr val="A1A8A4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71" name="任意多边形: 形状 342">
              <a:extLst>
                <a:ext uri="{FF2B5EF4-FFF2-40B4-BE49-F238E27FC236}">
                  <a16:creationId xmlns:a16="http://schemas.microsoft.com/office/drawing/2014/main" id="{1DB622A8-C108-48DA-BBB3-051E0A4212AC}"/>
                </a:ext>
              </a:extLst>
            </p:cNvPr>
            <p:cNvSpPr/>
            <p:nvPr/>
          </p:nvSpPr>
          <p:spPr>
            <a:xfrm>
              <a:off x="7434750" y="3373051"/>
              <a:ext cx="562500" cy="292500"/>
            </a:xfrm>
            <a:custGeom>
              <a:avLst/>
              <a:gdLst>
                <a:gd name="connsiteX0" fmla="*/ 483750 w 562500"/>
                <a:gd name="connsiteY0" fmla="*/ 78750 h 292500"/>
                <a:gd name="connsiteX1" fmla="*/ 483750 w 562500"/>
                <a:gd name="connsiteY1" fmla="*/ 123750 h 292500"/>
                <a:gd name="connsiteX2" fmla="*/ 393750 w 562500"/>
                <a:gd name="connsiteY2" fmla="*/ 213750 h 292500"/>
                <a:gd name="connsiteX3" fmla="*/ 78750 w 562500"/>
                <a:gd name="connsiteY3" fmla="*/ 213750 h 29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500" h="292500">
                  <a:moveTo>
                    <a:pt x="483750" y="78750"/>
                  </a:moveTo>
                  <a:lnTo>
                    <a:pt x="483750" y="123750"/>
                  </a:lnTo>
                  <a:cubicBezTo>
                    <a:pt x="483750" y="173456"/>
                    <a:pt x="443456" y="213750"/>
                    <a:pt x="393750" y="213750"/>
                  </a:cubicBezTo>
                  <a:lnTo>
                    <a:pt x="78750" y="213750"/>
                  </a:lnTo>
                </a:path>
              </a:pathLst>
            </a:custGeom>
            <a:noFill/>
            <a:ln w="19050" cap="rnd">
              <a:solidFill>
                <a:srgbClr val="A1A8A4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2" name="组合 183">
            <a:extLst>
              <a:ext uri="{FF2B5EF4-FFF2-40B4-BE49-F238E27FC236}">
                <a16:creationId xmlns:a16="http://schemas.microsoft.com/office/drawing/2014/main" id="{64BF09A2-2CB0-45E7-B3D7-A8935066041A}"/>
              </a:ext>
            </a:extLst>
          </p:cNvPr>
          <p:cNvGrpSpPr/>
          <p:nvPr/>
        </p:nvGrpSpPr>
        <p:grpSpPr>
          <a:xfrm>
            <a:off x="3640673" y="4518123"/>
            <a:ext cx="372930" cy="402764"/>
            <a:chOff x="6354750" y="2045250"/>
            <a:chExt cx="562500" cy="607500"/>
          </a:xfrm>
        </p:grpSpPr>
        <p:sp>
          <p:nvSpPr>
            <p:cNvPr id="173" name="任意多边形: 形状 290">
              <a:extLst>
                <a:ext uri="{FF2B5EF4-FFF2-40B4-BE49-F238E27FC236}">
                  <a16:creationId xmlns:a16="http://schemas.microsoft.com/office/drawing/2014/main" id="{C1C1D4A8-C570-4C45-8A23-C68CF1B6BE46}"/>
                </a:ext>
              </a:extLst>
            </p:cNvPr>
            <p:cNvSpPr/>
            <p:nvPr/>
          </p:nvSpPr>
          <p:spPr>
            <a:xfrm>
              <a:off x="6624750" y="2045250"/>
              <a:ext cx="292500" cy="292500"/>
            </a:xfrm>
            <a:custGeom>
              <a:avLst/>
              <a:gdLst>
                <a:gd name="connsiteX0" fmla="*/ 213750 w 292500"/>
                <a:gd name="connsiteY0" fmla="*/ 146250 h 292500"/>
                <a:gd name="connsiteX1" fmla="*/ 146250 w 292500"/>
                <a:gd name="connsiteY1" fmla="*/ 213750 h 292500"/>
                <a:gd name="connsiteX2" fmla="*/ 78750 w 292500"/>
                <a:gd name="connsiteY2" fmla="*/ 146250 h 292500"/>
                <a:gd name="connsiteX3" fmla="*/ 146250 w 292500"/>
                <a:gd name="connsiteY3" fmla="*/ 78750 h 292500"/>
                <a:gd name="connsiteX4" fmla="*/ 213750 w 292500"/>
                <a:gd name="connsiteY4" fmla="*/ 146250 h 29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500" h="292500">
                  <a:moveTo>
                    <a:pt x="213750" y="146250"/>
                  </a:moveTo>
                  <a:cubicBezTo>
                    <a:pt x="213750" y="183529"/>
                    <a:pt x="183529" y="213750"/>
                    <a:pt x="146250" y="213750"/>
                  </a:cubicBezTo>
                  <a:cubicBezTo>
                    <a:pt x="108971" y="213750"/>
                    <a:pt x="78750" y="183529"/>
                    <a:pt x="78750" y="146250"/>
                  </a:cubicBezTo>
                  <a:cubicBezTo>
                    <a:pt x="78750" y="108971"/>
                    <a:pt x="108971" y="78750"/>
                    <a:pt x="146250" y="78750"/>
                  </a:cubicBezTo>
                  <a:cubicBezTo>
                    <a:pt x="183529" y="78750"/>
                    <a:pt x="213750" y="108971"/>
                    <a:pt x="213750" y="146250"/>
                  </a:cubicBezTo>
                  <a:close/>
                </a:path>
              </a:pathLst>
            </a:custGeom>
            <a:noFill/>
            <a:ln w="19050" cap="rnd">
              <a:solidFill>
                <a:srgbClr val="70A048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74" name="任意多边形: 形状 291">
              <a:extLst>
                <a:ext uri="{FF2B5EF4-FFF2-40B4-BE49-F238E27FC236}">
                  <a16:creationId xmlns:a16="http://schemas.microsoft.com/office/drawing/2014/main" id="{A8A088D7-D69D-4B9B-8C4B-122FFC19A3AB}"/>
                </a:ext>
              </a:extLst>
            </p:cNvPr>
            <p:cNvSpPr/>
            <p:nvPr/>
          </p:nvSpPr>
          <p:spPr>
            <a:xfrm>
              <a:off x="6354750" y="2202750"/>
              <a:ext cx="292500" cy="292500"/>
            </a:xfrm>
            <a:custGeom>
              <a:avLst/>
              <a:gdLst>
                <a:gd name="connsiteX0" fmla="*/ 213750 w 292500"/>
                <a:gd name="connsiteY0" fmla="*/ 146250 h 292500"/>
                <a:gd name="connsiteX1" fmla="*/ 146250 w 292500"/>
                <a:gd name="connsiteY1" fmla="*/ 213750 h 292500"/>
                <a:gd name="connsiteX2" fmla="*/ 78750 w 292500"/>
                <a:gd name="connsiteY2" fmla="*/ 146250 h 292500"/>
                <a:gd name="connsiteX3" fmla="*/ 146250 w 292500"/>
                <a:gd name="connsiteY3" fmla="*/ 78750 h 292500"/>
                <a:gd name="connsiteX4" fmla="*/ 213750 w 292500"/>
                <a:gd name="connsiteY4" fmla="*/ 146250 h 29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500" h="292500">
                  <a:moveTo>
                    <a:pt x="213750" y="146250"/>
                  </a:moveTo>
                  <a:cubicBezTo>
                    <a:pt x="213750" y="183529"/>
                    <a:pt x="183529" y="213750"/>
                    <a:pt x="146250" y="213750"/>
                  </a:cubicBezTo>
                  <a:cubicBezTo>
                    <a:pt x="108971" y="213750"/>
                    <a:pt x="78750" y="183529"/>
                    <a:pt x="78750" y="146250"/>
                  </a:cubicBezTo>
                  <a:cubicBezTo>
                    <a:pt x="78750" y="108971"/>
                    <a:pt x="108971" y="78750"/>
                    <a:pt x="146250" y="78750"/>
                  </a:cubicBezTo>
                  <a:cubicBezTo>
                    <a:pt x="183529" y="78750"/>
                    <a:pt x="213750" y="108971"/>
                    <a:pt x="213750" y="146250"/>
                  </a:cubicBezTo>
                  <a:close/>
                </a:path>
              </a:pathLst>
            </a:custGeom>
            <a:noFill/>
            <a:ln w="19050" cap="rnd">
              <a:solidFill>
                <a:srgbClr val="70A048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75" name="任意多边形: 形状 292">
              <a:extLst>
                <a:ext uri="{FF2B5EF4-FFF2-40B4-BE49-F238E27FC236}">
                  <a16:creationId xmlns:a16="http://schemas.microsoft.com/office/drawing/2014/main" id="{272A6269-1AFF-487C-8E6A-8CE4BC596D20}"/>
                </a:ext>
              </a:extLst>
            </p:cNvPr>
            <p:cNvSpPr/>
            <p:nvPr/>
          </p:nvSpPr>
          <p:spPr>
            <a:xfrm>
              <a:off x="6624750" y="2360250"/>
              <a:ext cx="292500" cy="292500"/>
            </a:xfrm>
            <a:custGeom>
              <a:avLst/>
              <a:gdLst>
                <a:gd name="connsiteX0" fmla="*/ 213750 w 292500"/>
                <a:gd name="connsiteY0" fmla="*/ 146250 h 292500"/>
                <a:gd name="connsiteX1" fmla="*/ 146250 w 292500"/>
                <a:gd name="connsiteY1" fmla="*/ 213750 h 292500"/>
                <a:gd name="connsiteX2" fmla="*/ 78750 w 292500"/>
                <a:gd name="connsiteY2" fmla="*/ 146250 h 292500"/>
                <a:gd name="connsiteX3" fmla="*/ 146250 w 292500"/>
                <a:gd name="connsiteY3" fmla="*/ 78750 h 292500"/>
                <a:gd name="connsiteX4" fmla="*/ 213750 w 292500"/>
                <a:gd name="connsiteY4" fmla="*/ 146250 h 29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500" h="292500">
                  <a:moveTo>
                    <a:pt x="213750" y="146250"/>
                  </a:moveTo>
                  <a:cubicBezTo>
                    <a:pt x="213750" y="183529"/>
                    <a:pt x="183529" y="213750"/>
                    <a:pt x="146250" y="213750"/>
                  </a:cubicBezTo>
                  <a:cubicBezTo>
                    <a:pt x="108971" y="213750"/>
                    <a:pt x="78750" y="183529"/>
                    <a:pt x="78750" y="146250"/>
                  </a:cubicBezTo>
                  <a:cubicBezTo>
                    <a:pt x="78750" y="108971"/>
                    <a:pt x="108971" y="78750"/>
                    <a:pt x="146250" y="78750"/>
                  </a:cubicBezTo>
                  <a:cubicBezTo>
                    <a:pt x="183529" y="78750"/>
                    <a:pt x="213750" y="108971"/>
                    <a:pt x="213750" y="146250"/>
                  </a:cubicBezTo>
                  <a:close/>
                </a:path>
              </a:pathLst>
            </a:custGeom>
            <a:noFill/>
            <a:ln w="19050" cap="rnd">
              <a:solidFill>
                <a:srgbClr val="70A048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76" name="任意多边形: 形状 293">
              <a:extLst>
                <a:ext uri="{FF2B5EF4-FFF2-40B4-BE49-F238E27FC236}">
                  <a16:creationId xmlns:a16="http://schemas.microsoft.com/office/drawing/2014/main" id="{0B759ECD-5145-42B0-9573-34A919F11F9F}"/>
                </a:ext>
              </a:extLst>
            </p:cNvPr>
            <p:cNvSpPr/>
            <p:nvPr/>
          </p:nvSpPr>
          <p:spPr>
            <a:xfrm>
              <a:off x="6480525" y="2304225"/>
              <a:ext cx="292500" cy="225000"/>
            </a:xfrm>
            <a:custGeom>
              <a:avLst/>
              <a:gdLst>
                <a:gd name="connsiteX0" fmla="*/ 78750 w 292500"/>
                <a:gd name="connsiteY0" fmla="*/ 78750 h 225000"/>
                <a:gd name="connsiteX1" fmla="*/ 232425 w 292500"/>
                <a:gd name="connsiteY1" fmla="*/ 168300 h 22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500" h="225000">
                  <a:moveTo>
                    <a:pt x="78750" y="78750"/>
                  </a:moveTo>
                  <a:lnTo>
                    <a:pt x="232425" y="168300"/>
                  </a:lnTo>
                </a:path>
              </a:pathLst>
            </a:custGeom>
            <a:ln w="19050" cap="rnd">
              <a:solidFill>
                <a:srgbClr val="70A048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77" name="任意多边形: 形状 294">
              <a:extLst>
                <a:ext uri="{FF2B5EF4-FFF2-40B4-BE49-F238E27FC236}">
                  <a16:creationId xmlns:a16="http://schemas.microsoft.com/office/drawing/2014/main" id="{6CCAF21F-C4FB-4837-A558-78151B3BC851}"/>
                </a:ext>
              </a:extLst>
            </p:cNvPr>
            <p:cNvSpPr/>
            <p:nvPr/>
          </p:nvSpPr>
          <p:spPr>
            <a:xfrm>
              <a:off x="6480525" y="2146725"/>
              <a:ext cx="292500" cy="225000"/>
            </a:xfrm>
            <a:custGeom>
              <a:avLst/>
              <a:gdLst>
                <a:gd name="connsiteX0" fmla="*/ 232200 w 292500"/>
                <a:gd name="connsiteY0" fmla="*/ 78750 h 225000"/>
                <a:gd name="connsiteX1" fmla="*/ 78750 w 292500"/>
                <a:gd name="connsiteY1" fmla="*/ 168300 h 22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500" h="225000">
                  <a:moveTo>
                    <a:pt x="232200" y="78750"/>
                  </a:moveTo>
                  <a:lnTo>
                    <a:pt x="78750" y="168300"/>
                  </a:lnTo>
                </a:path>
              </a:pathLst>
            </a:custGeom>
            <a:ln w="19050" cap="rnd">
              <a:solidFill>
                <a:srgbClr val="70A048"/>
              </a:solidFill>
              <a:prstDash val="solid"/>
              <a:round/>
            </a:ln>
          </p:spPr>
          <p:txBody>
            <a:bodyPr rtlCol="0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1524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lvl="2" indent="3048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lvl="3" indent="4572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lvl="4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5pPr>
              <a:lvl6pPr marL="3048000" lvl="5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6pPr>
              <a:lvl7pPr marL="3657600" lvl="6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7pPr>
              <a:lvl8pPr marL="4267200" lvl="7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8pPr>
              <a:lvl9pPr marL="4876800" lvl="8" indent="60960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735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19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164</Words>
  <Application>Microsoft Office PowerPoint</Application>
  <PresentationFormat>Letter Paper (8.5x11 in)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Microsoft YaHei</vt:lpstr>
      <vt:lpstr>Arial</vt:lpstr>
      <vt:lpstr>Calibri</vt:lpstr>
      <vt:lpstr>Calibri Light</vt:lpstr>
      <vt:lpstr>Cormorant Infant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Lame</dc:creator>
  <cp:lastModifiedBy>Lame</cp:lastModifiedBy>
  <cp:revision>27</cp:revision>
  <dcterms:created xsi:type="dcterms:W3CDTF">2022-08-31T16:41:47Z</dcterms:created>
  <dcterms:modified xsi:type="dcterms:W3CDTF">2023-02-22T14:54:59Z</dcterms:modified>
</cp:coreProperties>
</file>