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9" r:id="rId4"/>
    <p:sldId id="260" r:id="rId5"/>
    <p:sldId id="287" r:id="rId6"/>
    <p:sldId id="288" r:id="rId7"/>
    <p:sldId id="263" r:id="rId8"/>
    <p:sldId id="264" r:id="rId9"/>
    <p:sldId id="275" r:id="rId10"/>
    <p:sldId id="282" r:id="rId11"/>
    <p:sldId id="283" r:id="rId12"/>
    <p:sldId id="284" r:id="rId13"/>
    <p:sldId id="285" r:id="rId14"/>
    <p:sldId id="286" r:id="rId15"/>
    <p:sldId id="278" r:id="rId16"/>
    <p:sldId id="280" r:id="rId17"/>
    <p:sldId id="262" r:id="rId18"/>
    <p:sldId id="277" r:id="rId19"/>
    <p:sldId id="274" r:id="rId20"/>
    <p:sldId id="281" r:id="rId2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697" autoAdjust="0"/>
  </p:normalViewPr>
  <p:slideViewPr>
    <p:cSldViewPr>
      <p:cViewPr varScale="1">
        <p:scale>
          <a:sx n="83" d="100"/>
          <a:sy n="83" d="100"/>
        </p:scale>
        <p:origin x="167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218C7CA-4B3E-4868-8212-7ED5CFD804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E6D5F2B-6351-4C27-837B-BFDF0AD5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F29679E-CD5C-4684-8C22-0F05BFB31B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811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FABA36-C1A3-4B07-9500-E32174A8FBF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3705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64946E-1CEA-4E81-A7A9-B9D9F011F975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08C1EB-B276-43C9-95A8-7533A0075778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826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1779B8-E25B-4B89-AD8D-768D893D96C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F183D7-8907-4CC0-8115-A08106C0CB7A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367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3D0DA7-3C5F-42E9-8B8F-6C1FABFF1BD3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D16473-FDBC-4499-9B72-D5FEA65399E5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216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E003F5-2CDA-4EA1-A5E5-7D19B8793B4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9CE140-C76A-48D2-A9AA-DA4C9A4602FF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94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FB38AE-3CA0-466C-899B-96B55158D21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4FFDAAB-A700-474C-A589-D9BA48449A13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923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EBB8A3-E33B-43C9-B8FC-B8485B5B161F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9F1D3B5-5293-4CD9-ABFA-64BBF53276D8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027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31CE35-16EB-45EC-ADCB-8E67E53989C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027678-5289-430A-BBEC-19ACB1E0D065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819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FB95D7-1C98-41AD-8430-A599A759AB52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0F52A6-B923-4CEF-9FEE-3648CDD79317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218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042197-2D97-4AD6-BB35-86B9E6FE382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510EFE7-4EB8-4297-952F-370B7338B49F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09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218BCC-2CAC-4EBC-A84F-BE7C3BC55BD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EB60EEA-66FA-402E-8765-4EA2B343A72A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635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EBB5-618E-4469-BED1-12B3E50DA0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138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C8A43-9732-4580-9240-7E2D5C60DD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78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2088" y="365125"/>
            <a:ext cx="1970087" cy="58086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1038" cy="580866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36A3B-B664-44F7-9DBC-1BA723741C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938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28650" y="365125"/>
            <a:ext cx="7883525" cy="58086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628650" y="6356350"/>
            <a:ext cx="2054225" cy="361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>
          <a:xfrm>
            <a:off x="6457950" y="6356350"/>
            <a:ext cx="2054225" cy="3619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2333A7-F183-4820-8F7A-B6BB205907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825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EEEE5-FB14-4556-99D5-70F8D34E44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11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2714A-6B85-435B-BA8E-464DC2E292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65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5563" cy="4348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825625"/>
            <a:ext cx="3865562" cy="4348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E5B45-6219-4781-8CE3-FC3AA303D41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04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80864-B5F9-4E1A-9408-B9F96087EE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1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7484C-8A21-45C7-8F90-414839ED7D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45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6B206-EAFF-41AF-930F-A246787E8F7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62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8D123-316D-469A-B8BA-1063AF78B3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4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685BE-F2D0-42D5-9B85-044CBF51B2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26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3525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3525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8E2088C-7D26-4A73-994C-B771439543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286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898989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9F0B395-FF92-4015-B157-73C351C2DD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57950" y="6356350"/>
            <a:ext cx="2054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898989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1CBEB8B-84C4-4B32-94DE-3498EA9DE8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0000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305800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b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3200" b="1">
                <a:solidFill>
                  <a:srgbClr val="FF33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Universidade Presbiteriana Mackenzie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3360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938463" y="2751138"/>
            <a:ext cx="61214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</a:rPr>
              <a:t>Projeto Data Mining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</a:rPr>
              <a:t>Avaliação de Imoveis 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C7EDBE1F-79A8-4F5F-B7EB-1DD626E9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11788"/>
            <a:ext cx="67691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Hermes Luiz Bolinelli Junior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24579" name="Retângulo 3"/>
          <p:cNvSpPr>
            <a:spLocks noChangeArrowheads="1"/>
          </p:cNvSpPr>
          <p:nvPr/>
        </p:nvSpPr>
        <p:spPr bwMode="auto">
          <a:xfrm>
            <a:off x="381000" y="2133600"/>
            <a:ext cx="8382000" cy="11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base de dados foi classificada com base no PADRÃO disponibilizado no </a:t>
            </a:r>
            <a:r>
              <a:rPr lang="pt-BR" altLang="pt-BR" sz="2500" dirty="0" err="1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25637" name="Rectangle 2"/>
          <p:cNvSpPr>
            <a:spLocks noChangeArrowheads="1"/>
          </p:cNvSpPr>
          <p:nvPr/>
        </p:nvSpPr>
        <p:spPr bwMode="auto">
          <a:xfrm>
            <a:off x="1733550" y="2133600"/>
            <a:ext cx="5676900" cy="769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marL="342900" indent="-3429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cat("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percentual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 de 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acerto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: ", </a:t>
            </a:r>
            <a:r>
              <a:rPr lang="en-GB" altLang="pt-BR" sz="2500" dirty="0" err="1">
                <a:solidFill>
                  <a:srgbClr val="0000FF"/>
                </a:solidFill>
                <a:cs typeface="Arial" panose="020B0604020202020204" pitchFamily="34" charset="0"/>
              </a:rPr>
              <a:t>acertos</a:t>
            </a: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pt-BR" sz="25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GB" altLang="pt-BR" sz="2500" dirty="0" err="1">
                <a:solidFill>
                  <a:srgbClr val="000000"/>
                </a:solidFill>
                <a:cs typeface="Arial" panose="020B0604020202020204" pitchFamily="34" charset="0"/>
              </a:rPr>
              <a:t>percentual</a:t>
            </a:r>
            <a:r>
              <a:rPr lang="en-GB" altLang="pt-BR" sz="25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GB" altLang="pt-BR" sz="2500" dirty="0" err="1">
                <a:solidFill>
                  <a:srgbClr val="000000"/>
                </a:solidFill>
                <a:cs typeface="Arial" panose="020B0604020202020204" pitchFamily="34" charset="0"/>
              </a:rPr>
              <a:t>acerto</a:t>
            </a:r>
            <a:r>
              <a:rPr lang="en-GB" altLang="pt-BR" sz="2500" dirty="0">
                <a:solidFill>
                  <a:srgbClr val="000000"/>
                </a:solidFill>
                <a:cs typeface="Arial" panose="020B0604020202020204" pitchFamily="34" charset="0"/>
              </a:rPr>
              <a:t>: 0.9463656 </a:t>
            </a:r>
            <a:endParaRPr lang="en-GB" altLang="pt-BR" sz="2500" dirty="0">
              <a:cs typeface="Arial" panose="020B0604020202020204" pitchFamily="34" charset="0"/>
            </a:endParaRPr>
          </a:p>
        </p:txBody>
      </p:sp>
      <p:sp>
        <p:nvSpPr>
          <p:cNvPr id="25638" name="CaixaDeTexto 5"/>
          <p:cNvSpPr txBox="1">
            <a:spLocks noChangeArrowheads="1"/>
          </p:cNvSpPr>
          <p:nvPr/>
        </p:nvSpPr>
        <p:spPr bwMode="auto">
          <a:xfrm>
            <a:off x="3810000" y="3715544"/>
            <a:ext cx="152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500" b="1" dirty="0">
                <a:solidFill>
                  <a:schemeClr val="tx1"/>
                </a:solidFill>
              </a:rPr>
              <a:t>~ 95 %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sp>
        <p:nvSpPr>
          <p:cNvPr id="40965" name="Retângulo 3"/>
          <p:cNvSpPr>
            <a:spLocks noChangeArrowheads="1"/>
          </p:cNvSpPr>
          <p:nvPr/>
        </p:nvSpPr>
        <p:spPr bwMode="auto">
          <a:xfrm>
            <a:off x="228600" y="1905000"/>
            <a:ext cx="8382000" cy="117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 base de dados foi classificada com base no PADRÃO disponibilizado no </a:t>
            </a:r>
            <a:r>
              <a:rPr lang="pt-BR" altLang="pt-BR" sz="2500" dirty="0" err="1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altLang="pt-BR" sz="25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, como já exposto.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pic>
        <p:nvPicPr>
          <p:cNvPr id="41989" name="Picture 5" descr="onevs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38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REGRESSÃO LOGÍSTICA</a:t>
            </a:r>
          </a:p>
        </p:txBody>
      </p:sp>
      <p:graphicFrame>
        <p:nvGraphicFramePr>
          <p:cNvPr id="43118" name="Group 11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166836"/>
              </p:ext>
            </p:extLst>
          </p:nvPr>
        </p:nvGraphicFramePr>
        <p:xfrm>
          <a:off x="1905000" y="2209800"/>
          <a:ext cx="5257800" cy="2755901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 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% ACERTO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1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100%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9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2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98.74735%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GRUPO 3</a:t>
                      </a:r>
                      <a:endParaRPr kumimoji="0" lang="en-GB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1pPr>
                      <a:lvl2pPr marL="4572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2pPr>
                      <a:lvl3pPr marL="9144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3pPr>
                      <a:lvl4pPr marL="13716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4pPr>
                      <a:lvl5pPr marL="1828800">
                        <a:lnSpc>
                          <a:spcPct val="90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5pPr>
                      <a:lvl6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6pPr>
                      <a:lvl7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7pPr>
                      <a:lvl8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8pPr>
                      <a:lvl9pPr defTabSz="44926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595959"/>
                          </a:solidFill>
                          <a:latin typeface="Calibri" panose="020F050202020403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100%</a:t>
                      </a:r>
                      <a:endParaRPr kumimoji="0" lang="en-GB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K-means e regressão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BEE024-DEBC-46E7-A6AE-88BF0EA5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441917"/>
            <a:ext cx="8915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2" indent="0"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MODELO 01 BASE: Com </a:t>
            </a:r>
            <a:r>
              <a:rPr lang="en-GB" altLang="en-US" sz="2000" dirty="0" err="1">
                <a:solidFill>
                  <a:schemeClr val="tx1"/>
                </a:solidFill>
              </a:rPr>
              <a:t>todos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registros</a:t>
            </a:r>
            <a:r>
              <a:rPr lang="en-GB" altLang="en-US" sz="2000" dirty="0">
                <a:solidFill>
                  <a:schemeClr val="tx1"/>
                </a:solidFill>
              </a:rPr>
              <a:t> e </a:t>
            </a:r>
            <a:r>
              <a:rPr lang="en-GB" altLang="en-US" sz="2000" dirty="0" err="1">
                <a:solidFill>
                  <a:schemeClr val="tx1"/>
                </a:solidFill>
              </a:rPr>
              <a:t>todas</a:t>
            </a:r>
            <a:r>
              <a:rPr lang="en-GB" altLang="en-US" sz="2000" dirty="0">
                <a:solidFill>
                  <a:schemeClr val="tx1"/>
                </a:solidFill>
              </a:rPr>
              <a:t> as features. </a:t>
            </a: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      Para </a:t>
            </a:r>
            <a:r>
              <a:rPr lang="en-GB" altLang="en-US" sz="2000" dirty="0" err="1">
                <a:solidFill>
                  <a:schemeClr val="tx1"/>
                </a:solidFill>
              </a:rPr>
              <a:t>este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Modelo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utilizado</a:t>
            </a:r>
            <a:r>
              <a:rPr lang="en-GB" altLang="en-US" sz="2000" dirty="0">
                <a:solidFill>
                  <a:schemeClr val="tx1"/>
                </a:solidFill>
              </a:rPr>
              <a:t> o “</a:t>
            </a:r>
            <a:r>
              <a:rPr lang="en-GB" altLang="en-US" sz="2000" dirty="0" err="1">
                <a:solidFill>
                  <a:schemeClr val="tx1"/>
                </a:solidFill>
              </a:rPr>
              <a:t>lm</a:t>
            </a:r>
            <a:r>
              <a:rPr lang="en-GB" altLang="en-US" sz="2000" dirty="0">
                <a:solidFill>
                  <a:schemeClr val="tx1"/>
                </a:solidFill>
              </a:rPr>
              <a:t>” do R para estimative do </a:t>
            </a:r>
            <a:r>
              <a:rPr lang="en-GB" altLang="en-US" sz="2000" dirty="0" err="1">
                <a:solidFill>
                  <a:schemeClr val="tx1"/>
                </a:solidFill>
              </a:rPr>
              <a:t>valor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imóvel</a:t>
            </a:r>
            <a:r>
              <a:rPr lang="en-GB" altLang="en-US" sz="2000" dirty="0">
                <a:solidFill>
                  <a:schemeClr val="tx1"/>
                </a:solidFill>
              </a:rPr>
              <a:t> (VMMB)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2) K-means: com a </a:t>
            </a:r>
            <a:r>
              <a:rPr lang="en-GB" altLang="en-US" sz="2000" dirty="0" err="1">
                <a:solidFill>
                  <a:schemeClr val="tx1"/>
                </a:solidFill>
              </a:rPr>
              <a:t>utilização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algoritmo</a:t>
            </a:r>
            <a:r>
              <a:rPr lang="en-GB" altLang="en-US" sz="2000" dirty="0">
                <a:solidFill>
                  <a:schemeClr val="tx1"/>
                </a:solidFill>
              </a:rPr>
              <a:t> k-means (do R) </a:t>
            </a:r>
            <a:r>
              <a:rPr lang="en-GB" altLang="en-US" sz="2000" dirty="0" err="1">
                <a:solidFill>
                  <a:schemeClr val="tx1"/>
                </a:solidFill>
              </a:rPr>
              <a:t>agrupou</a:t>
            </a:r>
            <a:r>
              <a:rPr lang="en-GB" altLang="en-US" sz="2000" dirty="0">
                <a:solidFill>
                  <a:schemeClr val="tx1"/>
                </a:solidFill>
              </a:rPr>
              <a:t>-se o </a:t>
            </a:r>
            <a:r>
              <a:rPr lang="en-GB" altLang="en-US" sz="2000" dirty="0" err="1">
                <a:solidFill>
                  <a:schemeClr val="tx1"/>
                </a:solidFill>
              </a:rPr>
              <a:t>modelo</a:t>
            </a:r>
            <a:r>
              <a:rPr lang="en-GB" altLang="en-US" sz="2000" dirty="0">
                <a:solidFill>
                  <a:schemeClr val="tx1"/>
                </a:solidFill>
              </a:rPr>
              <a:t> base </a:t>
            </a:r>
            <a:r>
              <a:rPr lang="en-GB" altLang="en-US" sz="2000" dirty="0" err="1">
                <a:solidFill>
                  <a:schemeClr val="tx1"/>
                </a:solidFill>
              </a:rPr>
              <a:t>em</a:t>
            </a:r>
            <a:r>
              <a:rPr lang="en-GB" altLang="en-US" sz="2000" dirty="0">
                <a:solidFill>
                  <a:schemeClr val="tx1"/>
                </a:solidFill>
              </a:rPr>
              <a:t> 3 </a:t>
            </a:r>
            <a:r>
              <a:rPr lang="en-GB" altLang="en-US" sz="2000" dirty="0" err="1">
                <a:solidFill>
                  <a:schemeClr val="tx1"/>
                </a:solidFill>
              </a:rPr>
              <a:t>novos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3) Para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um dos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acima</a:t>
            </a:r>
            <a:r>
              <a:rPr lang="en-GB" altLang="en-US" sz="2000" dirty="0">
                <a:solidFill>
                  <a:schemeClr val="tx1"/>
                </a:solidFill>
              </a:rPr>
              <a:t>,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obtido</a:t>
            </a:r>
            <a:r>
              <a:rPr lang="en-GB" altLang="en-US" sz="2000" dirty="0">
                <a:solidFill>
                  <a:schemeClr val="tx1"/>
                </a:solidFill>
              </a:rPr>
              <a:t> o </a:t>
            </a:r>
            <a:r>
              <a:rPr lang="en-GB" altLang="en-US" sz="2000" dirty="0" err="1">
                <a:solidFill>
                  <a:schemeClr val="tx1"/>
                </a:solidFill>
              </a:rPr>
              <a:t>valor</a:t>
            </a:r>
            <a:r>
              <a:rPr lang="en-GB" altLang="en-US" sz="2000" dirty="0">
                <a:solidFill>
                  <a:schemeClr val="tx1"/>
                </a:solidFill>
              </a:rPr>
              <a:t> do </a:t>
            </a:r>
            <a:r>
              <a:rPr lang="en-GB" altLang="en-US" sz="2000" dirty="0" err="1">
                <a:solidFill>
                  <a:schemeClr val="tx1"/>
                </a:solidFill>
              </a:rPr>
              <a:t>imóvel</a:t>
            </a:r>
            <a:r>
              <a:rPr lang="en-GB" altLang="en-US" sz="2000" dirty="0">
                <a:solidFill>
                  <a:schemeClr val="tx1"/>
                </a:solidFill>
              </a:rPr>
              <a:t> de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grupo</a:t>
            </a:r>
            <a:r>
              <a:rPr lang="en-GB" altLang="en-US" sz="2000" dirty="0">
                <a:solidFill>
                  <a:schemeClr val="tx1"/>
                </a:solidFill>
              </a:rPr>
              <a:t> (“</a:t>
            </a:r>
            <a:r>
              <a:rPr lang="en-GB" altLang="en-US" sz="2000" dirty="0" err="1">
                <a:solidFill>
                  <a:schemeClr val="tx1"/>
                </a:solidFill>
              </a:rPr>
              <a:t>lm</a:t>
            </a:r>
            <a:r>
              <a:rPr lang="en-GB" altLang="en-US" sz="2000" dirty="0">
                <a:solidFill>
                  <a:schemeClr val="tx1"/>
                </a:solidFill>
              </a:rPr>
              <a:t>” do R)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GB" altLang="en-US" sz="2000" dirty="0">
                <a:solidFill>
                  <a:schemeClr val="tx1"/>
                </a:solidFill>
              </a:rPr>
              <a:t>4) Para </a:t>
            </a:r>
            <a:r>
              <a:rPr lang="en-GB" altLang="en-US" sz="2000" dirty="0" err="1">
                <a:solidFill>
                  <a:schemeClr val="tx1"/>
                </a:solidFill>
              </a:rPr>
              <a:t>cada</a:t>
            </a:r>
            <a:r>
              <a:rPr lang="en-GB" altLang="en-US" sz="2000" dirty="0">
                <a:solidFill>
                  <a:schemeClr val="tx1"/>
                </a:solidFill>
              </a:rPr>
              <a:t> um dos </a:t>
            </a:r>
            <a:r>
              <a:rPr lang="en-GB" altLang="en-US" sz="2000" dirty="0" err="1">
                <a:solidFill>
                  <a:schemeClr val="tx1"/>
                </a:solidFill>
              </a:rPr>
              <a:t>grupos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foi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calculado</a:t>
            </a:r>
            <a:r>
              <a:rPr lang="en-GB" altLang="en-US" sz="2000" dirty="0">
                <a:solidFill>
                  <a:schemeClr val="tx1"/>
                </a:solidFill>
              </a:rPr>
              <a:t> o </a:t>
            </a:r>
            <a:r>
              <a:rPr lang="en-GB" altLang="en-US" sz="2000" dirty="0" err="1">
                <a:solidFill>
                  <a:schemeClr val="tx1"/>
                </a:solidFill>
              </a:rPr>
              <a:t>Erro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Médio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Absoluto</a:t>
            </a:r>
            <a:r>
              <a:rPr lang="en-GB" altLang="en-US" sz="2000" dirty="0">
                <a:solidFill>
                  <a:schemeClr val="tx1"/>
                </a:solidFill>
              </a:rPr>
              <a:t> (MAE) para </a:t>
            </a:r>
            <a:r>
              <a:rPr lang="en-GB" altLang="en-US" sz="2000" dirty="0" err="1">
                <a:solidFill>
                  <a:schemeClr val="tx1"/>
                </a:solidFill>
              </a:rPr>
              <a:t>comparação</a:t>
            </a:r>
            <a:r>
              <a:rPr lang="en-GB" altLang="en-US" sz="2000" dirty="0">
                <a:solidFill>
                  <a:schemeClr val="tx1"/>
                </a:solidFill>
              </a:rPr>
              <a:t> entre </a:t>
            </a:r>
            <a:r>
              <a:rPr lang="en-GB" altLang="en-US" sz="2000" dirty="0" err="1">
                <a:solidFill>
                  <a:schemeClr val="tx1"/>
                </a:solidFill>
              </a:rPr>
              <a:t>os</a:t>
            </a:r>
            <a:r>
              <a:rPr lang="en-GB" altLang="en-US" sz="2000" dirty="0">
                <a:solidFill>
                  <a:schemeClr val="tx1"/>
                </a:solidFill>
              </a:rPr>
              <a:t> </a:t>
            </a:r>
            <a:r>
              <a:rPr lang="en-GB" altLang="en-US" sz="2000" dirty="0" err="1">
                <a:solidFill>
                  <a:schemeClr val="tx1"/>
                </a:solidFill>
              </a:rPr>
              <a:t>modelos</a:t>
            </a:r>
            <a:r>
              <a:rPr lang="en-GB" alt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Tx/>
              <a:buAutoNum type="arabicParenR"/>
              <a:defRPr/>
            </a:pPr>
            <a:endParaRPr lang="en-GB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20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09600" y="495300"/>
            <a:ext cx="78867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K-means e regressão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28600" y="1365250"/>
            <a:ext cx="3924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altLang="en-US" sz="2500" b="1" dirty="0">
                <a:solidFill>
                  <a:schemeClr val="tx1"/>
                </a:solidFill>
              </a:rPr>
              <a:t>RESULTADOS OBTIDOS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B5F2B48-B661-4C58-B6CA-35C25B3CB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99340"/>
              </p:ext>
            </p:extLst>
          </p:nvPr>
        </p:nvGraphicFramePr>
        <p:xfrm>
          <a:off x="838200" y="2971800"/>
          <a:ext cx="7467600" cy="342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6924548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1350152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44917649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54160179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37934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368,175,60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88.482,06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9372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354.328.80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87998.49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0011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405.611.20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97441.43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03697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274.088.80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168419.8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452156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2B129818-FD4D-428A-BCCB-5A4E03E6D440}"/>
              </a:ext>
            </a:extLst>
          </p:cNvPr>
          <p:cNvSpPr/>
          <p:nvPr/>
        </p:nvSpPr>
        <p:spPr>
          <a:xfrm>
            <a:off x="1447800" y="1841500"/>
            <a:ext cx="56722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 PERCENTUAL ACERTO GRUPO (K-MEASN) 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X 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PADRÃO DO DATASET: 34.07301 %</a:t>
            </a:r>
          </a:p>
        </p:txBody>
      </p:sp>
    </p:spTree>
    <p:extLst>
      <p:ext uri="{BB962C8B-B14F-4D97-AF65-F5344CB8AC3E}">
        <p14:creationId xmlns:p14="http://schemas.microsoft.com/office/powerpoint/2010/main" val="346581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Mapa de Apartamentos X Padrão</a:t>
            </a: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324600" cy="498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06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Graficos para análise</a:t>
            </a:r>
          </a:p>
        </p:txBody>
      </p:sp>
      <p:pic>
        <p:nvPicPr>
          <p:cNvPr id="2253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39837"/>
            <a:ext cx="6080125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2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30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457200" y="1252538"/>
            <a:ext cx="85344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Em relação ao proposto neste trabalho, considera-se o objetivos atendidos. A aplicação em caso real das técnicas de mineração de dados possibilitou o contato com as dificuldades do dia a dia.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Alguns itens que não se comportaram exatamente como esperado estão comentados nas conclusões do trabalho. </a:t>
            </a:r>
          </a:p>
          <a:p>
            <a:pPr algn="just" eaLnBrk="1" hangingPunct="1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A utilização dessas técnicas na área de avaliações de imóveis é uma realidade que só terá crescimento nos próximos anos e a comunidade técnica terá que se preparar para esse cenário.</a:t>
            </a:r>
            <a:endParaRPr lang="en-US" altLang="pt-BR" sz="2600" dirty="0">
              <a:solidFill>
                <a:srgbClr val="59595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Introdução </a:t>
            </a:r>
          </a:p>
        </p:txBody>
      </p:sp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381000" y="1679575"/>
            <a:ext cx="8382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utilização de grandes Banco de Dados vem cada vez mais sendo utilizada pelas grandes instituições financeiras de moda a permitir um aumento de eficiência nas avaliações de imóveis. Os métodos tradicionais vêm, pouco a pouco, perdendo espaço com a utilização de grandes datasets. Dentro deste contexto algumas instituições já vêm empregando Big-Data nas suas análises, veja, por exemplo, o índice Fipe-Zap: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182FEB-E45C-4F81-AD45-2A14354A6DF8}"/>
              </a:ext>
            </a:extLst>
          </p:cNvPr>
          <p:cNvSpPr/>
          <p:nvPr/>
        </p:nvSpPr>
        <p:spPr>
          <a:xfrm>
            <a:off x="5562600" y="5715000"/>
            <a:ext cx="3089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https://github.com/HermesJunior/DM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D3E095B-7D81-4453-ADA3-C2B64806EB9C}"/>
              </a:ext>
            </a:extLst>
          </p:cNvPr>
          <p:cNvSpPr/>
          <p:nvPr/>
        </p:nvSpPr>
        <p:spPr>
          <a:xfrm>
            <a:off x="1785938" y="2967038"/>
            <a:ext cx="55721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B R I G A D O !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1C71F99-74CB-4E5D-9DD1-A726B258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11788"/>
            <a:ext cx="67691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pt-B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</a:rPr>
              <a:t>Hermes Luiz Bolinelli Junior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620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62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</p:txBody>
      </p:sp>
      <p:pic>
        <p:nvPicPr>
          <p:cNvPr id="81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9338"/>
            <a:ext cx="49530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tângulo 4"/>
          <p:cNvSpPr>
            <a:spLocks noChangeArrowheads="1"/>
          </p:cNvSpPr>
          <p:nvPr/>
        </p:nvSpPr>
        <p:spPr bwMode="auto">
          <a:xfrm>
            <a:off x="485775" y="1371600"/>
            <a:ext cx="78867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 presente trabalho objetiva CLASSIFICAR e ESTIMAR o valor de mercado de um imóvel através de Métodos e que estejam de acordo com o preconizado pelas normas de Engenharia de Avaliações de Imóveis (ABNT NBR 14.653).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tângulo 4">
            <a:extLst>
              <a:ext uri="{FF2B5EF4-FFF2-40B4-BE49-F238E27FC236}">
                <a16:creationId xmlns:a16="http://schemas.microsoft.com/office/drawing/2014/main" id="{0DD6744C-5560-4D83-97F8-BD8FC674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676400"/>
            <a:ext cx="81534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altLang="pt-BR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Dentro deste contexto, e conforme a norma de Avaliações ABNT NBR 14.653, a definição de grupos homogêneos ou a classificação são duas  ações que merecem cuidado, quer seja em uma avaliação tradicional quer seja com o uso de um grande dataset, devido a subjetividade que pode trazer em sua definição pelo engenheiro avaliador.</a:t>
            </a:r>
            <a:endParaRPr lang="pt-BR" altLang="pt-BR" sz="20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684D3D75-96F0-44E9-B3A8-A7A07BA1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17802841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3B45C7-DF97-4009-899E-FB36467280AC}"/>
              </a:ext>
            </a:extLst>
          </p:cNvPr>
          <p:cNvSpPr/>
          <p:nvPr/>
        </p:nvSpPr>
        <p:spPr>
          <a:xfrm>
            <a:off x="550985" y="1621572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Aprendizado Supervisionado para Classificação:</a:t>
            </a:r>
          </a:p>
          <a:p>
            <a:r>
              <a:rPr lang="pt-BR" sz="2000" b="1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Knn</a:t>
            </a:r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 Regressão Logística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Serão utilizada para comparar o padrão definido no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com o objetivo por estes métodos com base nas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disponibilizada.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Método Não Supervisionado para agrupamento:</a:t>
            </a: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Agrupamento K-means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Será utilizado para fazer a </a:t>
            </a:r>
            <a:r>
              <a:rPr lang="pt-BR" sz="2000" i="1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clusterização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em grupos homogêneos com nas</a:t>
            </a:r>
          </a:p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features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disponibilizada.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Regressão Multivariada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para cálculo dos valores dos imóveis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MAE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Erro absoluto Médio: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paa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comparação entre os grupo e o Modelo Base.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772AE1-2281-4283-A01A-9FE0627B2821}"/>
              </a:ext>
            </a:extLst>
          </p:cNvPr>
          <p:cNvSpPr/>
          <p:nvPr/>
        </p:nvSpPr>
        <p:spPr>
          <a:xfrm>
            <a:off x="552157" y="835223"/>
            <a:ext cx="170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Roteiro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1033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44005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Desenvolvimento</a:t>
            </a:r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245596"/>
            <a:ext cx="4629150" cy="139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53359"/>
            <a:ext cx="4267200" cy="133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C12FB7F-848E-435E-A25D-1D5C6C26C7BA}"/>
              </a:ext>
            </a:extLst>
          </p:cNvPr>
          <p:cNvSpPr/>
          <p:nvPr/>
        </p:nvSpPr>
        <p:spPr>
          <a:xfrm>
            <a:off x="550985" y="1621572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“bruto”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Tratamento preliminar no openRefine</a:t>
            </a:r>
          </a:p>
          <a:p>
            <a:endParaRPr lang="pt-BR" sz="2000" b="1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 R: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Obtenção dados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Tratamento (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NA´s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Normalização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Gráficos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Base Geral,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train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Classificação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Knn</a:t>
            </a:r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Classificação Regressão Logística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Modelo Base: estimativa valor e MAE</a:t>
            </a:r>
          </a:p>
          <a:p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Agrupamemto</a:t>
            </a:r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K-means</a:t>
            </a: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Grupo: estimativa de valores e </a:t>
            </a:r>
            <a:r>
              <a:rPr lang="pt-BR" sz="2000" dirty="0" err="1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MAE´s</a:t>
            </a:r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Gráficos distribuição Mapa São Paulo</a:t>
            </a:r>
          </a:p>
          <a:p>
            <a:endParaRPr lang="pt-BR" sz="2000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rgbClr val="40404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Inspeção dos dados</a:t>
            </a: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24000"/>
            <a:ext cx="726916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886200"/>
            <a:ext cx="6143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200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Graficos para análise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30313"/>
            <a:ext cx="4338638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286000"/>
            <a:ext cx="4710112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ahoma"/>
        <a:ea typeface=""/>
        <a:cs typeface="Tahoma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676</Words>
  <Application>Microsoft Office PowerPoint</Application>
  <PresentationFormat>Apresentação na tela (4:3)</PresentationFormat>
  <Paragraphs>124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– a brief introduction</dc:title>
  <dc:creator>J Freudenberg</dc:creator>
  <cp:lastModifiedBy>Hermes Junior</cp:lastModifiedBy>
  <cp:revision>146</cp:revision>
  <cp:lastPrinted>1601-01-01T00:00:00Z</cp:lastPrinted>
  <dcterms:created xsi:type="dcterms:W3CDTF">2004-12-28T22:28:47Z</dcterms:created>
  <dcterms:modified xsi:type="dcterms:W3CDTF">2020-06-16T23:31:30Z</dcterms:modified>
</cp:coreProperties>
</file>