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3" r:id="rId2"/>
    <p:sldId id="344" r:id="rId3"/>
    <p:sldId id="345" r:id="rId4"/>
    <p:sldId id="346" r:id="rId5"/>
    <p:sldId id="348" r:id="rId6"/>
    <p:sldId id="349" r:id="rId7"/>
    <p:sldId id="347" r:id="rId8"/>
    <p:sldId id="354" r:id="rId9"/>
    <p:sldId id="350" r:id="rId10"/>
    <p:sldId id="351" r:id="rId11"/>
    <p:sldId id="352" r:id="rId12"/>
    <p:sldId id="355" r:id="rId13"/>
    <p:sldId id="356" r:id="rId14"/>
  </p:sldIdLst>
  <p:sldSz cx="9144000" cy="6858000" type="screen4x3"/>
  <p:notesSz cx="6888163" cy="10020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99"/>
    <a:srgbClr val="9900FF"/>
    <a:srgbClr val="6600FF"/>
    <a:srgbClr val="9966FF"/>
    <a:srgbClr val="AC2100"/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3654" autoAdjust="0"/>
  </p:normalViewPr>
  <p:slideViewPr>
    <p:cSldViewPr>
      <p:cViewPr varScale="1">
        <p:scale>
          <a:sx n="89" d="100"/>
          <a:sy n="89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大学物理</a:t>
            </a:r>
            <a:r>
              <a:rPr lang="en-US" altLang="zh-CN" dirty="0" smtClean="0"/>
              <a:t>A2</a:t>
            </a:r>
            <a:r>
              <a:rPr lang="zh-CN" altLang="en-US" dirty="0" smtClean="0"/>
              <a:t>复习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548" y="1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algn="r"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275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548" y="9518275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algn="r" defTabSz="966249" eaLnBrk="1" hangingPunct="1">
              <a:lnSpc>
                <a:spcPct val="100000"/>
              </a:lnSpc>
              <a:defRPr kumimoji="0"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2FAD63-730C-41EF-B932-79A95EC1B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第九章 电磁感应 电磁场理论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548" y="1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algn="r"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08563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509" y="4759137"/>
            <a:ext cx="5511146" cy="450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275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defTabSz="966249" eaLnBrk="1" hangingPunct="1">
              <a:lnSpc>
                <a:spcPct val="100000"/>
              </a:lnSpc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548" y="9518275"/>
            <a:ext cx="2985076" cy="5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algn="r" defTabSz="966249" eaLnBrk="1" hangingPunct="1">
              <a:lnSpc>
                <a:spcPct val="100000"/>
              </a:lnSpc>
              <a:defRPr kumimoji="0"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A009E0-1495-470A-95D0-32BE260F58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4686" indent="-278725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14902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60863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6824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2785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9874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4470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0667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第九章 电磁感应 电磁场理论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2475"/>
            <a:ext cx="5008563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9800" y="752475"/>
            <a:ext cx="5008563" cy="3756025"/>
          </a:xfrm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4686" indent="-278725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14902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60863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6824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2785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9874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4470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0667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第九章 电磁感应 电磁场理论</a:t>
            </a:r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4686" indent="-278725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14902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60863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6824" indent="-222980" defTabSz="96624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52785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9874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44706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0667" indent="-222980" defTabSz="9662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20303-7FBB-42DC-9C88-285570A9B0BF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39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1048" indent="-288865" defTabSz="100139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5459" indent="-231092" defTabSz="100139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7642" indent="-231092" defTabSz="100139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9826" indent="-231092" defTabSz="100139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42009" indent="-231092" defTabSz="10013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193" indent="-231092" defTabSz="10013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6376" indent="-231092" defTabSz="10013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8560" indent="-231092" defTabSz="10013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300" b="0">
                <a:latin typeface="Arial" panose="020B0604020202020204" pitchFamily="34" charset="0"/>
              </a:rPr>
              <a:t>第九章 电磁感应 电磁场理论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774700"/>
            <a:ext cx="5164137" cy="38735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8ED6C-D45C-4AD9-A56B-3B041052A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6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3A720-BBA5-40F7-8E9E-F7BE3DB51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6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9840-89CF-4D5F-A213-B6A4000DF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30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37E64-2253-40F4-B86D-713915E9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B22A-916D-4694-92D8-E9EE6F759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3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B2606-4BEC-4C02-B93F-FCE3C11AA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0CFF-5892-402C-9621-00F6316D9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3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21D9-100C-408D-BFD8-1343F3730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5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9A712-DC4A-40B8-BE67-AEBF4946C1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9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3587C-50E6-4F21-A790-549A3CA8B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A9D76-366D-43C3-831B-4D8107671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6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0"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E33F42-5BE8-435C-A33E-9A6B9A77E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19" Type="http://schemas.openxmlformats.org/officeDocument/2006/relationships/image" Target="../media/image50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852683" y="548680"/>
            <a:ext cx="5338763" cy="1143000"/>
          </a:xfrm>
        </p:spPr>
        <p:txBody>
          <a:bodyPr/>
          <a:lstStyle/>
          <a:p>
            <a:r>
              <a:rPr lang="zh-CN" altLang="en-US" b="1" dirty="0" smtClean="0"/>
              <a:t>复习题讲解</a:t>
            </a:r>
          </a:p>
        </p:txBody>
      </p:sp>
      <p:sp>
        <p:nvSpPr>
          <p:cNvPr id="4099" name="Text Box 28"/>
          <p:cNvSpPr txBox="1">
            <a:spLocks noChangeArrowheads="1"/>
          </p:cNvSpPr>
          <p:nvPr/>
        </p:nvSpPr>
        <p:spPr bwMode="auto">
          <a:xfrm>
            <a:off x="2700338" y="2301875"/>
            <a:ext cx="446405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习题册</a:t>
            </a:r>
            <a:r>
              <a:rPr lang="en-US" altLang="zh-CN" sz="2600">
                <a:latin typeface="Times New Roman" panose="02020603050405020304" pitchFamily="18" charset="0"/>
              </a:rPr>
              <a:t>P157: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2010—2011</a:t>
            </a:r>
            <a:r>
              <a:rPr lang="zh-CN" altLang="en-US" sz="2600">
                <a:latin typeface="Times New Roman" panose="02020603050405020304" pitchFamily="18" charset="0"/>
              </a:rPr>
              <a:t>学年第一学期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《</a:t>
            </a:r>
            <a:r>
              <a:rPr lang="zh-CN" altLang="en-US" sz="2600">
                <a:latin typeface="Times New Roman" panose="02020603050405020304" pitchFamily="18" charset="0"/>
              </a:rPr>
              <a:t>大学物理</a:t>
            </a:r>
            <a:r>
              <a:rPr lang="en-US" altLang="zh-CN" sz="2600">
                <a:latin typeface="Times New Roman" panose="02020603050405020304" pitchFamily="18" charset="0"/>
              </a:rPr>
              <a:t>A2》</a:t>
            </a:r>
            <a:r>
              <a:rPr lang="zh-CN" altLang="en-US" sz="2600">
                <a:latin typeface="Times New Roman" panose="02020603050405020304" pitchFamily="18" charset="0"/>
              </a:rPr>
              <a:t>试卷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zh-CN" altLang="en-US" sz="2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51520" y="404664"/>
            <a:ext cx="903605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3.</a:t>
            </a:r>
            <a:r>
              <a:rPr lang="zh-CN" altLang="en-US" sz="2600" dirty="0">
                <a:latin typeface="Times New Roman" panose="02020603050405020304" pitchFamily="18" charset="0"/>
              </a:rPr>
              <a:t>单缝的夫琅和费衍射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</a:t>
            </a:r>
            <a:r>
              <a:rPr lang="zh-CN" altLang="en-US" sz="2600" dirty="0">
                <a:latin typeface="Times New Roman" panose="02020603050405020304" pitchFamily="18" charset="0"/>
              </a:rPr>
              <a:t>条纹特点、半波带分析法、明暗纹条件等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4.</a:t>
            </a:r>
            <a:r>
              <a:rPr lang="zh-CN" altLang="en-US" sz="2600" dirty="0">
                <a:latin typeface="Times New Roman" panose="02020603050405020304" pitchFamily="18" charset="0"/>
              </a:rPr>
              <a:t>光栅衍射：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</a:t>
            </a:r>
            <a:r>
              <a:rPr lang="zh-CN" altLang="en-US" sz="2600" dirty="0">
                <a:latin typeface="Times New Roman" panose="02020603050405020304" pitchFamily="18" charset="0"/>
              </a:rPr>
              <a:t>条纹特点、光栅方程、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光栅缺级、斜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入射问题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倾斜</a:t>
            </a:r>
            <a:r>
              <a:rPr lang="zh-CN" altLang="en-US" sz="2600" dirty="0">
                <a:latin typeface="Times New Roman" panose="02020603050405020304" pitchFamily="18" charset="0"/>
              </a:rPr>
              <a:t>入射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光栅方程：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5.</a:t>
            </a:r>
            <a:r>
              <a:rPr lang="zh-CN" altLang="en-US" sz="2600" dirty="0">
                <a:latin typeface="Times New Roman" panose="02020603050405020304" pitchFamily="18" charset="0"/>
              </a:rPr>
              <a:t>偏振：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</a:t>
            </a:r>
            <a:r>
              <a:rPr lang="zh-CN" altLang="en-US" sz="2600" dirty="0">
                <a:latin typeface="Times New Roman" panose="02020603050405020304" pitchFamily="18" charset="0"/>
              </a:rPr>
              <a:t>偏振光的性质、线偏振光、马吕斯定律、反射和折射光的偏振</a:t>
            </a: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、布鲁斯特定律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09639"/>
              </p:ext>
            </p:extLst>
          </p:nvPr>
        </p:nvGraphicFramePr>
        <p:xfrm>
          <a:off x="4641477" y="2276872"/>
          <a:ext cx="38909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477" y="2276872"/>
                        <a:ext cx="38909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30710"/>
              </p:ext>
            </p:extLst>
          </p:nvPr>
        </p:nvGraphicFramePr>
        <p:xfrm>
          <a:off x="4611315" y="3501008"/>
          <a:ext cx="397769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6" imgW="1600200" imgH="203200" progId="Equation.DSMT4">
                  <p:embed/>
                </p:oleObj>
              </mc:Choice>
              <mc:Fallback>
                <p:oleObj name="Equation" r:id="rId6" imgW="1600200" imgH="203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315" y="3501008"/>
                        <a:ext cx="397769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0" y="115888"/>
            <a:ext cx="7866256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第十八章：量子力学基础 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dirty="0" smtClean="0"/>
              <a:t> 1.</a:t>
            </a:r>
            <a:r>
              <a:rPr lang="zh-CN" altLang="en-US" dirty="0" smtClean="0"/>
              <a:t>光电效应：实验规律、理论解释、光电效应方程</a:t>
            </a:r>
            <a:endParaRPr lang="en-US" altLang="zh-CN" dirty="0" smtClean="0"/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dirty="0" smtClean="0"/>
              <a:t>                                                            </a:t>
            </a:r>
            <a:r>
              <a:rPr lang="zh-CN" altLang="en-US" dirty="0" smtClean="0"/>
              <a:t>，光的波粒二象性</a:t>
            </a:r>
            <a:endParaRPr lang="en-US" altLang="zh-CN" dirty="0" smtClean="0"/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dirty="0" smtClean="0"/>
              <a:t>             </a:t>
            </a:r>
            <a:endParaRPr lang="zh-CN" altLang="en-US" dirty="0" smtClean="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12009"/>
              </p:ext>
            </p:extLst>
          </p:nvPr>
        </p:nvGraphicFramePr>
        <p:xfrm>
          <a:off x="2843808" y="1196752"/>
          <a:ext cx="21193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196752"/>
                        <a:ext cx="21193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66675" y="1967754"/>
            <a:ext cx="8475397" cy="47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2.</a:t>
            </a:r>
            <a:r>
              <a:rPr lang="zh-CN" altLang="en-US" sz="2600" dirty="0">
                <a:latin typeface="Times New Roman" panose="02020603050405020304" pitchFamily="18" charset="0"/>
              </a:rPr>
              <a:t>氢原子光谱：玻尔理论、能量和轨道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量子化、基态能量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3.</a:t>
            </a:r>
            <a:r>
              <a:rPr lang="zh-CN" altLang="en-US" sz="2600" dirty="0">
                <a:latin typeface="Times New Roman" panose="02020603050405020304" pitchFamily="18" charset="0"/>
              </a:rPr>
              <a:t>徳布罗意波：波长计算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4.</a:t>
            </a:r>
            <a:r>
              <a:rPr lang="zh-CN" altLang="en-US" sz="2600" dirty="0">
                <a:latin typeface="Times New Roman" panose="02020603050405020304" pitchFamily="18" charset="0"/>
              </a:rPr>
              <a:t>不确定度关系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5.</a:t>
            </a:r>
            <a:r>
              <a:rPr lang="zh-CN" altLang="en-US" sz="2600" dirty="0">
                <a:latin typeface="Times New Roman" panose="02020603050405020304" pitchFamily="18" charset="0"/>
              </a:rPr>
              <a:t>波函数和薛定谔方程：波函数的意义、波函数的性质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6.</a:t>
            </a:r>
            <a:r>
              <a:rPr lang="zh-CN" altLang="en-US" sz="2600" dirty="0">
                <a:latin typeface="Times New Roman" panose="02020603050405020304" pitchFamily="18" charset="0"/>
              </a:rPr>
              <a:t>一维无限深势阱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zh-CN" altLang="en-US" sz="2600" dirty="0">
                <a:latin typeface="Times New Roman" panose="02020603050405020304" pitchFamily="18" charset="0"/>
              </a:rPr>
              <a:t>归一化波函数、由波函数计算粒子分布</a:t>
            </a:r>
          </a:p>
        </p:txBody>
      </p:sp>
      <p:grpSp>
        <p:nvGrpSpPr>
          <p:cNvPr id="15365" name="Group 44"/>
          <p:cNvGrpSpPr>
            <a:grpSpLocks/>
          </p:cNvGrpSpPr>
          <p:nvPr/>
        </p:nvGrpSpPr>
        <p:grpSpPr bwMode="auto">
          <a:xfrm>
            <a:off x="2627313" y="3284538"/>
            <a:ext cx="1649412" cy="936625"/>
            <a:chOff x="0" y="0"/>
            <a:chExt cx="1284" cy="729"/>
          </a:xfrm>
        </p:grpSpPr>
        <p:sp>
          <p:nvSpPr>
            <p:cNvPr id="15378" name="Text Box 45"/>
            <p:cNvSpPr txBox="1">
              <a:spLocks noChangeArrowheads="1"/>
            </p:cNvSpPr>
            <p:nvPr/>
          </p:nvSpPr>
          <p:spPr bwMode="auto">
            <a:xfrm>
              <a:off x="737" y="21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/>
                <a:t>≥</a:t>
              </a:r>
            </a:p>
          </p:txBody>
        </p:sp>
        <p:graphicFrame>
          <p:nvGraphicFramePr>
            <p:cNvPr id="15379" name="Object 46"/>
            <p:cNvGraphicFramePr>
              <a:graphicFrameLocks noChangeAspect="1"/>
            </p:cNvGraphicFramePr>
            <p:nvPr/>
          </p:nvGraphicFramePr>
          <p:xfrm>
            <a:off x="0" y="200"/>
            <a:ext cx="84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5" r:id="rId5" imgW="509326" imgH="229197" progId="Equation.DSMT4">
                    <p:embed/>
                  </p:oleObj>
                </mc:Choice>
                <mc:Fallback>
                  <p:oleObj r:id="rId5" imgW="509326" imgH="229197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0"/>
                          <a:ext cx="84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47"/>
            <p:cNvGraphicFramePr>
              <a:graphicFrameLocks noChangeAspect="1"/>
            </p:cNvGraphicFramePr>
            <p:nvPr/>
          </p:nvGraphicFramePr>
          <p:xfrm>
            <a:off x="1002" y="0"/>
            <a:ext cx="28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6" name="Equation" r:id="rId7" imgW="152998" imgH="395244" progId="Equation.DSMT4">
                    <p:embed/>
                  </p:oleObj>
                </mc:Choice>
                <mc:Fallback>
                  <p:oleObj name="Equation" r:id="rId7" imgW="152998" imgH="395244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0"/>
                          <a:ext cx="28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6" name="Group 48"/>
          <p:cNvGrpSpPr>
            <a:grpSpLocks/>
          </p:cNvGrpSpPr>
          <p:nvPr/>
        </p:nvGrpSpPr>
        <p:grpSpPr bwMode="auto">
          <a:xfrm>
            <a:off x="4795838" y="3284538"/>
            <a:ext cx="1647825" cy="936625"/>
            <a:chOff x="0" y="0"/>
            <a:chExt cx="1284" cy="729"/>
          </a:xfrm>
        </p:grpSpPr>
        <p:sp>
          <p:nvSpPr>
            <p:cNvPr id="15375" name="Text Box 49"/>
            <p:cNvSpPr txBox="1">
              <a:spLocks noChangeArrowheads="1"/>
            </p:cNvSpPr>
            <p:nvPr/>
          </p:nvSpPr>
          <p:spPr bwMode="auto">
            <a:xfrm>
              <a:off x="737" y="21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/>
                <a:t>≥</a:t>
              </a:r>
            </a:p>
          </p:txBody>
        </p:sp>
        <p:graphicFrame>
          <p:nvGraphicFramePr>
            <p:cNvPr id="15376" name="Object 50"/>
            <p:cNvGraphicFramePr>
              <a:graphicFrameLocks noChangeAspect="1"/>
            </p:cNvGraphicFramePr>
            <p:nvPr/>
          </p:nvGraphicFramePr>
          <p:xfrm>
            <a:off x="0" y="190"/>
            <a:ext cx="84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7" r:id="rId9" imgW="509105" imgH="241825" progId="Equation.DSMT4">
                    <p:embed/>
                  </p:oleObj>
                </mc:Choice>
                <mc:Fallback>
                  <p:oleObj r:id="rId9" imgW="509105" imgH="241825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0"/>
                          <a:ext cx="841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51"/>
            <p:cNvGraphicFramePr>
              <a:graphicFrameLocks noChangeAspect="1"/>
            </p:cNvGraphicFramePr>
            <p:nvPr/>
          </p:nvGraphicFramePr>
          <p:xfrm>
            <a:off x="1002" y="0"/>
            <a:ext cx="28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8" r:id="rId11" imgW="152998" imgH="395244" progId="Equation.DSMT4">
                    <p:embed/>
                  </p:oleObj>
                </mc:Choice>
                <mc:Fallback>
                  <p:oleObj r:id="rId11" imgW="152998" imgH="395244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0"/>
                          <a:ext cx="28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7" name="Group 52"/>
          <p:cNvGrpSpPr>
            <a:grpSpLocks/>
          </p:cNvGrpSpPr>
          <p:nvPr/>
        </p:nvGrpSpPr>
        <p:grpSpPr bwMode="auto">
          <a:xfrm>
            <a:off x="7040563" y="3284538"/>
            <a:ext cx="1635125" cy="936625"/>
            <a:chOff x="0" y="0"/>
            <a:chExt cx="1274" cy="729"/>
          </a:xfrm>
        </p:grpSpPr>
        <p:sp>
          <p:nvSpPr>
            <p:cNvPr id="15372" name="Text Box 53"/>
            <p:cNvSpPr txBox="1">
              <a:spLocks noChangeArrowheads="1"/>
            </p:cNvSpPr>
            <p:nvPr/>
          </p:nvSpPr>
          <p:spPr bwMode="auto">
            <a:xfrm>
              <a:off x="727" y="21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/>
                <a:t>≥</a:t>
              </a:r>
            </a:p>
          </p:txBody>
        </p:sp>
        <p:graphicFrame>
          <p:nvGraphicFramePr>
            <p:cNvPr id="15373" name="Object 54"/>
            <p:cNvGraphicFramePr>
              <a:graphicFrameLocks noChangeAspect="1"/>
            </p:cNvGraphicFramePr>
            <p:nvPr/>
          </p:nvGraphicFramePr>
          <p:xfrm>
            <a:off x="0" y="200"/>
            <a:ext cx="8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9" name="Equation" r:id="rId13" imgW="496377" imgH="229097" progId="Equation.DSMT4">
                    <p:embed/>
                  </p:oleObj>
                </mc:Choice>
                <mc:Fallback>
                  <p:oleObj name="Equation" r:id="rId13" imgW="496377" imgH="229097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0"/>
                          <a:ext cx="82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55"/>
            <p:cNvGraphicFramePr>
              <a:graphicFrameLocks noChangeAspect="1"/>
            </p:cNvGraphicFramePr>
            <p:nvPr/>
          </p:nvGraphicFramePr>
          <p:xfrm>
            <a:off x="992" y="0"/>
            <a:ext cx="28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0" r:id="rId15" imgW="152998" imgH="395244" progId="Equation.DSMT4">
                    <p:embed/>
                  </p:oleObj>
                </mc:Choice>
                <mc:Fallback>
                  <p:oleObj r:id="rId15" imgW="152998" imgH="395244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0"/>
                          <a:ext cx="28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8" name="Group 11"/>
          <p:cNvGrpSpPr>
            <a:grpSpLocks/>
          </p:cNvGrpSpPr>
          <p:nvPr/>
        </p:nvGrpSpPr>
        <p:grpSpPr bwMode="auto">
          <a:xfrm>
            <a:off x="2627313" y="4221088"/>
            <a:ext cx="1728787" cy="1012825"/>
            <a:chOff x="0" y="0"/>
            <a:chExt cx="1179" cy="729"/>
          </a:xfrm>
        </p:grpSpPr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632" y="21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/>
                <a:t>≥</a:t>
              </a:r>
            </a:p>
          </p:txBody>
        </p:sp>
        <p:graphicFrame>
          <p:nvGraphicFramePr>
            <p:cNvPr id="15370" name="Object 13"/>
            <p:cNvGraphicFramePr>
              <a:graphicFrameLocks noChangeAspect="1"/>
            </p:cNvGraphicFramePr>
            <p:nvPr/>
          </p:nvGraphicFramePr>
          <p:xfrm>
            <a:off x="0" y="242"/>
            <a:ext cx="63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1" r:id="rId16" imgW="382161" imgH="178342" progId="Equation.DSMT4">
                    <p:embed/>
                  </p:oleObj>
                </mc:Choice>
                <mc:Fallback>
                  <p:oleObj r:id="rId16" imgW="382161" imgH="17834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2"/>
                          <a:ext cx="63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4"/>
            <p:cNvGraphicFramePr>
              <a:graphicFrameLocks noChangeAspect="1"/>
            </p:cNvGraphicFramePr>
            <p:nvPr/>
          </p:nvGraphicFramePr>
          <p:xfrm>
            <a:off x="897" y="0"/>
            <a:ext cx="28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2" r:id="rId18" imgW="152998" imgH="395244" progId="Equation.DSMT4">
                    <p:embed/>
                  </p:oleObj>
                </mc:Choice>
                <mc:Fallback>
                  <p:oleObj r:id="rId18" imgW="152998" imgH="39524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0"/>
                          <a:ext cx="282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504825"/>
            <a:ext cx="8855075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3291840"/>
            <a:ext cx="50109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注意：主极大就是明纹</a:t>
            </a:r>
            <a:endParaRPr lang="zh-CN" altLang="en-US" sz="23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2672" y="778637"/>
          <a:ext cx="9044702" cy="251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PhotoImpact" r:id="rId3" imgW="12715560" imgH="3533760" progId="PI3.Image">
                  <p:embed/>
                </p:oleObj>
              </mc:Choice>
              <mc:Fallback>
                <p:oleObj name="PhotoImpact" r:id="rId3" imgW="12715560" imgH="3533760" progId="PI3.Imag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" y="778637"/>
                        <a:ext cx="9044702" cy="251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85802" y="2283728"/>
            <a:ext cx="9001000" cy="10081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6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9388" y="38100"/>
            <a:ext cx="6208751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第八章：恒定电流的磁场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磁场的性质：    ，</a:t>
            </a:r>
            <a:r>
              <a:rPr lang="zh-CN" altLang="en-US" dirty="0"/>
              <a:t>高斯定理→ →无源</a:t>
            </a:r>
            <a:r>
              <a:rPr lang="zh-CN" altLang="en-US" dirty="0" smtClean="0"/>
              <a:t>场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磁场的计算</a:t>
            </a:r>
            <a:r>
              <a:rPr lang="zh-CN" altLang="en-US" dirty="0" smtClean="0">
                <a:sym typeface="Wingdings" pitchFamily="2" charset="2"/>
              </a:rPr>
              <a:t>：（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）毕萨定律</a:t>
            </a:r>
            <a:endParaRPr lang="zh-CN" altLang="en-US" dirty="0" smtClean="0"/>
          </a:p>
        </p:txBody>
      </p:sp>
      <p:graphicFrame>
        <p:nvGraphicFramePr>
          <p:cNvPr id="512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411413" y="620713"/>
          <a:ext cx="37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4" imgW="152268" imgH="203024" progId="Equation.DSMT4">
                  <p:embed/>
                </p:oleObj>
              </mc:Choice>
              <mc:Fallback>
                <p:oleObj name="Equation" r:id="rId4" imgW="152268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20713"/>
                        <a:ext cx="377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9573246"/>
              </p:ext>
            </p:extLst>
          </p:nvPr>
        </p:nvGraphicFramePr>
        <p:xfrm>
          <a:off x="5076825" y="1087140"/>
          <a:ext cx="2160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6" imgW="1002865" imgH="418918" progId="Equation.DSMT4">
                  <p:embed/>
                </p:oleObj>
              </mc:Choice>
              <mc:Fallback>
                <p:oleObj name="Equation" r:id="rId6" imgW="1002865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087140"/>
                        <a:ext cx="21605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248"/>
              </p:ext>
            </p:extLst>
          </p:nvPr>
        </p:nvGraphicFramePr>
        <p:xfrm>
          <a:off x="2916238" y="2348930"/>
          <a:ext cx="33543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8" imgW="1524000" imgH="457200" progId="Equation.DSMT4">
                  <p:embed/>
                </p:oleObj>
              </mc:Choice>
              <mc:Fallback>
                <p:oleObj name="Equation" r:id="rId8" imgW="15240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48930"/>
                        <a:ext cx="33543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9"/>
          <p:cNvSpPr txBox="1">
            <a:spLocks noChangeArrowheads="1"/>
          </p:cNvSpPr>
          <p:nvPr/>
        </p:nvSpPr>
        <p:spPr bwMode="auto">
          <a:xfrm>
            <a:off x="2836863" y="3621751"/>
            <a:ext cx="2743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应用：</a:t>
            </a:r>
            <a:r>
              <a:rPr lang="en-US" altLang="zh-CN" sz="2600" dirty="0">
                <a:latin typeface="Times New Roman" panose="02020603050405020304" pitchFamily="18" charset="0"/>
              </a:rPr>
              <a:t>a.</a:t>
            </a:r>
            <a:r>
              <a:rPr lang="zh-CN" altLang="en-US" sz="2600" dirty="0">
                <a:latin typeface="Times New Roman" panose="02020603050405020304" pitchFamily="18" charset="0"/>
              </a:rPr>
              <a:t>直导线：</a:t>
            </a:r>
          </a:p>
        </p:txBody>
      </p:sp>
      <p:graphicFrame>
        <p:nvGraphicFramePr>
          <p:cNvPr id="5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58432"/>
              </p:ext>
            </p:extLst>
          </p:nvPr>
        </p:nvGraphicFramePr>
        <p:xfrm>
          <a:off x="5508625" y="3501008"/>
          <a:ext cx="3095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10" imgW="1524000" imgH="393700" progId="Equation.DSMT4">
                  <p:embed/>
                </p:oleObj>
              </mc:Choice>
              <mc:Fallback>
                <p:oleObj name="Equation" r:id="rId10" imgW="15240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01008"/>
                        <a:ext cx="30956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24"/>
          <p:cNvSpPr txBox="1">
            <a:spLocks noChangeArrowheads="1"/>
          </p:cNvSpPr>
          <p:nvPr/>
        </p:nvSpPr>
        <p:spPr bwMode="auto">
          <a:xfrm>
            <a:off x="3876675" y="4551908"/>
            <a:ext cx="21018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b.</a:t>
            </a:r>
            <a:r>
              <a:rPr lang="zh-CN" altLang="en-US" sz="2600" dirty="0">
                <a:latin typeface="Times New Roman" panose="02020603050405020304" pitchFamily="18" charset="0"/>
              </a:rPr>
              <a:t>圆环圆心处</a:t>
            </a:r>
          </a:p>
        </p:txBody>
      </p:sp>
      <p:graphicFrame>
        <p:nvGraphicFramePr>
          <p:cNvPr id="5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60830"/>
              </p:ext>
            </p:extLst>
          </p:nvPr>
        </p:nvGraphicFramePr>
        <p:xfrm>
          <a:off x="6227763" y="4437112"/>
          <a:ext cx="12239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2" imgW="583947" imgH="393529" progId="Equation.DSMT4">
                  <p:embed/>
                </p:oleObj>
              </mc:Choice>
              <mc:Fallback>
                <p:oleObj name="Equation" r:id="rId12" imgW="583947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437112"/>
                        <a:ext cx="12239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323850" y="5310659"/>
            <a:ext cx="36210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（</a:t>
            </a:r>
            <a:r>
              <a:rPr lang="en-US" altLang="zh-CN" sz="2600">
                <a:latin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</a:rPr>
              <a:t>）安培环路定理    </a:t>
            </a:r>
          </a:p>
        </p:txBody>
      </p:sp>
      <p:graphicFrame>
        <p:nvGraphicFramePr>
          <p:cNvPr id="5131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817913"/>
              </p:ext>
            </p:extLst>
          </p:nvPr>
        </p:nvGraphicFramePr>
        <p:xfrm>
          <a:off x="3492500" y="5374159"/>
          <a:ext cx="2159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4" imgW="975288" imgH="312336" progId="Equation.DSMT4">
                  <p:embed/>
                </p:oleObj>
              </mc:Choice>
              <mc:Fallback>
                <p:oleObj name="Equation" r:id="rId14" imgW="975288" imgH="312336" progId="Equation.DSMT4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4159"/>
                        <a:ext cx="2159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28"/>
          <p:cNvSpPr txBox="1">
            <a:spLocks noChangeArrowheads="1"/>
          </p:cNvSpPr>
          <p:nvPr/>
        </p:nvSpPr>
        <p:spPr bwMode="auto">
          <a:xfrm>
            <a:off x="1187624" y="6093296"/>
            <a:ext cx="59594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意义：与电场的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区别；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</a:rPr>
              <a:t>正负的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规定。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19113" y="47625"/>
            <a:ext cx="723307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应用：</a:t>
            </a:r>
            <a:r>
              <a:rPr lang="en-US" altLang="zh-CN" sz="2600" dirty="0">
                <a:latin typeface="Times New Roman" panose="02020603050405020304" pitchFamily="18" charset="0"/>
              </a:rPr>
              <a:t>a. </a:t>
            </a:r>
            <a:r>
              <a:rPr lang="zh-CN" altLang="en-US" sz="2600" dirty="0">
                <a:latin typeface="Times New Roman" panose="02020603050405020304" pitchFamily="18" charset="0"/>
              </a:rPr>
              <a:t>直线型电流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b. </a:t>
            </a:r>
            <a:r>
              <a:rPr lang="zh-CN" altLang="en-US" sz="2600" dirty="0">
                <a:latin typeface="Times New Roman" panose="02020603050405020304" pitchFamily="18" charset="0"/>
              </a:rPr>
              <a:t>圆柱、圆筒型电流内外的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磁场（重点）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	 </a:t>
            </a:r>
            <a:r>
              <a:rPr lang="en-US" altLang="zh-CN" sz="2600" dirty="0">
                <a:latin typeface="Times New Roman" panose="02020603050405020304" pitchFamily="18" charset="0"/>
              </a:rPr>
              <a:t>c. </a:t>
            </a:r>
            <a:r>
              <a:rPr lang="zh-CN" altLang="en-US" sz="2600" dirty="0">
                <a:latin typeface="Times New Roman" panose="02020603050405020304" pitchFamily="18" charset="0"/>
              </a:rPr>
              <a:t>长直螺线管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螺绕环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8750" y="1704975"/>
            <a:ext cx="80851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3. </a:t>
            </a:r>
            <a:r>
              <a:rPr lang="zh-CN" altLang="en-US" sz="2600">
                <a:latin typeface="Times New Roman" panose="02020603050405020304" pitchFamily="18" charset="0"/>
              </a:rPr>
              <a:t>磁通量的计算                         （直电流等非均匀磁场）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843213" y="1700213"/>
          <a:ext cx="1728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3" imgW="787400" imgH="292100" progId="Equation.DSMT4">
                  <p:embed/>
                </p:oleObj>
              </mc:Choice>
              <mc:Fallback>
                <p:oleObj name="Equation" r:id="rId3" imgW="7874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00213"/>
                        <a:ext cx="17287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77800" y="2355850"/>
            <a:ext cx="6610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4. </a:t>
            </a:r>
            <a:r>
              <a:rPr lang="zh-CN" altLang="en-US" sz="2600" dirty="0">
                <a:latin typeface="Times New Roman" panose="02020603050405020304" pitchFamily="18" charset="0"/>
              </a:rPr>
              <a:t>带电粒子在磁场中的受力及运动</a:t>
            </a:r>
          </a:p>
        </p:txBody>
      </p:sp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5724525" y="2349500"/>
          <a:ext cx="1644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349500"/>
                        <a:ext cx="16446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74119"/>
              </p:ext>
            </p:extLst>
          </p:nvPr>
        </p:nvGraphicFramePr>
        <p:xfrm>
          <a:off x="1063625" y="3178993"/>
          <a:ext cx="1255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7" imgW="571252" imgH="228501" progId="Equation.DSMT4">
                  <p:embed/>
                </p:oleObj>
              </mc:Choice>
              <mc:Fallback>
                <p:oleObj name="Equation" r:id="rId7" imgW="571252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178993"/>
                        <a:ext cx="1255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411413" y="3140893"/>
            <a:ext cx="17526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圆周运动   </a:t>
            </a:r>
          </a:p>
        </p:txBody>
      </p:sp>
      <p:graphicFrame>
        <p:nvGraphicFramePr>
          <p:cNvPr id="71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72515"/>
              </p:ext>
            </p:extLst>
          </p:nvPr>
        </p:nvGraphicFramePr>
        <p:xfrm>
          <a:off x="4033838" y="3042468"/>
          <a:ext cx="11858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9" imgW="558800" imgH="419100" progId="Equation.DSMT4">
                  <p:embed/>
                </p:oleObj>
              </mc:Choice>
              <mc:Fallback>
                <p:oleObj name="Equation" r:id="rId9" imgW="558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042468"/>
                        <a:ext cx="11858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80623"/>
              </p:ext>
            </p:extLst>
          </p:nvPr>
        </p:nvGraphicFramePr>
        <p:xfrm>
          <a:off x="5940425" y="2996381"/>
          <a:ext cx="23764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11" imgW="1104900" imgH="431800" progId="Equation.DSMT4">
                  <p:embed/>
                </p:oleObj>
              </mc:Choice>
              <mc:Fallback>
                <p:oleObj name="Equation" r:id="rId11" imgW="1104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96381"/>
                        <a:ext cx="237648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1023938" y="4048435"/>
            <a:ext cx="28257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应用：霍耳效应    </a:t>
            </a:r>
          </a:p>
        </p:txBody>
      </p:sp>
      <p:graphicFrame>
        <p:nvGraphicFramePr>
          <p:cNvPr id="718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21650"/>
              </p:ext>
            </p:extLst>
          </p:nvPr>
        </p:nvGraphicFramePr>
        <p:xfrm>
          <a:off x="3635375" y="3977928"/>
          <a:ext cx="22336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13" imgW="1244600" imgH="393700" progId="Equation.DSMT4">
                  <p:embed/>
                </p:oleObj>
              </mc:Choice>
              <mc:Fallback>
                <p:oleObj name="Equation" r:id="rId13" imgW="12446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77928"/>
                        <a:ext cx="22336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79677"/>
              </p:ext>
            </p:extLst>
          </p:nvPr>
        </p:nvGraphicFramePr>
        <p:xfrm>
          <a:off x="6516688" y="3913932"/>
          <a:ext cx="1079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15" imgW="558800" imgH="419100" progId="Equation.DSMT4">
                  <p:embed/>
                </p:oleObj>
              </mc:Choice>
              <mc:Fallback>
                <p:oleObj name="Equation" r:id="rId15" imgW="558800" imgH="419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913932"/>
                        <a:ext cx="1079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250825" y="4588867"/>
            <a:ext cx="4064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5. </a:t>
            </a:r>
            <a:r>
              <a:rPr lang="zh-CN" altLang="en-US" sz="2600" dirty="0">
                <a:latin typeface="Times New Roman" panose="02020603050405020304" pitchFamily="18" charset="0"/>
              </a:rPr>
              <a:t>磁场对载流导线的作用   </a:t>
            </a:r>
          </a:p>
        </p:txBody>
      </p:sp>
      <p:sp>
        <p:nvSpPr>
          <p:cNvPr id="7183" name="Text Box 18"/>
          <p:cNvSpPr txBox="1">
            <a:spLocks noChangeArrowheads="1"/>
          </p:cNvSpPr>
          <p:nvPr/>
        </p:nvSpPr>
        <p:spPr bwMode="auto">
          <a:xfrm>
            <a:off x="592138" y="5085184"/>
            <a:ext cx="17240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(1)</a:t>
            </a:r>
            <a:r>
              <a:rPr lang="zh-CN" altLang="en-US" sz="2600" dirty="0">
                <a:latin typeface="Times New Roman" panose="02020603050405020304" pitchFamily="18" charset="0"/>
              </a:rPr>
              <a:t>安培力  </a:t>
            </a:r>
          </a:p>
        </p:txBody>
      </p:sp>
      <p:graphicFrame>
        <p:nvGraphicFramePr>
          <p:cNvPr id="718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9604"/>
              </p:ext>
            </p:extLst>
          </p:nvPr>
        </p:nvGraphicFramePr>
        <p:xfrm>
          <a:off x="2268538" y="5085184"/>
          <a:ext cx="19431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17" imgW="812447" imgH="215806" progId="Equation.DSMT4">
                  <p:embed/>
                </p:oleObj>
              </mc:Choice>
              <mc:Fallback>
                <p:oleObj name="Equation" r:id="rId17" imgW="812447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85184"/>
                        <a:ext cx="19431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6750"/>
              </p:ext>
            </p:extLst>
          </p:nvPr>
        </p:nvGraphicFramePr>
        <p:xfrm>
          <a:off x="5146675" y="5065489"/>
          <a:ext cx="3170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19" imgW="1358310" imgH="317362" progId="Equation.DSMT4">
                  <p:embed/>
                </p:oleObj>
              </mc:Choice>
              <mc:Fallback>
                <p:oleObj name="Equation" r:id="rId19" imgW="1358310" imgH="31736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065489"/>
                        <a:ext cx="3170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21"/>
          <p:cNvSpPr txBox="1">
            <a:spLocks noChangeArrowheads="1"/>
          </p:cNvSpPr>
          <p:nvPr/>
        </p:nvSpPr>
        <p:spPr bwMode="auto">
          <a:xfrm>
            <a:off x="971550" y="5733256"/>
            <a:ext cx="77787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解题步骤：分析并取电流元、分析受力并在坐标系中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     分解、积分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87313" y="-23813"/>
            <a:ext cx="2136775" cy="56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(2)</a:t>
            </a:r>
            <a:r>
              <a:rPr lang="zh-CN" altLang="en-US" sz="2600">
                <a:latin typeface="Times New Roman" panose="02020603050405020304" pitchFamily="18" charset="0"/>
              </a:rPr>
              <a:t>闭合回路   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2555875" y="66675"/>
          <a:ext cx="2101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6675"/>
                        <a:ext cx="21018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488950" y="623888"/>
            <a:ext cx="29083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闭合线圈的磁矩： </a:t>
            </a:r>
          </a:p>
        </p:txBody>
      </p:sp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3348038" y="692150"/>
          <a:ext cx="1584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1584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5868988" y="692150"/>
          <a:ext cx="1441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7" imgW="748975" imgH="253890" progId="Equation.DSMT4">
                  <p:embed/>
                </p:oleObj>
              </mc:Choice>
              <mc:Fallback>
                <p:oleObj name="Equation" r:id="rId7" imgW="748975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692150"/>
                        <a:ext cx="14414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158750" y="1200150"/>
            <a:ext cx="20002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6. </a:t>
            </a:r>
            <a:r>
              <a:rPr lang="zh-CN" altLang="en-US" sz="2600">
                <a:latin typeface="Times New Roman" panose="02020603050405020304" pitchFamily="18" charset="0"/>
              </a:rPr>
              <a:t>磁力的功  </a:t>
            </a:r>
          </a:p>
        </p:txBody>
      </p:sp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2339975" y="1314450"/>
          <a:ext cx="1368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9" imgW="583693" imgH="164957" progId="Equation.DSMT4">
                  <p:embed/>
                </p:oleObj>
              </mc:Choice>
              <mc:Fallback>
                <p:oleObj name="Equation" r:id="rId9" imgW="583693" imgH="1649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14450"/>
                        <a:ext cx="13684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158750" y="1847850"/>
            <a:ext cx="7118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7. </a:t>
            </a:r>
            <a:r>
              <a:rPr lang="zh-CN" altLang="en-US" sz="2600">
                <a:latin typeface="Times New Roman" panose="02020603050405020304" pitchFamily="18" charset="0"/>
              </a:rPr>
              <a:t>磁介质：顺磁、抗磁、铁磁质的性质与区别    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185738" y="2428875"/>
            <a:ext cx="20828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8. </a:t>
            </a:r>
            <a:r>
              <a:rPr lang="zh-CN" altLang="en-US" sz="2600">
                <a:latin typeface="Times New Roman" panose="02020603050405020304" pitchFamily="18" charset="0"/>
              </a:rPr>
              <a:t>磁场强度   </a:t>
            </a:r>
          </a:p>
        </p:txBody>
      </p:sp>
      <p:graphicFrame>
        <p:nvGraphicFramePr>
          <p:cNvPr id="8203" name="Object 14"/>
          <p:cNvGraphicFramePr>
            <a:graphicFrameLocks noChangeAspect="1"/>
          </p:cNvGraphicFramePr>
          <p:nvPr/>
        </p:nvGraphicFramePr>
        <p:xfrm>
          <a:off x="2411413" y="2514600"/>
          <a:ext cx="22320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11" imgW="1104900" imgH="254000" progId="Equation.DSMT4">
                  <p:embed/>
                </p:oleObj>
              </mc:Choice>
              <mc:Fallback>
                <p:oleObj name="Equation" r:id="rId11" imgW="11049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14600"/>
                        <a:ext cx="22320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5"/>
          <p:cNvGraphicFramePr>
            <a:graphicFrameLocks noChangeAspect="1"/>
          </p:cNvGraphicFramePr>
          <p:nvPr/>
        </p:nvGraphicFramePr>
        <p:xfrm>
          <a:off x="5621338" y="2514600"/>
          <a:ext cx="1758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13" imgW="927100" imgH="279400" progId="Equation.DSMT4">
                  <p:embed/>
                </p:oleObj>
              </mc:Choice>
              <mc:Fallback>
                <p:oleObj name="Equation" r:id="rId13" imgW="9271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2514600"/>
                        <a:ext cx="1758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6"/>
          <p:cNvSpPr txBox="1">
            <a:spLocks noChangeArrowheads="1"/>
          </p:cNvSpPr>
          <p:nvPr/>
        </p:nvSpPr>
        <p:spPr bwMode="auto">
          <a:xfrm>
            <a:off x="179388" y="2997200"/>
            <a:ext cx="66230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9. </a:t>
            </a:r>
            <a:r>
              <a:rPr lang="zh-CN" altLang="en-US" sz="2600">
                <a:latin typeface="Times New Roman" panose="02020603050405020304" pitchFamily="18" charset="0"/>
              </a:rPr>
              <a:t>铁磁质的特点、磁滞回线及铁磁质的分类  </a:t>
            </a:r>
          </a:p>
        </p:txBody>
      </p:sp>
      <p:sp>
        <p:nvSpPr>
          <p:cNvPr id="4110" name="Text Box 17"/>
          <p:cNvSpPr txBox="1">
            <a:spLocks noChangeArrowheads="1"/>
          </p:cNvSpPr>
          <p:nvPr/>
        </p:nvSpPr>
        <p:spPr bwMode="auto">
          <a:xfrm>
            <a:off x="158750" y="3521075"/>
            <a:ext cx="294798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第九章：电磁感应 </a:t>
            </a:r>
          </a:p>
        </p:txBody>
      </p:sp>
      <p:sp>
        <p:nvSpPr>
          <p:cNvPr id="8207" name="Text Box 5"/>
          <p:cNvSpPr txBox="1">
            <a:spLocks noChangeArrowheads="1"/>
          </p:cNvSpPr>
          <p:nvPr/>
        </p:nvSpPr>
        <p:spPr bwMode="auto">
          <a:xfrm>
            <a:off x="179388" y="4084638"/>
            <a:ext cx="3784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1.</a:t>
            </a:r>
            <a:r>
              <a:rPr lang="zh-CN" altLang="en-US" sz="2600">
                <a:latin typeface="Times New Roman" panose="02020603050405020304" pitchFamily="18" charset="0"/>
              </a:rPr>
              <a:t>法拉第电磁感应定律：</a:t>
            </a:r>
          </a:p>
        </p:txBody>
      </p:sp>
      <p:graphicFrame>
        <p:nvGraphicFramePr>
          <p:cNvPr id="8208" name="Object 7"/>
          <p:cNvGraphicFramePr>
            <a:graphicFrameLocks noChangeAspect="1"/>
          </p:cNvGraphicFramePr>
          <p:nvPr/>
        </p:nvGraphicFramePr>
        <p:xfrm>
          <a:off x="4356100" y="3913188"/>
          <a:ext cx="12954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15" imgW="634725" imgH="393529" progId="Equation.DSMT4">
                  <p:embed/>
                </p:oleObj>
              </mc:Choice>
              <mc:Fallback>
                <p:oleObj name="Equation" r:id="rId15" imgW="634725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913188"/>
                        <a:ext cx="12954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Box 17"/>
          <p:cNvSpPr txBox="1">
            <a:spLocks noChangeArrowheads="1"/>
          </p:cNvSpPr>
          <p:nvPr/>
        </p:nvSpPr>
        <p:spPr bwMode="auto">
          <a:xfrm>
            <a:off x="468313" y="4729163"/>
            <a:ext cx="3198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楞次定律：“阻碍”</a:t>
            </a:r>
          </a:p>
        </p:txBody>
      </p:sp>
      <p:graphicFrame>
        <p:nvGraphicFramePr>
          <p:cNvPr id="8210" name="Object 3"/>
          <p:cNvGraphicFramePr>
            <a:graphicFrameLocks noChangeAspect="1"/>
          </p:cNvGraphicFramePr>
          <p:nvPr/>
        </p:nvGraphicFramePr>
        <p:xfrm>
          <a:off x="4427538" y="4667250"/>
          <a:ext cx="29908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17" imgW="1384300" imgH="393700" progId="Equation.DSMT4">
                  <p:embed/>
                </p:oleObj>
              </mc:Choice>
              <mc:Fallback>
                <p:oleObj name="Equation" r:id="rId17" imgW="13843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667250"/>
                        <a:ext cx="29908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0"/>
          <p:cNvGraphicFramePr>
            <a:graphicFrameLocks noChangeAspect="1"/>
          </p:cNvGraphicFramePr>
          <p:nvPr/>
        </p:nvGraphicFramePr>
        <p:xfrm>
          <a:off x="593725" y="5589588"/>
          <a:ext cx="4841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19" imgW="2336800" imgH="393700" progId="Equation.DSMT4">
                  <p:embed/>
                </p:oleObj>
              </mc:Choice>
              <mc:Fallback>
                <p:oleObj name="Equation" r:id="rId19" imgW="23368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589588"/>
                        <a:ext cx="48418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5238750" y="6169025"/>
            <a:ext cx="3870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注：两种判断方向的方法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50825" y="188913"/>
            <a:ext cx="24463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2.</a:t>
            </a:r>
            <a:r>
              <a:rPr lang="zh-CN" altLang="en-US" sz="2600">
                <a:latin typeface="Times New Roman" panose="02020603050405020304" pitchFamily="18" charset="0"/>
              </a:rPr>
              <a:t>动生电动势：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771775" y="188913"/>
          <a:ext cx="3538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3" imgW="1562100" imgH="254000" progId="Equation.DSMT4">
                  <p:embed/>
                </p:oleObj>
              </mc:Choice>
              <mc:Fallback>
                <p:oleObj name="Equation" r:id="rId3" imgW="15621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8913"/>
                        <a:ext cx="35385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539750" y="876300"/>
          <a:ext cx="25193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5" imgW="1079032" imgH="291973" progId="Equation.DSMT4">
                  <p:embed/>
                </p:oleObj>
              </mc:Choice>
              <mc:Fallback>
                <p:oleObj name="Equation" r:id="rId5" imgW="1079032" imgH="29197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76300"/>
                        <a:ext cx="25193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3563938" y="836613"/>
            <a:ext cx="55419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计算方法：选取长度元</a:t>
            </a:r>
            <a:r>
              <a:rPr lang="en-US" altLang="zh-CN" sz="2600">
                <a:latin typeface="Times New Roman" panose="02020603050405020304" pitchFamily="18" charset="0"/>
              </a:rPr>
              <a:t>—</a:t>
            </a:r>
            <a:r>
              <a:rPr lang="zh-CN" altLang="en-US" sz="2600">
                <a:latin typeface="Times New Roman" panose="02020603050405020304" pitchFamily="18" charset="0"/>
              </a:rPr>
              <a:t>分析</a:t>
            </a:r>
            <a:r>
              <a:rPr lang="en-US" altLang="zh-CN" sz="2600">
                <a:latin typeface="Times New Roman" panose="02020603050405020304" pitchFamily="18" charset="0"/>
              </a:rPr>
              <a:t>—</a:t>
            </a:r>
            <a:r>
              <a:rPr lang="zh-CN" altLang="en-US" sz="2600">
                <a:latin typeface="Times New Roman" panose="02020603050405020304" pitchFamily="18" charset="0"/>
              </a:rPr>
              <a:t>积分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50825" y="1628775"/>
            <a:ext cx="3784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3.</a:t>
            </a:r>
            <a:r>
              <a:rPr lang="zh-CN" altLang="en-US" sz="2600">
                <a:latin typeface="Times New Roman" panose="02020603050405020304" pitchFamily="18" charset="0"/>
              </a:rPr>
              <a:t>感生电动势：    电动势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611188" y="2344738"/>
          <a:ext cx="33131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7" imgW="1341156" imgH="358128" progId="Equation.DSMT4">
                  <p:embed/>
                </p:oleObj>
              </mc:Choice>
              <mc:Fallback>
                <p:oleObj name="Equation" r:id="rId7" imgW="1341156" imgH="35812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4738"/>
                        <a:ext cx="33131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/>
        </p:nvGraphicFramePr>
        <p:xfrm>
          <a:off x="3995738" y="1557338"/>
          <a:ext cx="35750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9" imgW="1612900" imgH="304800" progId="Equation.DSMT4">
                  <p:embed/>
                </p:oleObj>
              </mc:Choice>
              <mc:Fallback>
                <p:oleObj name="Equation" r:id="rId9" imgW="16129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557338"/>
                        <a:ext cx="35750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250825" y="3144838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4.</a:t>
            </a:r>
            <a:r>
              <a:rPr lang="zh-CN" altLang="en-US" sz="2600">
                <a:latin typeface="Times New Roman" panose="02020603050405020304" pitchFamily="18" charset="0"/>
              </a:rPr>
              <a:t>自感、互感</a:t>
            </a:r>
          </a:p>
        </p:txBody>
      </p:sp>
      <p:graphicFrame>
        <p:nvGraphicFramePr>
          <p:cNvPr id="9226" name="Object 2"/>
          <p:cNvGraphicFramePr>
            <a:graphicFrameLocks noChangeAspect="1"/>
          </p:cNvGraphicFramePr>
          <p:nvPr/>
        </p:nvGraphicFramePr>
        <p:xfrm>
          <a:off x="2916238" y="3052763"/>
          <a:ext cx="15113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公式" r:id="rId11" imgW="670578" imgH="320112" progId="Equation.3">
                  <p:embed/>
                </p:oleObj>
              </mc:Choice>
              <mc:Fallback>
                <p:oleObj name="公式" r:id="rId11" imgW="670578" imgH="320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52763"/>
                        <a:ext cx="15113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4"/>
          <p:cNvGraphicFramePr>
            <a:graphicFrameLocks noChangeAspect="1"/>
          </p:cNvGraphicFramePr>
          <p:nvPr/>
        </p:nvGraphicFramePr>
        <p:xfrm>
          <a:off x="5508625" y="2997200"/>
          <a:ext cx="2219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13" imgW="906782" imgH="320112" progId="Equation.DSMT4">
                  <p:embed/>
                </p:oleObj>
              </mc:Choice>
              <mc:Fallback>
                <p:oleObj name="Equation" r:id="rId13" imgW="906782" imgH="320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97200"/>
                        <a:ext cx="22193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3"/>
          <p:cNvGraphicFramePr>
            <a:graphicFrameLocks noChangeAspect="1"/>
          </p:cNvGraphicFramePr>
          <p:nvPr/>
        </p:nvGraphicFramePr>
        <p:xfrm>
          <a:off x="1619250" y="4017963"/>
          <a:ext cx="2863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公式" r:id="rId15" imgW="1379191" imgH="297216" progId="Equation.3">
                  <p:embed/>
                </p:oleObj>
              </mc:Choice>
              <mc:Fallback>
                <p:oleObj name="公式" r:id="rId15" imgW="1379191" imgH="29721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17963"/>
                        <a:ext cx="28638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9"/>
          <p:cNvGraphicFramePr>
            <a:graphicFrameLocks noChangeAspect="1"/>
          </p:cNvGraphicFramePr>
          <p:nvPr/>
        </p:nvGraphicFramePr>
        <p:xfrm>
          <a:off x="5651500" y="4005263"/>
          <a:ext cx="18716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公式" r:id="rId17" imgW="965200" imgH="431800" progId="Equation.3">
                  <p:embed/>
                </p:oleObj>
              </mc:Choice>
              <mc:Fallback>
                <p:oleObj name="公式" r:id="rId17" imgW="965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05263"/>
                        <a:ext cx="18716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250825" y="4872038"/>
            <a:ext cx="21939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5.</a:t>
            </a:r>
            <a:r>
              <a:rPr lang="zh-CN" altLang="en-US" sz="2600">
                <a:latin typeface="Times New Roman" panose="02020603050405020304" pitchFamily="18" charset="0"/>
              </a:rPr>
              <a:t>磁场的能量 </a:t>
            </a:r>
          </a:p>
        </p:txBody>
      </p:sp>
      <p:graphicFrame>
        <p:nvGraphicFramePr>
          <p:cNvPr id="9231" name="Object 10"/>
          <p:cNvGraphicFramePr>
            <a:graphicFrameLocks noChangeAspect="1"/>
          </p:cNvGraphicFramePr>
          <p:nvPr/>
        </p:nvGraphicFramePr>
        <p:xfrm>
          <a:off x="2771775" y="4724400"/>
          <a:ext cx="15906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公式" r:id="rId19" imgW="670578" imgH="320112" progId="Equation.3">
                  <p:embed/>
                </p:oleObj>
              </mc:Choice>
              <mc:Fallback>
                <p:oleObj name="公式" r:id="rId19" imgW="670578" imgH="320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24400"/>
                        <a:ext cx="15906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2"/>
          <p:cNvGraphicFramePr>
            <a:graphicFrameLocks noChangeAspect="1"/>
          </p:cNvGraphicFramePr>
          <p:nvPr/>
        </p:nvGraphicFramePr>
        <p:xfrm>
          <a:off x="2195513" y="5710238"/>
          <a:ext cx="43926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公式" r:id="rId21" imgW="2072676" imgH="373464" progId="Equation.3">
                  <p:embed/>
                </p:oleObj>
              </mc:Choice>
              <mc:Fallback>
                <p:oleObj name="公式" r:id="rId21" imgW="2072676" imgH="37346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10238"/>
                        <a:ext cx="439261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Box 17"/>
          <p:cNvSpPr txBox="1">
            <a:spLocks noChangeArrowheads="1"/>
          </p:cNvSpPr>
          <p:nvPr/>
        </p:nvSpPr>
        <p:spPr bwMode="auto">
          <a:xfrm>
            <a:off x="539750" y="5876925"/>
            <a:ext cx="152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能量密度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07950" y="44450"/>
            <a:ext cx="286226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6.</a:t>
            </a:r>
            <a:r>
              <a:rPr lang="zh-CN" altLang="en-US" sz="2600">
                <a:latin typeface="Times New Roman" panose="02020603050405020304" pitchFamily="18" charset="0"/>
              </a:rPr>
              <a:t>麦克斯韦方程组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95288" y="693638"/>
            <a:ext cx="1525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位移电流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02299"/>
              </p:ext>
            </p:extLst>
          </p:nvPr>
        </p:nvGraphicFramePr>
        <p:xfrm>
          <a:off x="2106613" y="611088"/>
          <a:ext cx="23288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公式" r:id="rId3" imgW="1143000" imgH="393700" progId="Equation.3">
                  <p:embed/>
                </p:oleObj>
              </mc:Choice>
              <mc:Fallback>
                <p:oleObj name="公式" r:id="rId3" imgW="1143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611088"/>
                        <a:ext cx="23288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58289"/>
              </p:ext>
            </p:extLst>
          </p:nvPr>
        </p:nvGraphicFramePr>
        <p:xfrm>
          <a:off x="5056188" y="636488"/>
          <a:ext cx="1152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5" imgW="845840" imgH="487728" progId="Equation.DSMT4">
                  <p:embed/>
                </p:oleObj>
              </mc:Choice>
              <mc:Fallback>
                <p:oleObj name="Equation" r:id="rId5" imgW="845840" imgH="48772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636488"/>
                        <a:ext cx="11525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52388" y="1605806"/>
            <a:ext cx="51847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第十章：机械振动和电磁振荡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07950" y="2284413"/>
            <a:ext cx="43116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1. </a:t>
            </a:r>
            <a:r>
              <a:rPr lang="zh-CN" altLang="en-US" sz="2600" dirty="0">
                <a:latin typeface="Times New Roman" panose="02020603050405020304" pitchFamily="18" charset="0"/>
              </a:rPr>
              <a:t>基本性质、简谐波表达式  </a:t>
            </a:r>
          </a:p>
        </p:txBody>
      </p:sp>
      <p:graphicFrame>
        <p:nvGraphicFramePr>
          <p:cNvPr id="10248" name="Object 4"/>
          <p:cNvGraphicFramePr>
            <a:graphicFrameLocks noChangeAspect="1"/>
          </p:cNvGraphicFramePr>
          <p:nvPr/>
        </p:nvGraphicFramePr>
        <p:xfrm>
          <a:off x="4665663" y="2276475"/>
          <a:ext cx="279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276475"/>
                        <a:ext cx="2790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427038" y="2924944"/>
            <a:ext cx="8180387" cy="165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常见问题：从已知条件求解表达式中的各个量，特别是初相位的取值问题。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常用方法：表达式、旋转矢量法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179388" y="4704643"/>
            <a:ext cx="8555547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2.</a:t>
            </a:r>
            <a:r>
              <a:rPr lang="zh-CN" altLang="en-US" sz="2600" dirty="0">
                <a:latin typeface="Times New Roman" panose="02020603050405020304" pitchFamily="18" charset="0"/>
              </a:rPr>
              <a:t>电磁振荡：与机械振动的联系和对比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3.</a:t>
            </a:r>
            <a:r>
              <a:rPr lang="zh-CN" altLang="en-US" sz="2600" dirty="0">
                <a:latin typeface="Times New Roman" panose="02020603050405020304" pitchFamily="18" charset="0"/>
              </a:rPr>
              <a:t>振动的合成：         重点：两同方向同频率谐振动的合成</a:t>
            </a:r>
          </a:p>
        </p:txBody>
      </p:sp>
      <p:graphicFrame>
        <p:nvGraphicFramePr>
          <p:cNvPr id="102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71979"/>
              </p:ext>
            </p:extLst>
          </p:nvPr>
        </p:nvGraphicFramePr>
        <p:xfrm>
          <a:off x="1187450" y="6028010"/>
          <a:ext cx="48244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9" imgW="2184400" imgH="292100" progId="Equation.DSMT4">
                  <p:embed/>
                </p:oleObj>
              </mc:Choice>
              <mc:Fallback>
                <p:oleObj name="Equation" r:id="rId9" imgW="21844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028010"/>
                        <a:ext cx="48244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2388" y="123825"/>
            <a:ext cx="51847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第十一章：机械波和电磁波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5088" y="793205"/>
            <a:ext cx="5184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1.</a:t>
            </a:r>
            <a:r>
              <a:rPr lang="zh-CN" altLang="en-US" sz="2600">
                <a:latin typeface="Times New Roman" panose="02020603050405020304" pitchFamily="18" charset="0"/>
              </a:rPr>
              <a:t>波动表达式的求解</a:t>
            </a:r>
          </a:p>
        </p:txBody>
      </p:sp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7166"/>
              </p:ext>
            </p:extLst>
          </p:nvPr>
        </p:nvGraphicFramePr>
        <p:xfrm>
          <a:off x="4103688" y="569367"/>
          <a:ext cx="38592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536033" imgH="393529" progId="Equation.DSMT4">
                  <p:embed/>
                </p:oleObj>
              </mc:Choice>
              <mc:Fallback>
                <p:oleObj name="Equation" r:id="rId3" imgW="1536033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69367"/>
                        <a:ext cx="38592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81032" y="1535881"/>
            <a:ext cx="874871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注意</a:t>
            </a: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在波动图像和振动图象判断振动方向的方法 </a:t>
            </a:r>
            <a:endParaRPr lang="en-US" altLang="zh-CN" sz="26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(2)</a:t>
            </a:r>
            <a:r>
              <a:rPr lang="zh-CN" altLang="en-US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波速方向在方程中的体现</a:t>
            </a:r>
            <a:endParaRPr lang="en-US" altLang="zh-CN" sz="26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(3)</a:t>
            </a:r>
            <a:r>
              <a:rPr lang="zh-CN" altLang="en-US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波动表达式和振动表达式的联系</a:t>
            </a:r>
            <a:endParaRPr lang="en-US" altLang="zh-CN" sz="26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(4)</a:t>
            </a:r>
            <a:r>
              <a:rPr lang="zh-CN" altLang="en-US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求波动表达式的方法：（已知</a:t>
            </a: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x=0</a:t>
            </a:r>
            <a:r>
              <a:rPr lang="zh-CN" altLang="en-US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处振动应用相位差法得到波动表达式，或直接写出波动表达式再由已知条件确定待定系数）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5088" y="5157192"/>
            <a:ext cx="898048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2.</a:t>
            </a:r>
            <a:r>
              <a:rPr lang="zh-CN" altLang="en-US" sz="2600" dirty="0">
                <a:latin typeface="Times New Roman" panose="02020603050405020304" pitchFamily="18" charset="0"/>
              </a:rPr>
              <a:t>波的能量：</a:t>
            </a:r>
            <a:r>
              <a:rPr lang="en-US" altLang="zh-CN" sz="2600" dirty="0">
                <a:latin typeface="Times New Roman" panose="02020603050405020304" pitchFamily="18" charset="0"/>
              </a:rPr>
              <a:t> 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</a:rPr>
              <a:t>, 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</a:rPr>
              <a:t>同相位，集中出现在平衡位置附近</a:t>
            </a:r>
            <a:endParaRPr lang="en-US" altLang="zh-CN" sz="2600" baseline="30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3.</a:t>
            </a:r>
            <a:r>
              <a:rPr lang="zh-CN" altLang="en-US" sz="2600" dirty="0">
                <a:latin typeface="Times New Roman" panose="02020603050405020304" pitchFamily="18" charset="0"/>
              </a:rPr>
              <a:t>电磁波的基本性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质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63513" y="188640"/>
            <a:ext cx="8980487" cy="183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600" dirty="0">
                <a:latin typeface="Times New Roman" panose="02020603050405020304" pitchFamily="18" charset="0"/>
              </a:rPr>
              <a:t>.</a:t>
            </a:r>
            <a:r>
              <a:rPr lang="zh-CN" altLang="en-US" sz="2600" dirty="0">
                <a:latin typeface="Times New Roman" panose="02020603050405020304" pitchFamily="18" charset="0"/>
              </a:rPr>
              <a:t>波的干涉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相干条件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驻</a:t>
            </a:r>
            <a:r>
              <a:rPr lang="zh-CN" altLang="en-US" sz="2600" dirty="0">
                <a:latin typeface="Times New Roman" panose="02020603050405020304" pitchFamily="18" charset="0"/>
              </a:rPr>
              <a:t>波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：两</a:t>
            </a:r>
            <a:r>
              <a:rPr lang="zh-CN" altLang="en-US" sz="2600" dirty="0">
                <a:latin typeface="Times New Roman" panose="02020603050405020304" pitchFamily="18" charset="0"/>
              </a:rPr>
              <a:t>传播方向相反的相干简谐波的合成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波</a:t>
            </a:r>
            <a:r>
              <a:rPr lang="zh-CN" altLang="en-US" sz="2600" dirty="0">
                <a:latin typeface="Times New Roman" panose="02020603050405020304" pitchFamily="18" charset="0"/>
              </a:rPr>
              <a:t>动方程：波节和波腹的位置，能量在波腹和波节间转化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63513" y="2971518"/>
            <a:ext cx="5194130" cy="301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第十二章： 光学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双缝干涉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    (1)</a:t>
            </a:r>
            <a:r>
              <a:rPr lang="zh-CN" altLang="en-US" dirty="0" smtClean="0"/>
              <a:t>相干光          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条纹特点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    (3)</a:t>
            </a:r>
            <a:r>
              <a:rPr lang="zh-CN" altLang="en-US" dirty="0" smtClean="0"/>
              <a:t>光程差公式和明暗纹条件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    (4)</a:t>
            </a:r>
            <a:r>
              <a:rPr lang="zh-CN" altLang="en-US" dirty="0" smtClean="0"/>
              <a:t>一条光路有介质的情况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6228184" y="2928134"/>
            <a:ext cx="2607771" cy="3093154"/>
            <a:chOff x="6588696" y="262379"/>
            <a:chExt cx="2607771" cy="3093154"/>
          </a:xfrm>
        </p:grpSpPr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6948736" y="262379"/>
              <a:ext cx="2247731" cy="309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(1)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实验装置</a:t>
              </a:r>
              <a:endPara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条纹特点</a:t>
              </a:r>
              <a:endPara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(3)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光程差公式</a:t>
              </a:r>
              <a:endPara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(4)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明暗纹条件</a:t>
              </a:r>
              <a:endPara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(5)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解释条纹</a:t>
              </a:r>
            </a:p>
          </p:txBody>
        </p:sp>
        <p:sp>
          <p:nvSpPr>
            <p:cNvPr id="10" name="左大括号 2"/>
            <p:cNvSpPr>
              <a:spLocks/>
            </p:cNvSpPr>
            <p:nvPr/>
          </p:nvSpPr>
          <p:spPr bwMode="auto">
            <a:xfrm>
              <a:off x="6588696" y="549275"/>
              <a:ext cx="288032" cy="2590359"/>
            </a:xfrm>
            <a:prstGeom prst="leftBrace">
              <a:avLst>
                <a:gd name="adj1" fmla="val 55935"/>
                <a:gd name="adj2" fmla="val 50000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2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98089" y="260648"/>
            <a:ext cx="8945911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薄膜干涉</a:t>
            </a:r>
            <a:endParaRPr lang="en-US" altLang="zh-CN" dirty="0" smtClean="0"/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(1)</a:t>
            </a:r>
            <a:r>
              <a:rPr lang="zh-CN" altLang="en-US" dirty="0" smtClean="0"/>
              <a:t>等倾干涉</a:t>
            </a:r>
            <a:r>
              <a:rPr lang="en-US" altLang="zh-CN" dirty="0" smtClean="0"/>
              <a:t>(</a:t>
            </a:r>
            <a:r>
              <a:rPr lang="zh-CN" altLang="en-US" dirty="0" smtClean="0"/>
              <a:t>厚度均匀薄膜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条纹特点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内疏外密，内环级次高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                                                      </a:t>
            </a:r>
            <a:r>
              <a:rPr lang="zh-CN" altLang="en-US" dirty="0" smtClean="0"/>
              <a:t>，明暗纹条件</a:t>
            </a:r>
            <a:endParaRPr lang="en-US" altLang="zh-CN" dirty="0" smtClean="0"/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增透膜和高反膜</a:t>
            </a:r>
            <a:endParaRPr lang="en-US" altLang="zh-CN" dirty="0" smtClean="0"/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(2)</a:t>
            </a:r>
            <a:r>
              <a:rPr lang="zh-CN" altLang="en-US" dirty="0" smtClean="0"/>
              <a:t>等厚干涉：</a:t>
            </a:r>
            <a:endParaRPr lang="en-US" altLang="zh-CN" dirty="0" smtClean="0"/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     A.</a:t>
            </a:r>
            <a:r>
              <a:rPr lang="zh-CN" altLang="en-US" dirty="0" smtClean="0"/>
              <a:t>劈尖：条纹特点、光程差、明暗纹条件、条纹间距等</a:t>
            </a:r>
            <a:endParaRPr lang="en-US" altLang="zh-CN" dirty="0" smtClean="0"/>
          </a:p>
          <a:p>
            <a:pPr eaLnBrk="1" hangingPunct="1">
              <a:lnSpc>
                <a:spcPct val="165000"/>
              </a:lnSpc>
              <a:defRPr/>
            </a:pPr>
            <a:r>
              <a:rPr lang="en-US" altLang="zh-CN" dirty="0" smtClean="0"/>
              <a:t>         B.</a:t>
            </a:r>
            <a:r>
              <a:rPr lang="zh-CN" altLang="en-US" dirty="0" smtClean="0"/>
              <a:t>牛顿环：条纹特点、光程差、明暗纹条件等</a:t>
            </a: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09499"/>
              </p:ext>
            </p:extLst>
          </p:nvPr>
        </p:nvGraphicFramePr>
        <p:xfrm>
          <a:off x="1043608" y="2331628"/>
          <a:ext cx="3835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574800" imgH="292100" progId="Equation.DSMT4">
                  <p:embed/>
                </p:oleObj>
              </mc:Choice>
              <mc:Fallback>
                <p:oleObj name="Equation" r:id="rId3" imgW="15748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31628"/>
                        <a:ext cx="38354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565769" y="5805264"/>
            <a:ext cx="41052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(3)</a:t>
            </a:r>
            <a:r>
              <a:rPr lang="zh-CN" altLang="en-US" sz="2600" dirty="0">
                <a:latin typeface="Times New Roman" panose="02020603050405020304" pitchFamily="18" charset="0"/>
              </a:rPr>
              <a:t>迈克尔逊干涉仪：光路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796</Words>
  <Application>Microsoft Office PowerPoint</Application>
  <PresentationFormat>全屏显示(4:3)</PresentationFormat>
  <Paragraphs>106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Arial</vt:lpstr>
      <vt:lpstr>Times New Roman</vt:lpstr>
      <vt:lpstr>Wingdings</vt:lpstr>
      <vt:lpstr>默认设计模板</vt:lpstr>
      <vt:lpstr>PhotoImpact</vt:lpstr>
      <vt:lpstr>Equation</vt:lpstr>
      <vt:lpstr>公式</vt:lpstr>
      <vt:lpstr>MathType 6.0 Equation</vt:lpstr>
      <vt:lpstr>复习题讲解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cumt</cp:lastModifiedBy>
  <cp:revision>907</cp:revision>
  <cp:lastPrinted>2016-12-13T12:15:27Z</cp:lastPrinted>
  <dcterms:created xsi:type="dcterms:W3CDTF">2006-11-09T01:40:23Z</dcterms:created>
  <dcterms:modified xsi:type="dcterms:W3CDTF">2016-12-14T02:54:19Z</dcterms:modified>
</cp:coreProperties>
</file>