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72" r:id="rId9"/>
    <p:sldId id="266" r:id="rId10"/>
    <p:sldId id="267" r:id="rId11"/>
    <p:sldId id="265" r:id="rId12"/>
    <p:sldId id="270" r:id="rId13"/>
    <p:sldId id="271" r:id="rId14"/>
    <p:sldId id="273" r:id="rId15"/>
    <p:sldId id="264" r:id="rId16"/>
    <p:sldId id="268" r:id="rId17"/>
    <p:sldId id="269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3DCC-018C-4C6F-B936-6E2BCAD1086F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C190-BFD3-4D05-A3CB-517224514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4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C190-BFD3-4D05-A3CB-5172245145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C190-BFD3-4D05-A3CB-5172245145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C190-BFD3-4D05-A3CB-5172245145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5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661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040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04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3875" y="559559"/>
            <a:ext cx="9144000" cy="8325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719618"/>
            <a:ext cx="9144000" cy="4544704"/>
          </a:xfrm>
        </p:spPr>
        <p:txBody>
          <a:bodyPr/>
          <a:lstStyle>
            <a:lvl1pPr marL="457200" indent="-457200" algn="l">
              <a:buFont typeface="+mj-lt"/>
              <a:buAutoNum type="arabicPeriod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417" y="6453187"/>
            <a:ext cx="5671880" cy="27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산업융합형</a:t>
            </a:r>
            <a:r>
              <a:rPr lang="ko-KR" altLang="en-US" dirty="0" smtClean="0"/>
              <a:t> 인공지능 청년혁신가 양성 교육과정 </a:t>
            </a:r>
            <a:r>
              <a:rPr lang="en-US" altLang="ko-KR" dirty="0" smtClean="0"/>
              <a:t>2020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2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18" y="260351"/>
            <a:ext cx="738716" cy="35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4949"/>
            <a:ext cx="10972800" cy="63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417" y="6453188"/>
            <a:ext cx="6037640" cy="2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61125"/>
            <a:ext cx="2844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"/>
            <a:ext cx="239184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z="1800" smtClean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5229226"/>
            <a:ext cx="239184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2673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63" r:id="rId3"/>
    <p:sldLayoutId id="2147483669" r:id="rId4"/>
  </p:sldLayoutIdLst>
  <p:transition/>
  <p:hf hd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9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0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vanliljeqvist/the-essence-of-artificial-neural-networks-5de300c995d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231n.github.io/neural-networks-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신경망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기초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15152"/>
            <a:ext cx="9144000" cy="444917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Biological Neural Network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Artificial Neural Network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Single-Layer Perceptron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Multiple</a:t>
            </a:r>
            <a:r>
              <a:rPr lang="ko-KR" altLang="en-US" dirty="0" smtClean="0"/>
              <a:t> </a:t>
            </a:r>
            <a:r>
              <a:rPr lang="en-US" altLang="ko-KR" dirty="0"/>
              <a:t>Layer Perceptron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Single-Layer </a:t>
            </a:r>
            <a:r>
              <a:rPr lang="en-US" altLang="ko-KR" dirty="0" err="1" smtClean="0"/>
              <a:t>Perceptronn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5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AND, NAND, OR </a:t>
            </a:r>
            <a:r>
              <a:rPr lang="ko-KR" altLang="en-US" dirty="0" smtClean="0"/>
              <a:t>연산에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 선형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 처리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058232"/>
                  </p:ext>
                </p:extLst>
              </p:nvPr>
            </p:nvGraphicFramePr>
            <p:xfrm>
              <a:off x="3257818" y="1897623"/>
              <a:ext cx="464147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8295"/>
                    <a:gridCol w="928295"/>
                    <a:gridCol w="928295"/>
                    <a:gridCol w="928295"/>
                    <a:gridCol w="928295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input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output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AND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NAND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058232"/>
                  </p:ext>
                </p:extLst>
              </p:nvPr>
            </p:nvGraphicFramePr>
            <p:xfrm>
              <a:off x="3257818" y="1897623"/>
              <a:ext cx="464147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8295"/>
                    <a:gridCol w="928295"/>
                    <a:gridCol w="928295"/>
                    <a:gridCol w="928295"/>
                    <a:gridCol w="928295"/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input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output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58" t="-102000" r="-40263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2000" r="-3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AND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NAND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그룹 12"/>
          <p:cNvGrpSpPr/>
          <p:nvPr/>
        </p:nvGrpSpPr>
        <p:grpSpPr>
          <a:xfrm>
            <a:off x="4699012" y="4112286"/>
            <a:ext cx="4792718" cy="2390775"/>
            <a:chOff x="5265683" y="4330700"/>
            <a:chExt cx="4792718" cy="239077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2648" r="3826"/>
            <a:stretch/>
          </p:blipFill>
          <p:spPr>
            <a:xfrm>
              <a:off x="5265683" y="4330700"/>
              <a:ext cx="4792718" cy="23907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62277" y="4484964"/>
              <a:ext cx="8425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     OR</a:t>
              </a:r>
              <a:endParaRPr lang="ko-KR" altLang="en-US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16650" y="4484964"/>
              <a:ext cx="10930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     NAND</a:t>
              </a:r>
              <a:endParaRPr lang="ko-KR" altLang="en-US" sz="16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74517" y="4159581"/>
            <a:ext cx="2324495" cy="2091399"/>
            <a:chOff x="2374517" y="4411662"/>
            <a:chExt cx="2324495" cy="2091399"/>
          </a:xfrm>
        </p:grpSpPr>
        <p:pic>
          <p:nvPicPr>
            <p:cNvPr id="7170" name="Picture 2" descr="https://wikidocs.net/images/page/24958/andgraphgat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04"/>
            <a:stretch/>
          </p:blipFill>
          <p:spPr bwMode="auto">
            <a:xfrm>
              <a:off x="2374517" y="4411662"/>
              <a:ext cx="2324495" cy="209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776731" y="4484964"/>
              <a:ext cx="6303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AND</a:t>
              </a:r>
              <a:endParaRPr lang="ko-KR" altLang="en-US" sz="1600" b="1" dirty="0"/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711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196976"/>
            <a:ext cx="10972800" cy="927390"/>
          </a:xfrm>
        </p:spPr>
        <p:txBody>
          <a:bodyPr/>
          <a:lstStyle/>
          <a:p>
            <a:r>
              <a:rPr lang="en-US" altLang="ko-KR" dirty="0" smtClean="0"/>
              <a:t>AND </a:t>
            </a:r>
            <a:r>
              <a:rPr lang="ko-KR" altLang="en-US" dirty="0" smtClean="0"/>
              <a:t>연산을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 단층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 </a:t>
            </a:r>
            <a:r>
              <a:rPr lang="en-US" altLang="ko-KR" dirty="0" smtClean="0"/>
              <a:t>1,1</a:t>
            </a:r>
            <a:r>
              <a:rPr lang="ko-KR" altLang="en-US" dirty="0" smtClean="0"/>
              <a:t>일 경우만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출력하는 선형분류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62053" y="2124366"/>
            <a:ext cx="5905549" cy="2664247"/>
            <a:chOff x="1462053" y="2124366"/>
            <a:chExt cx="5905549" cy="266424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7872" y="2472961"/>
              <a:ext cx="3089730" cy="75640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1551774" y="2124366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74" y="2124366"/>
                  <a:ext cx="512064" cy="499872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1551774" y="2776199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74" y="2776199"/>
                  <a:ext cx="512064" cy="4998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/>
            <p:cNvSpPr/>
            <p:nvPr/>
          </p:nvSpPr>
          <p:spPr>
            <a:xfrm>
              <a:off x="1563245" y="3773264"/>
              <a:ext cx="512064" cy="4998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타원 12"/>
                <p:cNvSpPr/>
                <p:nvPr/>
              </p:nvSpPr>
              <p:spPr>
                <a:xfrm>
                  <a:off x="4337646" y="3407127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타원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646" y="3407127"/>
                  <a:ext cx="512064" cy="4998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>
            <a:xfrm>
              <a:off x="2075309" y="2423526"/>
              <a:ext cx="2262337" cy="110292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6"/>
              <a:endCxn id="13" idx="2"/>
            </p:cNvCxnSpPr>
            <p:nvPr/>
          </p:nvCxnSpPr>
          <p:spPr>
            <a:xfrm>
              <a:off x="2063838" y="3026135"/>
              <a:ext cx="2273808" cy="63092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6"/>
            </p:cNvCxnSpPr>
            <p:nvPr/>
          </p:nvCxnSpPr>
          <p:spPr>
            <a:xfrm flipV="1">
              <a:off x="2075309" y="3773264"/>
              <a:ext cx="2231191" cy="249936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06517" y="4027357"/>
                  <a:ext cx="9488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517" y="4027357"/>
                  <a:ext cx="94884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03031" y="2480984"/>
                  <a:ext cx="9471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031" y="2480984"/>
                  <a:ext cx="94711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23" r="-44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24522" y="3393716"/>
                  <a:ext cx="9524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522" y="3393716"/>
                  <a:ext cx="95244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" r="-44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1462053" y="4450059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Input layer</a:t>
              </a:r>
              <a:endParaRPr lang="ko-KR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23549" y="4450059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output layer</a:t>
              </a:r>
              <a:endParaRPr lang="ko-KR" altLang="en-US" sz="1600" b="1" dirty="0"/>
            </a:p>
          </p:txBody>
        </p:sp>
        <p:cxnSp>
          <p:nvCxnSpPr>
            <p:cNvPr id="24" name="직선 화살표 연결선 23"/>
            <p:cNvCxnSpPr>
              <a:stCxn id="13" idx="6"/>
            </p:cNvCxnSpPr>
            <p:nvPr/>
          </p:nvCxnSpPr>
          <p:spPr>
            <a:xfrm>
              <a:off x="4849710" y="3657063"/>
              <a:ext cx="996286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736343"/>
                  </p:ext>
                </p:extLst>
              </p:nvPr>
            </p:nvGraphicFramePr>
            <p:xfrm>
              <a:off x="7838147" y="4905683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1" dirty="0" smtClean="0"/>
                            <a:t>출력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736343"/>
                  </p:ext>
                </p:extLst>
              </p:nvPr>
            </p:nvGraphicFramePr>
            <p:xfrm>
              <a:off x="7838147" y="4905683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1" dirty="0" smtClean="0"/>
                            <a:t>출</a:t>
                          </a:r>
                          <a:r>
                            <a:rPr lang="ko-KR" altLang="en-US" sz="1400" b="1" dirty="0" smtClean="0"/>
                            <a:t>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19" t="-102000" r="-3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49" t="-102000" r="-20217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102000" r="-10071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2174" t="-102000" r="-1449" b="-4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15399" y="4874734"/>
                <a:ext cx="7216299" cy="1492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(0,1)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연결강도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가중치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altLang="ko-KR" b="0" dirty="0" smtClean="0">
                  <a:latin typeface="맑은 고딕" panose="020B0503020000020004" pitchFamily="50" charset="-127"/>
                </a:endParaRPr>
              </a:p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바이어스        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=−1.5</m:t>
                    </m:r>
                  </m:oMath>
                </a14:m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출력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∗1.0+1 ∗1.0+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−1.5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endParaRPr lang="en-US" altLang="ko-KR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=−0.5&lt;0=0</m:t>
                    </m:r>
                  </m:oMath>
                </a14:m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99" y="4874734"/>
                <a:ext cx="7216299" cy="1492332"/>
              </a:xfrm>
              <a:prstGeom prst="rect">
                <a:avLst/>
              </a:prstGeom>
              <a:blipFill rotWithShape="0">
                <a:blip r:embed="rId10"/>
                <a:stretch>
                  <a:fillRect l="-675" t="-2033" b="-2682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8737600" y="2585518"/>
            <a:ext cx="2324495" cy="2091399"/>
            <a:chOff x="2374517" y="4411662"/>
            <a:chExt cx="2324495" cy="2091399"/>
          </a:xfrm>
        </p:grpSpPr>
        <p:pic>
          <p:nvPicPr>
            <p:cNvPr id="34" name="Picture 2" descr="https://wikidocs.net/images/page/24958/andgraphgate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304"/>
            <a:stretch/>
          </p:blipFill>
          <p:spPr bwMode="auto">
            <a:xfrm>
              <a:off x="2374517" y="4411662"/>
              <a:ext cx="2324495" cy="209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3776731" y="4484964"/>
              <a:ext cx="6303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AND</a:t>
              </a:r>
              <a:endParaRPr lang="ko-KR" altLang="en-US" sz="1600" b="1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027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pic>
        <p:nvPicPr>
          <p:cNvPr id="5" name="Picture 6" descr="https://www.drppt.org/wp-content/uploads/QUIZ-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11" y="294852"/>
            <a:ext cx="2182676" cy="108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110108"/>
                  </p:ext>
                </p:extLst>
              </p:nvPr>
            </p:nvGraphicFramePr>
            <p:xfrm>
              <a:off x="1940592" y="2584696"/>
              <a:ext cx="4110683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6415"/>
                    <a:gridCol w="989472"/>
                    <a:gridCol w="849931"/>
                    <a:gridCol w="834865"/>
                  </a:tblGrid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logical operation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weights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bias</a:t>
                          </a:r>
                          <a:endParaRPr lang="ko-KR" altLang="en-US" sz="14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NAND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110108"/>
                  </p:ext>
                </p:extLst>
              </p:nvPr>
            </p:nvGraphicFramePr>
            <p:xfrm>
              <a:off x="1940592" y="2584696"/>
              <a:ext cx="4110683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6415"/>
                    <a:gridCol w="989472"/>
                    <a:gridCol w="849931"/>
                    <a:gridCol w="834865"/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logical operation</a:t>
                          </a:r>
                          <a:endParaRPr lang="ko-KR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/>
                            <a:t>weights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bias</a:t>
                          </a:r>
                          <a:endParaRPr lang="ko-KR" altLang="en-US" sz="14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296" t="-168627" r="-17222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5000" t="-168627" r="-99286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3431" t="-168627" r="-1460" b="-215686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NAND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OR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직사각형 7"/>
          <p:cNvSpPr/>
          <p:nvPr/>
        </p:nvSpPr>
        <p:spPr>
          <a:xfrm>
            <a:off x="1502228" y="1542808"/>
            <a:ext cx="8888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 </a:t>
            </a:r>
            <a:r>
              <a:rPr lang="ko-KR" altLang="en-US" sz="2400" b="1" dirty="0" smtClean="0"/>
              <a:t>문제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NAND</a:t>
            </a:r>
            <a:r>
              <a:rPr lang="ko-KR" altLang="en-US" sz="2400" b="1" dirty="0"/>
              <a:t>, </a:t>
            </a:r>
            <a:r>
              <a:rPr lang="ko-KR" altLang="en-US" sz="2400" b="1" dirty="0" smtClean="0"/>
              <a:t>OR 연산 결과를 출력해 봅시다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          수동으로 찾은 가중치와 바이어스를 이용</a:t>
            </a:r>
            <a:endParaRPr lang="en-US" altLang="ko-KR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7147942"/>
                  </p:ext>
                </p:extLst>
              </p:nvPr>
            </p:nvGraphicFramePr>
            <p:xfrm>
              <a:off x="6793118" y="2584696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NAND</a:t>
                          </a:r>
                          <a:r>
                            <a:rPr lang="ko-KR" altLang="en-US" sz="1400" b="1" dirty="0" smtClean="0"/>
                            <a:t> 출력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19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7147942"/>
                  </p:ext>
                </p:extLst>
              </p:nvPr>
            </p:nvGraphicFramePr>
            <p:xfrm>
              <a:off x="6793118" y="2584696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NAND</a:t>
                          </a:r>
                          <a:r>
                            <a:rPr lang="ko-KR" altLang="en-US" sz="1400" b="1" dirty="0" smtClean="0"/>
                            <a:t> 출력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25" t="-102000" r="-30217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02000" r="-2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449" t="-102000" r="-10144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449" t="-102000" r="-1449" b="-4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155339"/>
                  </p:ext>
                </p:extLst>
              </p:nvPr>
            </p:nvGraphicFramePr>
            <p:xfrm>
              <a:off x="6793118" y="4586283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NAND</a:t>
                          </a:r>
                          <a:r>
                            <a:rPr lang="ko-KR" altLang="en-US" sz="1400" b="1" dirty="0" smtClean="0"/>
                            <a:t> 출력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155339"/>
                  </p:ext>
                </p:extLst>
              </p:nvPr>
            </p:nvGraphicFramePr>
            <p:xfrm>
              <a:off x="6793118" y="4586283"/>
              <a:ext cx="3366684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671"/>
                    <a:gridCol w="841671"/>
                    <a:gridCol w="841671"/>
                    <a:gridCol w="841671"/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/>
                            <a:t>NAND</a:t>
                          </a:r>
                          <a:r>
                            <a:rPr lang="ko-KR" altLang="en-US" sz="1400" b="1" dirty="0" smtClean="0"/>
                            <a:t> 출력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25" t="-102000" r="-302174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000" t="-102000" r="-20000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449" t="-102000" r="-10144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449" t="-102000" r="-1449" b="-4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solidFill>
                          <a:srgbClr val="FFFFA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0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2141" y="1339476"/>
            <a:ext cx="2837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AND, </a:t>
            </a:r>
            <a:r>
              <a:rPr lang="en-US" altLang="ko-KR" sz="2000" b="1" dirty="0" smtClean="0"/>
              <a:t>OR </a:t>
            </a:r>
            <a:r>
              <a:rPr lang="ko-KR" altLang="en-US" sz="2000" b="1" dirty="0" smtClean="0"/>
              <a:t>함수 구현 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00" y="1739586"/>
            <a:ext cx="5664607" cy="4447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03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2141" y="1339476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AND, </a:t>
            </a:r>
            <a:r>
              <a:rPr lang="en-US" altLang="ko-KR" sz="2000" b="1" dirty="0" smtClean="0"/>
              <a:t>OR </a:t>
            </a:r>
            <a:r>
              <a:rPr lang="ko-KR" altLang="en-US" sz="2000" b="1" dirty="0" smtClean="0"/>
              <a:t>연산처리 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907176"/>
            <a:ext cx="4941026" cy="43740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18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Layer Perceptron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</a:t>
            </a:r>
            <a:r>
              <a:rPr lang="en-US" altLang="ko-KR" dirty="0" err="1"/>
              <a:t>MultiLayer</a:t>
            </a:r>
            <a:r>
              <a:rPr lang="en-US" altLang="ko-KR" dirty="0"/>
              <a:t> Perceptron, MLP) : </a:t>
            </a:r>
          </a:p>
          <a:p>
            <a:pPr lvl="1"/>
            <a:r>
              <a:rPr lang="ko-KR" altLang="en-US" dirty="0" err="1" smtClean="0"/>
              <a:t>은닉층</a:t>
            </a:r>
            <a:r>
              <a:rPr lang="en-US" altLang="ko-KR" dirty="0"/>
              <a:t>(hidden layer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두어 여러 층으로 구성된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입력층으로부터</a:t>
            </a:r>
            <a:r>
              <a:rPr lang="ko-KR" altLang="en-US" dirty="0" smtClean="0"/>
              <a:t> 입력된 신호는 계산되어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출력으로 나가고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입력 값이 되어 계산되고 </a:t>
            </a:r>
            <a:r>
              <a:rPr lang="ko-KR" altLang="en-US" dirty="0" err="1" smtClean="0"/>
              <a:t>출력층으로</a:t>
            </a:r>
            <a:r>
              <a:rPr lang="ko-KR" altLang="en-US" dirty="0" smtClean="0"/>
              <a:t> 신호가 전달</a:t>
            </a:r>
            <a:endParaRPr lang="en-US" altLang="ko-KR" dirty="0" smtClean="0"/>
          </a:p>
          <a:p>
            <a:pPr lvl="1"/>
            <a:r>
              <a:rPr lang="ko-KR" altLang="en-US" dirty="0"/>
              <a:t>심층 신경망</a:t>
            </a:r>
            <a:r>
              <a:rPr lang="en-US" altLang="ko-KR" dirty="0"/>
              <a:t>(Deep Neural Network, DNN</a:t>
            </a:r>
            <a:r>
              <a:rPr lang="en-US" altLang="ko-KR" dirty="0" smtClean="0"/>
              <a:t>) </a:t>
            </a:r>
          </a:p>
          <a:p>
            <a:pPr marL="914400" lvl="2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복잡한 문제를 해결하기 위해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 여러 개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비선형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분류기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96" y="3746290"/>
            <a:ext cx="6683908" cy="2635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508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Layer Perceptron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382111"/>
            <a:ext cx="10972800" cy="1153556"/>
          </a:xfrm>
        </p:spPr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해결을 위한 다층 </a:t>
            </a:r>
            <a:r>
              <a:rPr lang="ko-KR" altLang="en-US" dirty="0" err="1"/>
              <a:t>퍼셉트론</a:t>
            </a:r>
            <a:endParaRPr lang="ko-KR" altLang="en-US" dirty="0"/>
          </a:p>
          <a:p>
            <a:pPr lvl="1"/>
            <a:r>
              <a:rPr lang="en-US" altLang="ko-KR" dirty="0" smtClean="0"/>
              <a:t>NAND</a:t>
            </a:r>
            <a:r>
              <a:rPr lang="en-US" altLang="ko-KR" dirty="0"/>
              <a:t>, </a:t>
            </a:r>
            <a:r>
              <a:rPr lang="en-US" altLang="ko-KR" dirty="0" smtClean="0"/>
              <a:t>OR, AND </a:t>
            </a:r>
            <a:r>
              <a:rPr lang="ko-KR" altLang="en-US" dirty="0"/>
              <a:t>연산을 조합하여 </a:t>
            </a:r>
            <a:r>
              <a:rPr lang="en-US" altLang="ko-KR" dirty="0"/>
              <a:t>XOR </a:t>
            </a:r>
            <a:r>
              <a:rPr lang="ko-KR" altLang="en-US" dirty="0"/>
              <a:t>연산에</a:t>
            </a:r>
            <a:r>
              <a:rPr lang="en-US" altLang="ko-KR" dirty="0"/>
              <a:t> </a:t>
            </a:r>
            <a:r>
              <a:rPr lang="ko-KR" altLang="en-US" dirty="0"/>
              <a:t>대한  비선형</a:t>
            </a:r>
            <a:r>
              <a:rPr lang="en-US" altLang="ko-KR" dirty="0"/>
              <a:t> </a:t>
            </a:r>
            <a:r>
              <a:rPr lang="ko-KR" altLang="en-US" dirty="0" smtClean="0"/>
              <a:t>분류 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    XOR = AND(NAND,OR)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905744"/>
                  </p:ext>
                </p:extLst>
              </p:nvPr>
            </p:nvGraphicFramePr>
            <p:xfrm>
              <a:off x="3894251" y="3073864"/>
              <a:ext cx="3609060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812"/>
                    <a:gridCol w="721812"/>
                    <a:gridCol w="721812"/>
                    <a:gridCol w="721812"/>
                    <a:gridCol w="721812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input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hidden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output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OR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AND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905744"/>
                  </p:ext>
                </p:extLst>
              </p:nvPr>
            </p:nvGraphicFramePr>
            <p:xfrm>
              <a:off x="3894251" y="3073864"/>
              <a:ext cx="3609060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1812"/>
                    <a:gridCol w="721812"/>
                    <a:gridCol w="721812"/>
                    <a:gridCol w="721812"/>
                    <a:gridCol w="721812"/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input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hidden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output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0" t="-102222" r="-4000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695" t="-102222" r="-30339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OR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AND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51598"/>
                  </p:ext>
                </p:extLst>
              </p:nvPr>
            </p:nvGraphicFramePr>
            <p:xfrm>
              <a:off x="1124149" y="3073864"/>
              <a:ext cx="2417640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880"/>
                    <a:gridCol w="805880"/>
                    <a:gridCol w="805880"/>
                  </a:tblGrid>
                  <a:tr h="2484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input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output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XOR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51598"/>
                  </p:ext>
                </p:extLst>
              </p:nvPr>
            </p:nvGraphicFramePr>
            <p:xfrm>
              <a:off x="1124149" y="3073864"/>
              <a:ext cx="2417640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880"/>
                    <a:gridCol w="805880"/>
                    <a:gridCol w="805880"/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input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output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52" t="-102222" r="-2007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515" t="-102222" r="-10227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XOR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그룹 9"/>
          <p:cNvGrpSpPr/>
          <p:nvPr/>
        </p:nvGrpSpPr>
        <p:grpSpPr>
          <a:xfrm>
            <a:off x="7997758" y="2787569"/>
            <a:ext cx="2661533" cy="2196480"/>
            <a:chOff x="7867130" y="2231633"/>
            <a:chExt cx="2661533" cy="219648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7130" y="2231633"/>
              <a:ext cx="2661533" cy="219648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82562" y="3435077"/>
              <a:ext cx="510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/>
                <a:t>OR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82562" y="2342418"/>
              <a:ext cx="8114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NAND</a:t>
              </a:r>
              <a:endParaRPr lang="ko-KR" altLang="en-US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12124" y="2341394"/>
              <a:ext cx="747876" cy="350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XOR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바닥글 개체 틀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841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Layer Perceptron</a:t>
            </a:r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idx="1"/>
          </p:nvPr>
        </p:nvSpPr>
        <p:spPr>
          <a:xfrm>
            <a:off x="609600" y="1221352"/>
            <a:ext cx="10972800" cy="815396"/>
          </a:xfrm>
        </p:spPr>
        <p:txBody>
          <a:bodyPr/>
          <a:lstStyle/>
          <a:p>
            <a:r>
              <a:rPr lang="en-US" altLang="ko-KR" dirty="0" smtClean="0"/>
              <a:t>XOR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해결을 위한 다층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NAND</a:t>
            </a:r>
            <a:r>
              <a:rPr lang="en-US" altLang="ko-KR" dirty="0"/>
              <a:t>, OR, AND </a:t>
            </a:r>
            <a:r>
              <a:rPr lang="ko-KR" altLang="en-US" dirty="0"/>
              <a:t>문제 해결을 위해 수동으로 찾은 </a:t>
            </a:r>
            <a:r>
              <a:rPr lang="ko-KR" altLang="en-US" dirty="0" smtClean="0"/>
              <a:t>가중치와 바이어스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855854" y="3098677"/>
            <a:ext cx="3012443" cy="2693259"/>
            <a:chOff x="8213532" y="4663184"/>
            <a:chExt cx="2092922" cy="1965974"/>
          </a:xfrm>
        </p:grpSpPr>
        <p:pic>
          <p:nvPicPr>
            <p:cNvPr id="6" name="Picture 2" descr="https://wikidocs.net/images/page/24958/xorgate_nonlinear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3532" y="4677713"/>
              <a:ext cx="1991007" cy="1951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9163976" y="4663184"/>
              <a:ext cx="1142478" cy="399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 smtClean="0"/>
                <a:t>XOR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022278"/>
                  </p:ext>
                </p:extLst>
              </p:nvPr>
            </p:nvGraphicFramePr>
            <p:xfrm>
              <a:off x="1460003" y="2145746"/>
              <a:ext cx="4110683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6415"/>
                    <a:gridCol w="989472"/>
                    <a:gridCol w="849931"/>
                    <a:gridCol w="834865"/>
                  </a:tblGrid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logical operation</a:t>
                          </a:r>
                          <a:endParaRPr lang="ko-KR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weights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bias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OR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418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022278"/>
                  </p:ext>
                </p:extLst>
              </p:nvPr>
            </p:nvGraphicFramePr>
            <p:xfrm>
              <a:off x="1460003" y="2145746"/>
              <a:ext cx="4110683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6415"/>
                    <a:gridCol w="989472"/>
                    <a:gridCol w="849931"/>
                    <a:gridCol w="834865"/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logical operation</a:t>
                          </a:r>
                          <a:endParaRPr lang="ko-KR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weights</a:t>
                          </a:r>
                          <a:endParaRPr lang="ko-KR" altLang="en-US" sz="12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smtClean="0"/>
                            <a:t>bias</a:t>
                          </a:r>
                          <a:endParaRPr lang="ko-KR" altLang="en-US" sz="1200" b="1" dirty="0" smtClean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296" t="-102222" r="-172222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5000" t="-102222" r="-99286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3431" t="-102222" r="-1460" b="-322222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OR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-0.5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AND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-1.5</a:t>
                          </a:r>
                          <a:endParaRPr lang="ko-KR" altLang="en-US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77" name="그룹 76"/>
          <p:cNvGrpSpPr/>
          <p:nvPr/>
        </p:nvGrpSpPr>
        <p:grpSpPr>
          <a:xfrm>
            <a:off x="1838264" y="3630503"/>
            <a:ext cx="4903516" cy="2942052"/>
            <a:chOff x="1192484" y="3602060"/>
            <a:chExt cx="4903516" cy="2942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1321394" y="3884266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타원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394" y="3884266"/>
                  <a:ext cx="512064" cy="4998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/>
                <p:cNvSpPr/>
                <p:nvPr/>
              </p:nvSpPr>
              <p:spPr>
                <a:xfrm>
                  <a:off x="1321394" y="445772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타원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394" y="4457721"/>
                  <a:ext cx="512064" cy="4998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1366343" y="5195928"/>
                  <a:ext cx="512064" cy="4998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타원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43" y="5195928"/>
                  <a:ext cx="512064" cy="499872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3435752" y="3862589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타원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752" y="3862589"/>
                  <a:ext cx="512064" cy="499872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/>
            <p:cNvCxnSpPr>
              <a:stCxn id="12" idx="6"/>
              <a:endCxn id="15" idx="2"/>
            </p:cNvCxnSpPr>
            <p:nvPr/>
          </p:nvCxnSpPr>
          <p:spPr>
            <a:xfrm flipV="1">
              <a:off x="1833458" y="4112525"/>
              <a:ext cx="1602294" cy="216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6"/>
              <a:endCxn id="15" idx="2"/>
            </p:cNvCxnSpPr>
            <p:nvPr/>
          </p:nvCxnSpPr>
          <p:spPr>
            <a:xfrm flipV="1">
              <a:off x="1833458" y="4112525"/>
              <a:ext cx="1602294" cy="59513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6"/>
              <a:endCxn id="15" idx="3"/>
            </p:cNvCxnSpPr>
            <p:nvPr/>
          </p:nvCxnSpPr>
          <p:spPr>
            <a:xfrm flipV="1">
              <a:off x="1878407" y="4289256"/>
              <a:ext cx="1632335" cy="1156608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685144" y="4966579"/>
                  <a:ext cx="10252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44" y="4966579"/>
                  <a:ext cx="102521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81361" y="3884088"/>
                  <a:ext cx="7203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361" y="3884088"/>
                  <a:ext cx="720325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95" r="-423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13922" y="4532207"/>
                  <a:ext cx="7203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3922" y="4532207"/>
                  <a:ext cx="720325" cy="1846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47" r="-4237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1192484" y="6183833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Input layer</a:t>
              </a:r>
              <a:endParaRPr lang="ko-KR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98850" y="6197544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output layer</a:t>
              </a:r>
              <a:endParaRPr lang="ko-KR" altLang="en-US" sz="1600" b="1" dirty="0"/>
            </a:p>
          </p:txBody>
        </p:sp>
        <p:cxnSp>
          <p:nvCxnSpPr>
            <p:cNvPr id="24" name="직선 화살표 연결선 23"/>
            <p:cNvCxnSpPr>
              <a:stCxn id="15" idx="6"/>
              <a:endCxn id="36" idx="2"/>
            </p:cNvCxnSpPr>
            <p:nvPr/>
          </p:nvCxnSpPr>
          <p:spPr>
            <a:xfrm flipV="1">
              <a:off x="3947816" y="4073267"/>
              <a:ext cx="1024367" cy="3925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타원 35"/>
                <p:cNvSpPr/>
                <p:nvPr/>
              </p:nvSpPr>
              <p:spPr>
                <a:xfrm>
                  <a:off x="4972183" y="382333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타원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183" y="3823331"/>
                  <a:ext cx="512064" cy="499872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/>
                <p:cNvSpPr/>
                <p:nvPr/>
              </p:nvSpPr>
              <p:spPr>
                <a:xfrm>
                  <a:off x="3449825" y="4862500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825" y="4862500"/>
                  <a:ext cx="512064" cy="499872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/>
            <p:cNvCxnSpPr>
              <a:stCxn id="12" idx="6"/>
              <a:endCxn id="37" idx="1"/>
            </p:cNvCxnSpPr>
            <p:nvPr/>
          </p:nvCxnSpPr>
          <p:spPr>
            <a:xfrm>
              <a:off x="1833458" y="4134202"/>
              <a:ext cx="1691357" cy="80150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7" idx="6"/>
              <a:endCxn id="36" idx="3"/>
            </p:cNvCxnSpPr>
            <p:nvPr/>
          </p:nvCxnSpPr>
          <p:spPr>
            <a:xfrm flipV="1">
              <a:off x="3961889" y="4249998"/>
              <a:ext cx="1085284" cy="86243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타원 48"/>
                <p:cNvSpPr/>
                <p:nvPr/>
              </p:nvSpPr>
              <p:spPr>
                <a:xfrm>
                  <a:off x="3517433" y="5572861"/>
                  <a:ext cx="512064" cy="4998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타원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433" y="5572861"/>
                  <a:ext cx="512064" cy="499872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화살표 연결선 49"/>
            <p:cNvCxnSpPr>
              <a:stCxn id="49" idx="6"/>
              <a:endCxn id="36" idx="4"/>
            </p:cNvCxnSpPr>
            <p:nvPr/>
          </p:nvCxnSpPr>
          <p:spPr>
            <a:xfrm flipV="1">
              <a:off x="4029497" y="4323203"/>
              <a:ext cx="1198718" cy="149959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184742" y="5486494"/>
                  <a:ext cx="9578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742" y="5486494"/>
                  <a:ext cx="95789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037848" y="4509038"/>
                  <a:ext cx="6049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848" y="4509038"/>
                  <a:ext cx="604909" cy="18466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00" r="-4000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705326" y="5051469"/>
                  <a:ext cx="6049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26" y="5051469"/>
                  <a:ext cx="604909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020" r="-5051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직선 화살표 연결선 54"/>
            <p:cNvCxnSpPr>
              <a:stCxn id="13" idx="6"/>
              <a:endCxn id="37" idx="2"/>
            </p:cNvCxnSpPr>
            <p:nvPr/>
          </p:nvCxnSpPr>
          <p:spPr>
            <a:xfrm>
              <a:off x="1833458" y="4707657"/>
              <a:ext cx="1616367" cy="40477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4" idx="6"/>
              <a:endCxn id="37" idx="3"/>
            </p:cNvCxnSpPr>
            <p:nvPr/>
          </p:nvCxnSpPr>
          <p:spPr>
            <a:xfrm flipV="1">
              <a:off x="1878407" y="5289167"/>
              <a:ext cx="1646408" cy="156697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561893" y="5374835"/>
                  <a:ext cx="10252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893" y="5374835"/>
                  <a:ext cx="102521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68245" y="3798435"/>
                  <a:ext cx="5375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245" y="3798435"/>
                  <a:ext cx="537583" cy="18466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273" r="-56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07999" y="4450075"/>
                  <a:ext cx="5375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999" y="4450075"/>
                  <a:ext cx="537583" cy="18466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409" r="-56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207381" y="6205558"/>
              <a:ext cx="1332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hidden layer</a:t>
              </a:r>
              <a:endParaRPr lang="ko-KR" alt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74927" y="360206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NAND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1924" y="4680859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OR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24906" y="3612842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C00000"/>
                  </a:solidFill>
                </a:rPr>
                <a:t>AND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바닥글 개체 틀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123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Layer Perceptron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90" y="2442897"/>
            <a:ext cx="5082867" cy="24408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15650" y="163535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XOR </a:t>
            </a:r>
            <a:r>
              <a:rPr lang="ko-KR" altLang="en-US" sz="2000" b="1" dirty="0" smtClean="0"/>
              <a:t>연산처리 </a:t>
            </a:r>
            <a:endParaRPr lang="ko-KR" altLang="en-US" sz="20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760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09078" y="1226341"/>
                <a:ext cx="10972800" cy="462625"/>
              </a:xfrm>
            </p:spPr>
            <p:txBody>
              <a:bodyPr/>
              <a:lstStyle/>
              <a:p>
                <a:r>
                  <a:rPr lang="ko-KR" altLang="en-US" dirty="0" smtClean="0"/>
                  <a:t>입력벡터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학습데이터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이용하여 </a:t>
                </a:r>
                <a:r>
                  <a:rPr lang="ko-KR" altLang="en-US" dirty="0" smtClean="0"/>
                  <a:t>가중치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), </a:t>
                </a:r>
                <a:r>
                  <a:rPr lang="ko-KR" altLang="en-US" dirty="0" smtClean="0"/>
                  <a:t>바이어스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를 </a:t>
                </a:r>
                <a:r>
                  <a:rPr lang="ko-KR" altLang="en-US" dirty="0" smtClean="0"/>
                  <a:t>자동으로 </a:t>
                </a:r>
                <a:r>
                  <a:rPr lang="ko-KR" altLang="en-US" dirty="0"/>
                  <a:t>찾는 방법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078" y="1226341"/>
                <a:ext cx="10972800" cy="462625"/>
              </a:xfrm>
              <a:blipFill rotWithShape="0">
                <a:blip r:embed="rId3"/>
                <a:stretch>
                  <a:fillRect l="-556" t="-14474" r="-722" b="-10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70814" y="2507850"/>
            <a:ext cx="7890295" cy="3695784"/>
            <a:chOff x="2170814" y="2507850"/>
            <a:chExt cx="7890295" cy="3695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2495337" y="2507850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337" y="2507850"/>
                  <a:ext cx="512064" cy="4998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2495337" y="3081305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337" y="3081305"/>
                  <a:ext cx="512064" cy="4998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2495337" y="440006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337" y="4400061"/>
                  <a:ext cx="512064" cy="499872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621365" y="3806248"/>
              <a:ext cx="260008" cy="48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ko-KR" b="1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ko-KR" b="1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타원 10"/>
                <p:cNvSpPr/>
                <p:nvPr/>
              </p:nvSpPr>
              <p:spPr>
                <a:xfrm>
                  <a:off x="2495337" y="5109367"/>
                  <a:ext cx="512064" cy="4998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타원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337" y="5109367"/>
                  <a:ext cx="512064" cy="499872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/>
                <p:cNvSpPr/>
                <p:nvPr/>
              </p:nvSpPr>
              <p:spPr>
                <a:xfrm>
                  <a:off x="5281209" y="379061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타원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209" y="3790611"/>
                  <a:ext cx="512064" cy="499872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>
            <a:xfrm>
              <a:off x="3018872" y="2807010"/>
              <a:ext cx="2262337" cy="110292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6"/>
              <a:endCxn id="12" idx="2"/>
            </p:cNvCxnSpPr>
            <p:nvPr/>
          </p:nvCxnSpPr>
          <p:spPr>
            <a:xfrm>
              <a:off x="3007401" y="3331241"/>
              <a:ext cx="2273808" cy="70930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6"/>
              <a:endCxn id="12" idx="3"/>
            </p:cNvCxnSpPr>
            <p:nvPr/>
          </p:nvCxnSpPr>
          <p:spPr>
            <a:xfrm flipV="1">
              <a:off x="3007401" y="4217278"/>
              <a:ext cx="2348798" cy="43271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6"/>
            </p:cNvCxnSpPr>
            <p:nvPr/>
          </p:nvCxnSpPr>
          <p:spPr>
            <a:xfrm flipV="1">
              <a:off x="3007401" y="4336597"/>
              <a:ext cx="2348798" cy="1022706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44761" y="3007722"/>
                  <a:ext cx="341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761" y="3007722"/>
                  <a:ext cx="34118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73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47199" y="3777265"/>
                  <a:ext cx="3465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199" y="3777265"/>
                  <a:ext cx="34650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018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78821" y="4394238"/>
                  <a:ext cx="353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821" y="4394238"/>
                  <a:ext cx="353622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897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2170814" y="5865080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Input layer</a:t>
              </a:r>
              <a:endParaRPr lang="ko-KR" alt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81209" y="5865080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output layer</a:t>
              </a:r>
              <a:endParaRPr lang="ko-KR" altLang="en-US" sz="1600" b="1" dirty="0"/>
            </a:p>
          </p:txBody>
        </p:sp>
        <p:cxnSp>
          <p:nvCxnSpPr>
            <p:cNvPr id="34" name="직선 화살표 연결선 33"/>
            <p:cNvCxnSpPr>
              <a:stCxn id="12" idx="6"/>
            </p:cNvCxnSpPr>
            <p:nvPr/>
          </p:nvCxnSpPr>
          <p:spPr>
            <a:xfrm>
              <a:off x="5793273" y="4040547"/>
              <a:ext cx="996286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378982" y="2888984"/>
                  <a:ext cx="1682127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982" y="2888984"/>
                  <a:ext cx="1682127" cy="75623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127896" y="4926996"/>
                  <a:ext cx="3465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896" y="4926996"/>
                  <a:ext cx="34650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018" r="-3509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281209" y="2989880"/>
                  <a:ext cx="2953886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0               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209" y="2989880"/>
                  <a:ext cx="2953886" cy="61786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바닥글 개체 틀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423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생물학적</a:t>
            </a:r>
            <a:r>
              <a:rPr lang="en-US" altLang="ko-KR" dirty="0"/>
              <a:t> </a:t>
            </a:r>
            <a:r>
              <a:rPr lang="ko-KR" altLang="en-US" dirty="0"/>
              <a:t>신경망</a:t>
            </a:r>
            <a:r>
              <a:rPr lang="en-US" altLang="ko-KR" b="0" dirty="0"/>
              <a:t>(biological neural network)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7" y="1066609"/>
            <a:ext cx="8984541" cy="4850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3197" y="5917418"/>
            <a:ext cx="771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뇌는 수많은 뉴런</a:t>
            </a:r>
            <a:r>
              <a:rPr lang="en-US" altLang="ko-KR" b="1" dirty="0" smtClean="0"/>
              <a:t>(neuron)</a:t>
            </a:r>
            <a:r>
              <a:rPr lang="ko-KR" altLang="en-US" b="1" dirty="0" smtClean="0"/>
              <a:t>이 시냅스</a:t>
            </a:r>
            <a:r>
              <a:rPr lang="en-US" altLang="ko-KR" b="1" dirty="0" smtClean="0"/>
              <a:t>(synapse)</a:t>
            </a:r>
            <a:r>
              <a:rPr lang="ko-KR" altLang="en-US" b="1" dirty="0" smtClean="0"/>
              <a:t>를 통하여 네트워크를 구성</a:t>
            </a:r>
            <a:endParaRPr lang="en-US" altLang="ko-KR" b="1" dirty="0" smtClean="0"/>
          </a:p>
          <a:p>
            <a:r>
              <a:rPr lang="ko-KR" altLang="en-US" b="1" dirty="0" smtClean="0"/>
              <a:t>뉴런은 외부자극을 받아서 반응하는 기능을 담당</a:t>
            </a:r>
            <a:endParaRPr lang="ko-KR" altLang="en-US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1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39707" y="1044082"/>
            <a:ext cx="10972800" cy="5813917"/>
          </a:xfrm>
        </p:spPr>
        <p:txBody>
          <a:bodyPr/>
          <a:lstStyle/>
          <a:p>
            <a:r>
              <a:rPr lang="ko-KR" altLang="en-US" dirty="0" smtClean="0"/>
              <a:t>학습 데이터 </a:t>
            </a:r>
            <a:endParaRPr lang="en-US" altLang="ko-KR" dirty="0" smtClean="0"/>
          </a:p>
          <a:p>
            <a:pPr marL="857250" lvl="2" indent="0">
              <a:buNone/>
            </a:pPr>
            <a:r>
              <a:rPr lang="ko-KR" altLang="en-US" dirty="0" smtClean="0"/>
              <a:t>입력벡터</a:t>
            </a:r>
            <a:r>
              <a:rPr lang="en-US" altLang="ko-KR" dirty="0" smtClean="0"/>
              <a:t>(x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목표값</a:t>
            </a:r>
            <a:r>
              <a:rPr lang="en-US" altLang="ko-KR" dirty="0" smtClean="0"/>
              <a:t>(d</a:t>
            </a:r>
            <a:r>
              <a:rPr lang="en-US" altLang="ko-KR" baseline="-25000" dirty="0" smtClean="0"/>
              <a:t>i 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구성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00050"/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 smtClean="0"/>
              <a:t>알고리즘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 smtClean="0"/>
              <a:t>(1)</a:t>
            </a:r>
            <a:r>
              <a:rPr lang="ko-KR" altLang="en-US" sz="1800" dirty="0" smtClean="0"/>
              <a:t>가중치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임계값</a:t>
            </a:r>
            <a:r>
              <a:rPr lang="en-US" altLang="ko-KR" sz="1800" dirty="0" smtClean="0"/>
              <a:t>(threshold)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임의의 값으로 초기화 </a:t>
            </a:r>
            <a:r>
              <a:rPr lang="en-US" altLang="ko-KR" sz="1800" dirty="0"/>
              <a:t>(-0.5~0.5)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w</a:t>
            </a:r>
            <a:r>
              <a:rPr lang="en-US" altLang="ko-KR" sz="1800" baseline="-25000" dirty="0" err="1" smtClean="0"/>
              <a:t>i</a:t>
            </a:r>
            <a:r>
              <a:rPr lang="en-US" altLang="ko-KR" sz="1800" dirty="0" smtClean="0"/>
              <a:t>(t) : t</a:t>
            </a:r>
            <a:r>
              <a:rPr lang="ko-KR" altLang="en-US" sz="1800" dirty="0" smtClean="0"/>
              <a:t>시점에서의 </a:t>
            </a:r>
            <a:r>
              <a:rPr lang="en-US" altLang="ko-KR" sz="1800" dirty="0" err="1" smtClean="0"/>
              <a:t>i</a:t>
            </a:r>
            <a:r>
              <a:rPr lang="ko-KR" altLang="en-US" sz="1800" dirty="0" smtClean="0"/>
              <a:t>번째 입력의 가중치</a:t>
            </a:r>
            <a:r>
              <a:rPr lang="en-US" altLang="ko-KR" sz="1800" dirty="0" smtClean="0"/>
              <a:t>, w</a:t>
            </a:r>
            <a:r>
              <a:rPr lang="en-US" altLang="ko-KR" sz="1800" baseline="-25000" dirty="0" smtClean="0"/>
              <a:t>0</a:t>
            </a:r>
            <a:r>
              <a:rPr lang="en-US" altLang="ko-KR" sz="1800" dirty="0" smtClean="0"/>
              <a:t>(t) : </a:t>
            </a:r>
            <a:r>
              <a:rPr lang="ko-KR" altLang="en-US" sz="1800" dirty="0" smtClean="0"/>
              <a:t>바이어스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(2)</a:t>
            </a:r>
            <a:r>
              <a:rPr lang="ko-KR" altLang="en-US" sz="1800" dirty="0" smtClean="0"/>
              <a:t>입력벡터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학습데이터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대한 </a:t>
            </a:r>
            <a:r>
              <a:rPr lang="ko-KR" altLang="en-US" sz="1800" dirty="0" err="1" smtClean="0"/>
              <a:t>출력층의</a:t>
            </a:r>
            <a:r>
              <a:rPr lang="ko-KR" altLang="en-US" sz="1800" dirty="0" smtClean="0"/>
              <a:t> 결과값</a:t>
            </a:r>
            <a:r>
              <a:rPr lang="en-US" altLang="ko-KR" sz="1800" dirty="0" smtClean="0"/>
              <a:t>(y)</a:t>
            </a:r>
            <a:r>
              <a:rPr lang="ko-KR" altLang="en-US" sz="1800" dirty="0" smtClean="0"/>
              <a:t> 계산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(3)</a:t>
            </a:r>
            <a:r>
              <a:rPr lang="ko-KR" altLang="en-US" sz="1800" dirty="0" err="1" smtClean="0"/>
              <a:t>출력층</a:t>
            </a:r>
            <a:r>
              <a:rPr lang="ko-KR" altLang="en-US" sz="1800" dirty="0" smtClean="0"/>
              <a:t> 결과와 </a:t>
            </a:r>
            <a:r>
              <a:rPr lang="ko-KR" altLang="en-US" sz="1800" dirty="0" err="1" smtClean="0"/>
              <a:t>목표값과</a:t>
            </a:r>
            <a:r>
              <a:rPr lang="ko-KR" altLang="en-US" sz="1800" dirty="0" smtClean="0"/>
              <a:t> 오차를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계산하여 가중치 변경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학습</a:t>
            </a:r>
            <a:r>
              <a:rPr lang="en-US" altLang="ko-KR" sz="1800" dirty="0" smtClean="0"/>
              <a:t>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(4)</a:t>
            </a:r>
            <a:r>
              <a:rPr lang="ko-KR" altLang="en-US" sz="1800" dirty="0" smtClean="0"/>
              <a:t>모든 학습데이터에 대해 </a:t>
            </a:r>
            <a:r>
              <a:rPr lang="en-US" altLang="ko-KR" sz="1800" dirty="0" smtClean="0"/>
              <a:t>(2)</a:t>
            </a:r>
            <a:r>
              <a:rPr lang="ko-KR" altLang="en-US" sz="1800" dirty="0" smtClean="0"/>
              <a:t>반복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(5)</a:t>
            </a:r>
            <a:r>
              <a:rPr lang="ko-KR" altLang="en-US" sz="1800" dirty="0" smtClean="0"/>
              <a:t>모든 학습데이터가 허용오차보다 작으면 종료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(6)</a:t>
            </a:r>
            <a:r>
              <a:rPr lang="ko-KR" altLang="en-US" sz="1800" dirty="0" smtClean="0"/>
              <a:t>허용오차가 큰 학습벡터에 대해 </a:t>
            </a:r>
            <a:r>
              <a:rPr lang="en-US" altLang="ko-KR" sz="1800" dirty="0" smtClean="0"/>
              <a:t>(2)</a:t>
            </a:r>
            <a:r>
              <a:rPr lang="ko-KR" altLang="en-US" sz="1800" dirty="0" smtClean="0"/>
              <a:t>반복 </a:t>
            </a:r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67" y="1849211"/>
            <a:ext cx="2966082" cy="4237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66" y="4073838"/>
            <a:ext cx="6143165" cy="8217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66" y="5355056"/>
            <a:ext cx="3556480" cy="3556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096000" y="5355056"/>
            <a:ext cx="4882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r  : </a:t>
            </a:r>
            <a:r>
              <a:rPr lang="ko-KR" altLang="en-US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b="1" dirty="0" err="1">
                <a:solidFill>
                  <a:srgbClr val="202122"/>
                </a:solidFill>
                <a:latin typeface="Arial" panose="020B0604020202020204" pitchFamily="34" charset="0"/>
              </a:rPr>
              <a:t>퍼셉트론의</a:t>
            </a:r>
            <a:r>
              <a:rPr lang="ko-KR" altLang="en-US" sz="12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학습률</a:t>
            </a:r>
            <a:r>
              <a:rPr lang="en-US" altLang="ko-KR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b="1" dirty="0"/>
              <a:t>Learning </a:t>
            </a:r>
            <a:r>
              <a:rPr lang="en-US" altLang="ko-KR" sz="1200" b="1" dirty="0" smtClean="0"/>
              <a:t>rate </a:t>
            </a:r>
            <a:r>
              <a:rPr lang="en-US" altLang="ko-KR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학습속도</a:t>
            </a:r>
            <a:r>
              <a:rPr lang="en-US" altLang="ko-KR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     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024126" y="4310738"/>
                <a:ext cx="2843855" cy="978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b="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26" y="4310738"/>
                <a:ext cx="2843855" cy="978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90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학습 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2884"/>
                <a:ext cx="4550229" cy="5778591"/>
              </a:xfrm>
            </p:spPr>
            <p:txBody>
              <a:bodyPr/>
              <a:lstStyle/>
              <a:p>
                <a:r>
                  <a:rPr lang="en-US" altLang="ko-KR" dirty="0" smtClean="0"/>
                  <a:t>AND </a:t>
                </a:r>
                <a:r>
                  <a:rPr lang="ko-KR" altLang="en-US" dirty="0" smtClean="0"/>
                  <a:t>연산 학습 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(1)</a:t>
                </a:r>
                <a:r>
                  <a:rPr lang="ko-KR" altLang="en-US" dirty="0" smtClean="0"/>
                  <a:t>학습데이터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(2)</a:t>
                </a:r>
                <a:r>
                  <a:rPr lang="ko-KR" altLang="en-US" dirty="0" smtClean="0"/>
                  <a:t>바이어스 입력 값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sz="18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800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(3) </a:t>
                </a:r>
                <a:r>
                  <a:rPr lang="ko-KR" altLang="en-US" dirty="0" err="1" smtClean="0"/>
                  <a:t>학습률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sz="18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800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(4)</a:t>
                </a:r>
                <a:r>
                  <a:rPr lang="ko-KR" altLang="en-US" dirty="0" smtClean="0"/>
                  <a:t>가중치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임계 값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초기화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sz="1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altLang="ko-KR" sz="1800" b="0" dirty="0">
                  <a:latin typeface="맑은 고딕" panose="020B0503020000020004" pitchFamily="50" charset="-127"/>
                </a:endParaRPr>
              </a:p>
              <a:p>
                <a:pPr marL="457200" lvl="1" indent="0">
                  <a:buNone/>
                </a:pPr>
                <a:r>
                  <a:rPr lang="en-US" altLang="ko-KR" sz="18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800" b="0" dirty="0" smtClean="0">
                  <a:latin typeface="맑은 고딕" panose="020B0503020000020004" pitchFamily="50" charset="-127"/>
                </a:endParaRPr>
              </a:p>
              <a:p>
                <a:pPr marL="457200" lvl="1" indent="0">
                  <a:buNone/>
                </a:pPr>
                <a:r>
                  <a:rPr lang="ko-KR" altLang="en-US" sz="1800" b="0" dirty="0" smtClean="0"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1800" b="0" dirty="0" err="1" smtClean="0">
                    <a:latin typeface="맑은 고딕" panose="020B0503020000020004" pitchFamily="50" charset="-127"/>
                  </a:rPr>
                  <a:t>th</a:t>
                </a:r>
                <a:r>
                  <a:rPr lang="ko-KR" altLang="en-US" sz="1800" b="0" dirty="0" smtClean="0"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800" b="0" dirty="0" smtClean="0">
                    <a:latin typeface="맑은 고딕" panose="020B0503020000020004" pitchFamily="50" charset="-127"/>
                  </a:rPr>
                  <a:t>= 0</a:t>
                </a:r>
                <a:endParaRPr lang="en-US" altLang="ko-KR" sz="1800" b="0" dirty="0">
                  <a:latin typeface="맑은 고딕" panose="020B0503020000020004" pitchFamily="50" charset="-127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</a:p>
            </p:txBody>
          </p:sp>
        </mc:Choice>
        <mc:Fallback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2884"/>
                <a:ext cx="4550229" cy="5778591"/>
              </a:xfrm>
              <a:blipFill rotWithShape="0">
                <a:blip r:embed="rId2"/>
                <a:stretch>
                  <a:fillRect l="-1340" t="-844" b="-1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212559"/>
                  </p:ext>
                </p:extLst>
              </p:nvPr>
            </p:nvGraphicFramePr>
            <p:xfrm>
              <a:off x="1533704" y="1838490"/>
              <a:ext cx="313989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4974"/>
                    <a:gridCol w="784974"/>
                    <a:gridCol w="784974"/>
                    <a:gridCol w="784974"/>
                  </a:tblGrid>
                  <a:tr h="24842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순번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1" dirty="0" smtClean="0"/>
                            <a:t>목표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2562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212559"/>
                  </p:ext>
                </p:extLst>
              </p:nvPr>
            </p:nvGraphicFramePr>
            <p:xfrm>
              <a:off x="1533704" y="1838490"/>
              <a:ext cx="3139896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84974"/>
                    <a:gridCol w="784974"/>
                    <a:gridCol w="784974"/>
                    <a:gridCol w="784974"/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순번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/>
                            <a:t>입력</a:t>
                          </a:r>
                          <a:r>
                            <a:rPr lang="en-US" altLang="ko-KR" sz="1400" b="1" dirty="0" smtClean="0"/>
                            <a:t> 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1" dirty="0" smtClean="0"/>
                            <a:t>목표</a:t>
                          </a:r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75" t="-102000" r="-20155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75" t="-102000" r="-101550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775" t="-102000" r="-1550" b="-4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4"/>
              <p:cNvSpPr txBox="1">
                <a:spLocks/>
              </p:cNvSpPr>
              <p:nvPr/>
            </p:nvSpPr>
            <p:spPr bwMode="auto">
              <a:xfrm>
                <a:off x="5159829" y="1658983"/>
                <a:ext cx="6322422" cy="5199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>
                  <a:buFontTx/>
                  <a:buNone/>
                </a:pPr>
                <a:r>
                  <a:rPr lang="en-US" altLang="ko-KR" sz="2000" kern="0" dirty="0" smtClean="0"/>
                  <a:t>(5-1) t=1 </a:t>
                </a:r>
                <a:r>
                  <a:rPr lang="ko-KR" altLang="en-US" sz="2000" kern="0" dirty="0" smtClean="0"/>
                  <a:t>학습</a:t>
                </a:r>
                <a:endParaRPr lang="en-US" altLang="ko-KR" sz="2000" kern="0" dirty="0" smtClean="0"/>
              </a:p>
              <a:p>
                <a:pPr marL="0" indent="0">
                  <a:buNone/>
                </a:pPr>
                <a:r>
                  <a:rPr lang="en-US" altLang="ko-KR" sz="18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ko-KR" sz="18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sz="1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0.4+0 ∗0.1=−0.3 </m:t>
                    </m:r>
                  </m:oMath>
                </a14:m>
                <a:endParaRPr lang="en-US" altLang="ko-KR" sz="1800" b="0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8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sz="18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같으므로 가중치 변경 없이 다음 데이터 학습</a:t>
                </a:r>
                <a:endParaRPr lang="en-US" altLang="ko-KR" sz="1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57150" indent="0">
                  <a:buNone/>
                </a:pPr>
                <a:endParaRPr lang="en-US" altLang="ko-KR" sz="2000" kern="0" dirty="0" smtClean="0"/>
              </a:p>
              <a:p>
                <a:pPr marL="57150" indent="0">
                  <a:buNone/>
                </a:pPr>
                <a:r>
                  <a:rPr lang="en-US" altLang="ko-KR" sz="2000" kern="0" dirty="0" smtClean="0"/>
                  <a:t>(5-2) t=2 </a:t>
                </a:r>
                <a:r>
                  <a:rPr lang="ko-KR" altLang="en-US" sz="2000" kern="0" dirty="0" smtClean="0"/>
                  <a:t>학습</a:t>
                </a:r>
                <a:endParaRPr lang="en-US" altLang="ko-KR" sz="2000" kern="0" dirty="0" smtClean="0"/>
              </a:p>
              <a:p>
                <a:pPr marL="0" indent="0">
                  <a:buNone/>
                </a:pPr>
                <a:r>
                  <a:rPr lang="en-US" altLang="ko-KR" sz="18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sz="1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=−1∗0.3+0 ∗0.4+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∗0.1=−0.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ko-KR" altLang="en-US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8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ko-KR" altLang="en-US" sz="18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같으므로 가중치 변경 없이 다음 데이터 </a:t>
                </a:r>
                <a:r>
                  <a:rPr lang="ko-KR" altLang="en-US" sz="18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</a:t>
                </a:r>
                <a:endParaRPr lang="en-US" altLang="ko-KR" sz="1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829" y="1658983"/>
                <a:ext cx="6322422" cy="5199018"/>
              </a:xfrm>
              <a:prstGeom prst="rect">
                <a:avLst/>
              </a:prstGeom>
              <a:blipFill rotWithShape="0">
                <a:blip r:embed="rId4"/>
                <a:stretch>
                  <a:fillRect l="-96" t="-586" r="-1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245594" y="6591300"/>
            <a:ext cx="6037640" cy="252081"/>
          </a:xfrm>
        </p:spPr>
        <p:txBody>
          <a:bodyPr/>
          <a:lstStyle/>
          <a:p>
            <a:r>
              <a:rPr lang="ko-KR" altLang="en-US" dirty="0" err="1" smtClean="0"/>
              <a:t>산업융합형</a:t>
            </a:r>
            <a:r>
              <a:rPr lang="ko-KR" altLang="en-US" dirty="0" smtClean="0"/>
              <a:t> 인공지능 청년혁신가 양성 교육과정 </a:t>
            </a:r>
            <a:r>
              <a:rPr lang="en-US" altLang="ko-KR" dirty="0" smtClean="0"/>
              <a:t>2020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1496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 </a:t>
            </a:r>
            <a:r>
              <a:rPr lang="ko-KR" altLang="en-US" dirty="0"/>
              <a:t>학습 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19199" y="1374547"/>
                <a:ext cx="6736081" cy="4585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" indent="0">
                  <a:buNone/>
                </a:pPr>
                <a:r>
                  <a:rPr lang="en-US" altLang="ko-KR" b="1" kern="0" dirty="0" smtClean="0"/>
                  <a:t>(5-3) t=3 </a:t>
                </a:r>
                <a:r>
                  <a:rPr lang="ko-KR" altLang="en-US" b="1" kern="0" dirty="0"/>
                  <a:t>학습</a:t>
                </a:r>
                <a:endParaRPr lang="en-US" altLang="ko-KR" b="1" kern="0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latin typeface="Cambria Math" panose="02040503050406030204" pitchFamily="18" charset="0"/>
                      </a:rPr>
                      <m:t>=−1∗0.3+1 ∗0.4+0 ∗0.1=0.1 </m:t>
                    </m:r>
                  </m:oMath>
                </a14:m>
                <a:endParaRPr lang="en-US" altLang="ko-KR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ko-KR" altLang="en-US" b="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다르므로 학습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가중치 변경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57150" indent="0">
                  <a:buNone/>
                </a:pPr>
                <a:endParaRPr lang="en-US" altLang="ko-KR" dirty="0"/>
              </a:p>
              <a:p>
                <a:pPr marL="5715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0.05=0.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  <a:p>
                <a:pPr marL="5715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0.05=0.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  <a:p>
                <a:pPr marL="5715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0= 0.1</m:t>
                    </m:r>
                  </m:oMath>
                </a14:m>
                <a:endParaRPr lang="en-US" altLang="ko-KR" kern="0" dirty="0"/>
              </a:p>
              <a:p>
                <a:pPr marL="57150" indent="0">
                  <a:buNone/>
                </a:pPr>
                <a:endParaRPr lang="en-US" altLang="ko-KR" kern="0" dirty="0" smtClean="0"/>
              </a:p>
              <a:p>
                <a:pPr marL="57150" indent="0">
                  <a:buNone/>
                </a:pPr>
                <a:r>
                  <a:rPr lang="en-US" altLang="ko-KR" sz="2000" b="1" kern="0" dirty="0" smtClean="0"/>
                  <a:t>(5-4) t=4 </a:t>
                </a:r>
                <a:r>
                  <a:rPr lang="ko-KR" altLang="en-US" sz="2000" b="1" kern="0" dirty="0"/>
                  <a:t>학습</a:t>
                </a:r>
                <a:endParaRPr lang="en-US" altLang="ko-KR" sz="2000" b="1" kern="0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latin typeface="Cambria Math" panose="02040503050406030204" pitchFamily="18" charset="0"/>
                      </a:rPr>
                      <m:t>=−1∗0.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35+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1 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∗0.1=0.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ko-KR" altLang="en-US" b="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같으므로 가중치 변경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없이 다음단계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1374547"/>
                <a:ext cx="6736081" cy="4585486"/>
              </a:xfrm>
              <a:prstGeom prst="rect">
                <a:avLst/>
              </a:prstGeom>
              <a:blipFill rotWithShape="0">
                <a:blip r:embed="rId2"/>
                <a:stretch>
                  <a:fillRect l="-90" t="-664" b="-2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6" y="2923130"/>
            <a:ext cx="3556480" cy="355648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597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 </a:t>
            </a:r>
            <a:r>
              <a:rPr lang="ko-KR" altLang="en-US" dirty="0"/>
              <a:t>학습 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0481" y="1517885"/>
                <a:ext cx="6605398" cy="4554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(6) t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= 3 </a:t>
                </a:r>
                <a:r>
                  <a:rPr lang="ko-KR" altLang="en-US" b="1" dirty="0" smtClean="0"/>
                  <a:t>오차가 있으므로 학습</a:t>
                </a: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=−1∗0.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+0 ∗0.1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다르므로 학습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가중치 변경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5715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0.05=0.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35−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0.05=0.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dirty="0"/>
              </a:p>
              <a:p>
                <a:pPr marL="5715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+0.05 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=0.1+0= 0.1</m:t>
                    </m:r>
                  </m:oMath>
                </a14:m>
                <a:endParaRPr lang="en-US" altLang="ko-KR" kern="0" dirty="0"/>
              </a:p>
              <a:p>
                <a:endParaRPr lang="en-US" altLang="ko-KR" dirty="0" smtClean="0"/>
              </a:p>
              <a:p>
                <a:r>
                  <a:rPr lang="en-US" altLang="ko-KR" b="1" dirty="0" smtClean="0"/>
                  <a:t>(7) </a:t>
                </a:r>
                <a:r>
                  <a:rPr lang="en-US" altLang="ko-KR" b="1" dirty="0"/>
                  <a:t>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= 3 </a:t>
                </a:r>
                <a:r>
                  <a:rPr lang="ko-KR" altLang="en-US" b="1" dirty="0" smtClean="0"/>
                  <a:t>오차 확인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=−1∗0.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 ∗0.1=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같으므로 다음단계</a:t>
                </a:r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81" y="1517885"/>
                <a:ext cx="6605398" cy="4554708"/>
              </a:xfrm>
              <a:prstGeom prst="rect">
                <a:avLst/>
              </a:prstGeom>
              <a:blipFill rotWithShape="0">
                <a:blip r:embed="rId2"/>
                <a:stretch>
                  <a:fillRect l="-738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5539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Perceptron </a:t>
            </a:r>
            <a:r>
              <a:rPr lang="ko-KR" altLang="en-US" dirty="0"/>
              <a:t>학습 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6606" y="1343769"/>
                <a:ext cx="5100307" cy="2323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(8) t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= 4 </a:t>
                </a:r>
                <a:r>
                  <a:rPr lang="ko-KR" altLang="en-US" b="1" dirty="0" smtClean="0"/>
                  <a:t>오차 확인</a:t>
                </a:r>
                <a:r>
                  <a:rPr lang="en-US" altLang="ko-KR" b="1" dirty="0" smtClean="0"/>
                  <a:t> </a:t>
                </a:r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=−1∗0.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∗0.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∗0.1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은 </a:t>
                </a: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같으므로 학습 종료</a:t>
                </a:r>
                <a:endParaRPr lang="en-US" altLang="ko-KR" dirty="0" smtClean="0"/>
              </a:p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(9)</a:t>
                </a:r>
                <a:r>
                  <a:rPr lang="ko-KR" altLang="en-US" b="1" dirty="0" smtClean="0"/>
                  <a:t>학습 후 최종 가중치</a:t>
                </a:r>
                <a:endParaRPr lang="en-US" altLang="ko-KR" b="1" dirty="0" smtClean="0"/>
              </a:p>
              <a:p>
                <a:pPr marL="5715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 0.1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06" y="1343769"/>
                <a:ext cx="5100307" cy="2323521"/>
              </a:xfrm>
              <a:prstGeom prst="rect">
                <a:avLst/>
              </a:prstGeom>
              <a:blipFill rotWithShape="0">
                <a:blip r:embed="rId2"/>
                <a:stretch>
                  <a:fillRect l="-1077" t="-1832" b="-2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998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생물학적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</a:t>
            </a:r>
            <a:r>
              <a:rPr lang="en-US" altLang="ko-KR" b="0" dirty="0"/>
              <a:t>(biological neural </a:t>
            </a:r>
            <a:r>
              <a:rPr lang="en-US" altLang="ko-KR" b="0" dirty="0" smtClean="0"/>
              <a:t>network)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600" y="1294511"/>
            <a:ext cx="10972800" cy="5184775"/>
          </a:xfrm>
        </p:spPr>
        <p:txBody>
          <a:bodyPr/>
          <a:lstStyle/>
          <a:p>
            <a:r>
              <a:rPr lang="ko-KR" altLang="en-US" sz="2000" dirty="0" smtClean="0"/>
              <a:t>뉴런</a:t>
            </a:r>
            <a:r>
              <a:rPr lang="en-US" altLang="ko-KR" sz="2000" dirty="0" smtClean="0"/>
              <a:t>(Neuron) </a:t>
            </a:r>
          </a:p>
          <a:p>
            <a:pPr lvl="1"/>
            <a:r>
              <a:rPr lang="ko-KR" altLang="en-US" sz="1800" dirty="0"/>
              <a:t>생물체들이 </a:t>
            </a:r>
            <a:r>
              <a:rPr lang="ko-KR" altLang="en-US" sz="1800" dirty="0" smtClean="0"/>
              <a:t>외부자극을 </a:t>
            </a:r>
            <a:r>
              <a:rPr lang="ko-KR" altLang="en-US" sz="1800" dirty="0"/>
              <a:t>받아들이고 반응하는 </a:t>
            </a:r>
            <a:r>
              <a:rPr lang="ko-KR" altLang="en-US" sz="1800" dirty="0" smtClean="0"/>
              <a:t>신경계를 구성하는 신경세포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인접한 다른 </a:t>
            </a:r>
            <a:r>
              <a:rPr lang="ko-KR" altLang="en-US" sz="1800" dirty="0" smtClean="0"/>
              <a:t>뉴런과  신경접합부</a:t>
            </a:r>
            <a:r>
              <a:rPr lang="en-US" altLang="ko-KR" sz="1800" dirty="0" smtClean="0"/>
              <a:t>(Synapse)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통해 </a:t>
            </a:r>
            <a:r>
              <a:rPr lang="ko-KR" altLang="en-US" sz="1800" dirty="0" smtClean="0"/>
              <a:t>신호를 </a:t>
            </a:r>
            <a:r>
              <a:rPr lang="ko-KR" altLang="en-US" sz="1800" dirty="0"/>
              <a:t>주고 받음으로써 다양한 정보를 받아들이고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저장하고 계산하는 기능을 함</a:t>
            </a:r>
            <a:endParaRPr lang="en-US" altLang="ko-KR" sz="1800" dirty="0" smtClean="0"/>
          </a:p>
          <a:p>
            <a:r>
              <a:rPr lang="ko-KR" altLang="en-US" sz="2000" dirty="0" smtClean="0"/>
              <a:t>뉴런의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pPr lvl="1"/>
            <a:r>
              <a:rPr lang="ko-KR" altLang="en-US" sz="1800" dirty="0" smtClean="0">
                <a:latin typeface="+mn-ea"/>
              </a:rPr>
              <a:t>수상돌기</a:t>
            </a:r>
            <a:r>
              <a:rPr lang="en-US" altLang="ko-KR" sz="1800" dirty="0" smtClean="0">
                <a:latin typeface="+mn-ea"/>
              </a:rPr>
              <a:t>(dendrite) : </a:t>
            </a:r>
            <a:r>
              <a:rPr lang="ko-KR" altLang="en-US" sz="1800" dirty="0">
                <a:latin typeface="+mn-ea"/>
              </a:rPr>
              <a:t>신경세포가 신호를 받아들이는 </a:t>
            </a:r>
            <a:r>
              <a:rPr lang="ko-KR" altLang="en-US" sz="1800" dirty="0" smtClean="0">
                <a:latin typeface="+mn-ea"/>
              </a:rPr>
              <a:t>가지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세포체</a:t>
            </a:r>
            <a:r>
              <a:rPr lang="en-US" altLang="ko-KR" sz="1800" dirty="0" smtClean="0">
                <a:latin typeface="+mn-ea"/>
              </a:rPr>
              <a:t>(soma, cell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body): </a:t>
            </a:r>
            <a:r>
              <a:rPr lang="ko-KR" altLang="en-US" sz="1800" dirty="0" smtClean="0">
                <a:latin typeface="+mn-ea"/>
              </a:rPr>
              <a:t>신경세포의 중심부로 세포핵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>
                <a:latin typeface="+mn-ea"/>
              </a:rPr>
              <a:t>nucleus) </a:t>
            </a:r>
            <a:r>
              <a:rPr lang="ko-KR" altLang="en-US" sz="1800" dirty="0" smtClean="0">
                <a:latin typeface="+mn-ea"/>
              </a:rPr>
              <a:t>을 가짐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수상돌기로 들어온 신호를 합하여 값이 크면 </a:t>
            </a:r>
            <a:r>
              <a:rPr lang="ko-KR" altLang="en-US" sz="1800" dirty="0"/>
              <a:t> ‘활동전위</a:t>
            </a:r>
            <a:r>
              <a:rPr lang="en-US" altLang="ko-KR" sz="1800" dirty="0"/>
              <a:t>(action potential</a:t>
            </a:r>
            <a:r>
              <a:rPr lang="en-US" altLang="ko-KR" sz="1800" dirty="0" smtClean="0"/>
              <a:t>)’</a:t>
            </a:r>
            <a:r>
              <a:rPr lang="ko-KR" altLang="en-US" sz="1800" dirty="0" smtClean="0"/>
              <a:t>가 생겨 다음 신경세포에 전달되는 신호가 강해짐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축삭</a:t>
            </a:r>
            <a:r>
              <a:rPr lang="en-US" altLang="ko-KR" sz="1800" dirty="0" smtClean="0">
                <a:latin typeface="+mn-ea"/>
              </a:rPr>
              <a:t>(axon) : </a:t>
            </a:r>
            <a:r>
              <a:rPr lang="ko-KR" altLang="en-US" sz="1800" dirty="0" err="1">
                <a:latin typeface="+mn-ea"/>
              </a:rPr>
              <a:t>세포체로부터</a:t>
            </a:r>
            <a:r>
              <a:rPr lang="ko-KR" altLang="en-US" sz="1800" dirty="0">
                <a:latin typeface="+mn-ea"/>
              </a:rPr>
              <a:t> 아주 길게 뻗어나가는 부분으로 </a:t>
            </a:r>
            <a:r>
              <a:rPr lang="ko-KR" altLang="en-US" sz="1800" dirty="0" smtClean="0">
                <a:latin typeface="+mn-ea"/>
              </a:rPr>
              <a:t>수상돌기와 </a:t>
            </a:r>
            <a:r>
              <a:rPr lang="ko-KR" altLang="en-US" sz="1800" dirty="0" err="1">
                <a:latin typeface="+mn-ea"/>
              </a:rPr>
              <a:t>세포체를</a:t>
            </a:r>
            <a:r>
              <a:rPr lang="ko-KR" altLang="en-US" sz="1800" dirty="0">
                <a:latin typeface="+mn-ea"/>
              </a:rPr>
              <a:t> 거쳐 전달된 신호를 다른 </a:t>
            </a:r>
            <a:r>
              <a:rPr lang="ko-KR" altLang="en-US" sz="1800" dirty="0" smtClean="0">
                <a:latin typeface="+mn-ea"/>
              </a:rPr>
              <a:t>신경세포에 </a:t>
            </a:r>
            <a:r>
              <a:rPr lang="ko-KR" altLang="en-US" sz="1800" dirty="0">
                <a:latin typeface="+mn-ea"/>
              </a:rPr>
              <a:t>전달하는 </a:t>
            </a:r>
            <a:r>
              <a:rPr lang="ko-KR" altLang="en-US" sz="1800" dirty="0" smtClean="0">
                <a:latin typeface="+mn-ea"/>
              </a:rPr>
              <a:t>부분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시냅스</a:t>
            </a:r>
            <a:r>
              <a:rPr lang="en-US" altLang="ko-KR" sz="1800" dirty="0">
                <a:latin typeface="+mn-ea"/>
              </a:rPr>
              <a:t>(synapse</a:t>
            </a:r>
            <a:r>
              <a:rPr lang="en-US" altLang="ko-KR" sz="1800" dirty="0" smtClean="0">
                <a:latin typeface="+mn-ea"/>
              </a:rPr>
              <a:t>) : </a:t>
            </a:r>
            <a:r>
              <a:rPr lang="ko-KR" altLang="en-US" sz="1800" dirty="0" smtClean="0">
                <a:latin typeface="+mn-ea"/>
              </a:rPr>
              <a:t>인접한 </a:t>
            </a:r>
            <a:r>
              <a:rPr lang="ko-KR" altLang="en-US" sz="1800" dirty="0">
                <a:latin typeface="+mn-ea"/>
              </a:rPr>
              <a:t>두 신경 세포가 연접하면서 만드는 </a:t>
            </a:r>
            <a:r>
              <a:rPr lang="ko-KR" altLang="en-US" sz="1800" dirty="0" smtClean="0">
                <a:latin typeface="+mn-ea"/>
              </a:rPr>
              <a:t>구조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전기적인 신호로 전달된 신호는 신경전달물질이라는 화학적 신호로 바뀌어</a:t>
            </a:r>
            <a:r>
              <a:rPr lang="ko-KR" altLang="en-US" sz="1800" dirty="0"/>
              <a:t> 시냅스를 </a:t>
            </a:r>
            <a:r>
              <a:rPr lang="ko-KR" altLang="en-US" sz="1800" dirty="0" smtClean="0"/>
              <a:t>통과</a:t>
            </a:r>
            <a:endParaRPr lang="en-US" altLang="ko-KR" sz="1800" dirty="0" smtClean="0"/>
          </a:p>
          <a:p>
            <a:r>
              <a:rPr lang="ko-KR" altLang="en-US" sz="2000" dirty="0" smtClean="0"/>
              <a:t>생물학적 신경망</a:t>
            </a:r>
            <a:r>
              <a:rPr lang="en-US" altLang="ko-KR" sz="2000" dirty="0" smtClean="0"/>
              <a:t>(biological </a:t>
            </a:r>
            <a:r>
              <a:rPr lang="en-US" altLang="ko-KR" sz="2000" dirty="0"/>
              <a:t>neural </a:t>
            </a:r>
            <a:r>
              <a:rPr lang="en-US" altLang="ko-KR" sz="2000" dirty="0" smtClean="0"/>
              <a:t>network)</a:t>
            </a:r>
            <a:endParaRPr lang="en-US" altLang="ko-KR" sz="2200" dirty="0" smtClean="0"/>
          </a:p>
          <a:p>
            <a:pPr lvl="1"/>
            <a:r>
              <a:rPr lang="ko-KR" altLang="en-US" sz="1800" dirty="0"/>
              <a:t>인간의 신경계에서 약 </a:t>
            </a:r>
            <a:r>
              <a:rPr lang="en-US" altLang="ko-KR" sz="1800" dirty="0"/>
              <a:t>860 </a:t>
            </a:r>
            <a:r>
              <a:rPr lang="ko-KR" altLang="en-US" sz="1800" dirty="0"/>
              <a:t>억 개의 뉴런이 발견되며 시냅스와 연결되어 네트워크</a:t>
            </a:r>
            <a:r>
              <a:rPr lang="en-US" altLang="ko-KR" sz="1800" dirty="0"/>
              <a:t>(neural</a:t>
            </a:r>
            <a:r>
              <a:rPr lang="ko-KR" altLang="en-US" sz="1800" dirty="0"/>
              <a:t> </a:t>
            </a:r>
            <a:r>
              <a:rPr lang="en-US" altLang="ko-KR" sz="1800" dirty="0"/>
              <a:t>network)</a:t>
            </a:r>
            <a:r>
              <a:rPr lang="ko-KR" altLang="en-US" sz="1800" dirty="0"/>
              <a:t>를 구성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74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인공신경망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artificial </a:t>
            </a:r>
            <a:r>
              <a:rPr lang="en-US" altLang="ko-KR" b="0" dirty="0"/>
              <a:t>neural </a:t>
            </a:r>
            <a:r>
              <a:rPr lang="en-US" altLang="ko-KR" b="0" dirty="0" smtClean="0"/>
              <a:t>network)</a:t>
            </a:r>
            <a:r>
              <a:rPr lang="en-US" altLang="ko-KR" b="0" dirty="0"/>
              <a:t>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110844"/>
            <a:ext cx="10972800" cy="5184775"/>
          </a:xfrm>
        </p:spPr>
        <p:txBody>
          <a:bodyPr/>
          <a:lstStyle/>
          <a:p>
            <a:r>
              <a:rPr lang="ko-KR" altLang="en-US" b="0" dirty="0"/>
              <a:t>생물학적 신경 시스템이 </a:t>
            </a:r>
            <a:r>
              <a:rPr lang="ko-KR" altLang="en-US" b="0" dirty="0" smtClean="0"/>
              <a:t>정보를 처리하는 기능을 모방하여 인공적으로 구축한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신경망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 smtClean="0"/>
          </a:p>
          <a:p>
            <a:endParaRPr lang="ko-KR" altLang="en-US" dirty="0"/>
          </a:p>
        </p:txBody>
      </p:sp>
      <p:pic>
        <p:nvPicPr>
          <p:cNvPr id="8" name="Picture 2" descr="https://miro.medium.com/max/824/1*eBMwpBBboAXgqsawwOKk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5" y="2023996"/>
            <a:ext cx="6108192" cy="398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18832" y="6170205"/>
            <a:ext cx="8851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https://medium.com/@ivanliljeqvist/the-essence-of-artificial-neural-networks-5de300c995d6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377200" y="2533680"/>
            <a:ext cx="4461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(B) </a:t>
            </a:r>
            <a:r>
              <a:rPr lang="ko-KR" altLang="en-US" sz="1400" b="1" dirty="0" smtClean="0"/>
              <a:t>신경세포를 </a:t>
            </a:r>
            <a:r>
              <a:rPr lang="ko-KR" altLang="en-US" sz="1400" b="1" dirty="0" err="1" smtClean="0"/>
              <a:t>노드로</a:t>
            </a:r>
            <a:r>
              <a:rPr lang="ko-KR" altLang="en-US" sz="1400" b="1" dirty="0" smtClean="0"/>
              <a:t> 표현</a:t>
            </a:r>
            <a:endParaRPr lang="en-US" altLang="ko-KR" sz="1400" b="1" dirty="0" smtClean="0"/>
          </a:p>
          <a:p>
            <a:r>
              <a:rPr lang="en-US" altLang="ko-KR" sz="1400" b="1" dirty="0" smtClean="0">
                <a:latin typeface="+mn-ea"/>
              </a:rPr>
              <a:t>dendrite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ko-KR" altLang="en-US" sz="1400" b="1" dirty="0" err="1" smtClean="0">
                <a:latin typeface="+mn-ea"/>
              </a:rPr>
              <a:t>입력값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x</a:t>
            </a:r>
            <a:r>
              <a:rPr lang="en-US" altLang="ko-KR" sz="1400" b="1" baseline="-25000" dirty="0" smtClean="0">
                <a:latin typeface="+mn-ea"/>
              </a:rPr>
              <a:t>1</a:t>
            </a:r>
            <a:r>
              <a:rPr lang="en-US" altLang="ko-KR" sz="1400" b="1" dirty="0" smtClean="0">
                <a:latin typeface="+mn-ea"/>
              </a:rPr>
              <a:t> .. </a:t>
            </a:r>
            <a:r>
              <a:rPr lang="en-US" altLang="ko-KR" sz="1400" b="1" dirty="0" err="1" smtClean="0">
                <a:latin typeface="+mn-ea"/>
              </a:rPr>
              <a:t>x</a:t>
            </a:r>
            <a:r>
              <a:rPr lang="en-US" altLang="ko-KR" sz="1400" b="1" baseline="-25000" dirty="0" err="1" smtClean="0">
                <a:latin typeface="+mn-ea"/>
              </a:rPr>
              <a:t>n</a:t>
            </a:r>
            <a:r>
              <a:rPr lang="ko-KR" altLang="en-US" sz="1400" b="1" dirty="0" smtClean="0">
                <a:latin typeface="+mn-ea"/>
              </a:rPr>
              <a:t>으로 표현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cell body</a:t>
            </a:r>
            <a:r>
              <a:rPr lang="ko-KR" altLang="en-US" sz="1400" b="1" dirty="0" smtClean="0">
                <a:latin typeface="+mn-ea"/>
              </a:rPr>
              <a:t>의 기능을 </a:t>
            </a:r>
            <a:r>
              <a:rPr lang="ko-KR" altLang="en-US" sz="1400" b="1" dirty="0" err="1" smtClean="0">
                <a:latin typeface="+mn-ea"/>
              </a:rPr>
              <a:t>활성화함수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f(x)</a:t>
            </a:r>
            <a:r>
              <a:rPr lang="ko-KR" altLang="en-US" sz="1400" b="1" dirty="0" smtClean="0">
                <a:latin typeface="+mn-ea"/>
              </a:rPr>
              <a:t>로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표현  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axon</a:t>
            </a:r>
            <a:r>
              <a:rPr lang="ko-KR" altLang="en-US" sz="1400" b="1" dirty="0" smtClean="0">
                <a:latin typeface="+mn-ea"/>
              </a:rPr>
              <a:t> 출력을 </a:t>
            </a:r>
            <a:r>
              <a:rPr lang="en-US" altLang="ko-KR" sz="1400" b="1" dirty="0" smtClean="0">
                <a:latin typeface="+mn-ea"/>
              </a:rPr>
              <a:t>y</a:t>
            </a:r>
            <a:r>
              <a:rPr lang="en-US" altLang="ko-KR" sz="1400" b="1" baseline="-25000" dirty="0" smtClean="0">
                <a:latin typeface="+mn-ea"/>
              </a:rPr>
              <a:t>1 </a:t>
            </a:r>
            <a:r>
              <a:rPr lang="ko-KR" altLang="en-US" sz="1400" b="1" dirty="0">
                <a:latin typeface="+mn-ea"/>
              </a:rPr>
              <a:t>으로 </a:t>
            </a:r>
            <a:r>
              <a:rPr lang="ko-KR" altLang="en-US" sz="1400" b="1" dirty="0" smtClean="0">
                <a:latin typeface="+mn-ea"/>
              </a:rPr>
              <a:t>표현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89262" y="4351942"/>
            <a:ext cx="4093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(D) </a:t>
            </a:r>
            <a:r>
              <a:rPr lang="ko-KR" altLang="en-US" sz="1400" b="1" dirty="0" smtClean="0"/>
              <a:t>인공신경망 구조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신경세포사이의</a:t>
            </a:r>
            <a:r>
              <a:rPr lang="ko-KR" altLang="en-US" sz="1400" b="1" dirty="0" smtClean="0"/>
              <a:t>  연결부인 시냅스의 연결강도를 인공신경망의 </a:t>
            </a:r>
            <a:r>
              <a:rPr lang="ko-KR" altLang="en-US" sz="1400" b="1" dirty="0" err="1" smtClean="0"/>
              <a:t>노드들의</a:t>
            </a:r>
            <a:r>
              <a:rPr lang="ko-KR" altLang="en-US" sz="1400" b="1" dirty="0" smtClean="0"/>
              <a:t> 연결선으로 표현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연결강도가 클수록 이전 층에서의 </a:t>
            </a:r>
            <a:r>
              <a:rPr lang="ko-KR" altLang="en-US" sz="1400" b="1" dirty="0" err="1" smtClean="0"/>
              <a:t>입력값에</a:t>
            </a:r>
            <a:r>
              <a:rPr lang="ko-KR" altLang="en-US" sz="1400" b="1" dirty="0" smtClean="0"/>
              <a:t> 더 큰 영향을 줌</a:t>
            </a:r>
            <a:endParaRPr lang="ko-KR" altLang="en-US" sz="14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산업융합형</a:t>
            </a:r>
            <a:r>
              <a:rPr lang="ko-KR" altLang="en-US" dirty="0" smtClean="0"/>
              <a:t> 인공지능 청년혁신가 양성 교육과정 </a:t>
            </a:r>
            <a:r>
              <a:rPr lang="en-US" altLang="ko-KR" dirty="0" smtClean="0"/>
              <a:t>2020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336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인공신경망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artificial </a:t>
            </a:r>
            <a:r>
              <a:rPr lang="en-US" altLang="ko-KR" b="0" dirty="0"/>
              <a:t>neural </a:t>
            </a:r>
            <a:r>
              <a:rPr lang="en-US" altLang="ko-KR" b="0" dirty="0" smtClean="0"/>
              <a:t>network)</a:t>
            </a:r>
            <a:r>
              <a:rPr lang="en-US" altLang="ko-KR" b="0" dirty="0"/>
              <a:t>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 smtClean="0"/>
                  <a:t>이전 뉴런의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신호는 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aseline="-25000" dirty="0" smtClean="0">
                    <a:latin typeface="+mn-ea"/>
                  </a:rPr>
                  <a:t> </a:t>
                </a:r>
                <a:r>
                  <a:rPr lang="ko-KR" altLang="en-US" b="0" dirty="0" smtClean="0"/>
                  <a:t>와  시냅스의</a:t>
                </a:r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연결강도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baseline="-25000" dirty="0">
                    <a:latin typeface="+mn-ea"/>
                  </a:rPr>
                  <a:t> </a:t>
                </a:r>
                <a:r>
                  <a:rPr lang="ko-KR" altLang="en-US" b="0" dirty="0" smtClean="0"/>
                  <a:t>를 곱하여 모든 뉴런들의 신호를 합한 후 활성화 함수를 적용한 결과를 출력</a:t>
                </a:r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308" b="10980"/>
          <a:stretch/>
        </p:blipFill>
        <p:spPr>
          <a:xfrm>
            <a:off x="2934208" y="2295795"/>
            <a:ext cx="5803392" cy="33153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88146" y="5934646"/>
            <a:ext cx="503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https://cs231n.github.io/neural-networks-1/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719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  <a:r>
              <a:rPr lang="en-US" altLang="ko-KR" dirty="0"/>
              <a:t>(</a:t>
            </a:r>
            <a:r>
              <a:rPr lang="en-US" altLang="ko-KR" b="0" dirty="0"/>
              <a:t>artificial neural network) </a:t>
            </a:r>
            <a:endParaRPr lang="ko-KR" altLang="en-US" dirty="0"/>
          </a:p>
        </p:txBody>
      </p:sp>
      <p:pic>
        <p:nvPicPr>
          <p:cNvPr id="4098" name="Picture 2" descr="https://miro.medium.com/max/1682/1*tqH0W3q3gfIlHqV_R5ov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1" y="2472026"/>
            <a:ext cx="6341291" cy="30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783078"/>
            <a:ext cx="1151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transfer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function (</a:t>
            </a:r>
            <a:r>
              <a:rPr lang="ko-KR" altLang="en-US" sz="1600" b="1" dirty="0" smtClean="0"/>
              <a:t>전달함수</a:t>
            </a:r>
            <a:r>
              <a:rPr lang="en-US" altLang="ko-KR" sz="1600" b="1" dirty="0" smtClean="0"/>
              <a:t>) : </a:t>
            </a:r>
            <a:r>
              <a:rPr lang="ko-KR" altLang="en-US" sz="1600" b="1" dirty="0" smtClean="0"/>
              <a:t>입력 </a:t>
            </a:r>
            <a:r>
              <a:rPr lang="ko-KR" altLang="en-US" sz="1600" b="1" dirty="0" err="1" smtClean="0"/>
              <a:t>노드들의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입력값</a:t>
            </a:r>
            <a:r>
              <a:rPr lang="en-US" altLang="ko-KR" sz="1600" b="1" dirty="0" smtClean="0"/>
              <a:t>(</a:t>
            </a:r>
            <a:r>
              <a:rPr lang="en-US" altLang="ko-KR" sz="1600" b="1" dirty="0" smtClean="0">
                <a:latin typeface="+mn-ea"/>
              </a:rPr>
              <a:t>x</a:t>
            </a:r>
            <a:r>
              <a:rPr lang="en-US" altLang="ko-KR" sz="1600" b="1" baseline="-25000" dirty="0" smtClean="0">
                <a:latin typeface="+mn-ea"/>
              </a:rPr>
              <a:t>i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과 연결강도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가중치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w</a:t>
            </a:r>
            <a:r>
              <a:rPr lang="en-US" altLang="ko-KR" sz="1600" b="1" baseline="-25000" dirty="0" err="1" smtClean="0">
                <a:latin typeface="+mn-ea"/>
              </a:rPr>
              <a:t>j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곱하여 합을 구하는 함수</a:t>
            </a:r>
            <a:r>
              <a:rPr lang="en-US" altLang="ko-KR" sz="1600" b="1" dirty="0" smtClean="0"/>
              <a:t>(weighted sum)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activation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function(</a:t>
            </a:r>
            <a:r>
              <a:rPr lang="ko-KR" altLang="en-US" sz="1600" b="1" dirty="0" smtClean="0"/>
              <a:t>활성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함수</a:t>
            </a:r>
            <a:r>
              <a:rPr lang="en-US" altLang="ko-KR" sz="1600" b="1" dirty="0" smtClean="0"/>
              <a:t>) : </a:t>
            </a:r>
            <a:r>
              <a:rPr lang="ko-KR" altLang="en-US" sz="1600" b="1" dirty="0" err="1" smtClean="0"/>
              <a:t>임계값에</a:t>
            </a:r>
            <a:r>
              <a:rPr lang="ko-KR" altLang="en-US" sz="1600" b="1" dirty="0" smtClean="0"/>
              <a:t> 따라 활성화 여부를 결정하는 함수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981456" y="1096059"/>
            <a:ext cx="10229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Perception(</a:t>
            </a:r>
            <a:r>
              <a:rPr lang="ko-KR" altLang="en-US" sz="2400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</a:t>
            </a:r>
            <a:r>
              <a:rPr lang="en-US" altLang="ko-KR" sz="2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초기 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형태의 인공 </a:t>
            </a:r>
            <a:r>
              <a:rPr lang="ko-KR" altLang="en-US" sz="20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신경망</a:t>
            </a:r>
            <a:endParaRPr lang="en-US" altLang="ko-KR" sz="20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다수의 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입력으로부터 하나의 결과를 내보내는 </a:t>
            </a:r>
            <a:r>
              <a:rPr lang="ko-KR" altLang="en-US" sz="20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알고리즘</a:t>
            </a:r>
            <a:endParaRPr lang="ko-KR" altLang="en-US" sz="2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72" y="3589083"/>
            <a:ext cx="3046803" cy="7781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858324" y="4473405"/>
            <a:ext cx="2795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뉴런에서 전달 받은 신호의 총합이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θ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넘을 때만 1을 </a:t>
            </a:r>
            <a:r>
              <a:rPr lang="ko-KR" altLang="en-US" sz="1600" dirty="0" smtClean="0"/>
              <a:t>출력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66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활성함수</a:t>
            </a:r>
            <a:r>
              <a:rPr lang="en-US" altLang="ko-KR" dirty="0" smtClean="0"/>
              <a:t>(activation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4" y="1052459"/>
            <a:ext cx="5621464" cy="5526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3173" y="1391350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Unit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step : </a:t>
            </a:r>
            <a:r>
              <a:rPr lang="ko-KR" altLang="en-US" sz="1400" b="1" dirty="0" smtClean="0"/>
              <a:t>전달받은 값 </a:t>
            </a:r>
            <a:r>
              <a:rPr lang="en-US" altLang="ko-KR" sz="1400" b="1" dirty="0" smtClean="0"/>
              <a:t>z</a:t>
            </a:r>
            <a:r>
              <a:rPr lang="ko-KR" altLang="en-US" sz="1400" b="1" dirty="0" smtClean="0"/>
              <a:t>가  음수이면 </a:t>
            </a:r>
            <a:r>
              <a:rPr lang="en-US" altLang="ko-KR" sz="1400" b="1" dirty="0" smtClean="0"/>
              <a:t>0, </a:t>
            </a:r>
          </a:p>
          <a:p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이면 </a:t>
            </a:r>
            <a:r>
              <a:rPr lang="en-US" altLang="ko-KR" sz="1400" b="1" dirty="0" smtClean="0"/>
              <a:t>0.5, </a:t>
            </a:r>
            <a:r>
              <a:rPr lang="ko-KR" altLang="en-US" sz="1400" b="1" dirty="0" smtClean="0"/>
              <a:t>양수이면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출력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53173" y="3815843"/>
            <a:ext cx="4060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Logistic(sigmoid) : </a:t>
            </a:r>
            <a:r>
              <a:rPr lang="ko-KR" altLang="en-US" sz="1400" b="1" dirty="0" smtClean="0"/>
              <a:t>전달받은 값 </a:t>
            </a:r>
            <a:r>
              <a:rPr lang="en-US" altLang="ko-KR" sz="1400" b="1" dirty="0" smtClean="0"/>
              <a:t>z</a:t>
            </a:r>
            <a:r>
              <a:rPr lang="ko-KR" altLang="en-US" sz="1400" b="1" dirty="0" smtClean="0"/>
              <a:t>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비선형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함수인 </a:t>
            </a:r>
            <a:r>
              <a:rPr lang="ko-KR" altLang="en-US" sz="1400" b="1" dirty="0" err="1" smtClean="0"/>
              <a:t>시스모이드를</a:t>
            </a:r>
            <a:r>
              <a:rPr lang="ko-KR" altLang="en-US" sz="1400" b="1" dirty="0" smtClean="0"/>
              <a:t> 적용하여 </a:t>
            </a:r>
            <a:r>
              <a:rPr lang="en-US" altLang="ko-KR" sz="1400" b="1" dirty="0" smtClean="0"/>
              <a:t>0~1 </a:t>
            </a:r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, z</a:t>
            </a:r>
            <a:r>
              <a:rPr lang="ko-KR" altLang="en-US" sz="1400" b="1" dirty="0" smtClean="0"/>
              <a:t>값이 크거나 작을 때 출력에 영향을 덜 줄 수 있는 함수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53173" y="5322097"/>
            <a:ext cx="406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ReLU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전달받은 값 </a:t>
            </a:r>
            <a:r>
              <a:rPr lang="en-US" altLang="ko-KR" sz="1400" b="1" dirty="0" smtClean="0"/>
              <a:t>z</a:t>
            </a:r>
            <a:r>
              <a:rPr lang="ko-KR" altLang="en-US" sz="1400" b="1" dirty="0" smtClean="0"/>
              <a:t>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직선조합으로 비선형을 표현</a:t>
            </a:r>
            <a:r>
              <a:rPr lang="en-US" altLang="ko-KR" sz="1400" b="1" dirty="0" smtClean="0"/>
              <a:t>,  (0~z) </a:t>
            </a:r>
            <a:r>
              <a:rPr lang="ko-KR" altLang="en-US" sz="1400" b="1" dirty="0" smtClean="0"/>
              <a:t>출력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딥러닝에서</a:t>
            </a:r>
            <a:r>
              <a:rPr lang="ko-KR" altLang="en-US" sz="1400" b="1" dirty="0" smtClean="0"/>
              <a:t> 주로 사용</a:t>
            </a:r>
            <a:endParaRPr lang="en-US" altLang="ko-KR" sz="1400" b="1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355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활성함수</a:t>
            </a:r>
            <a:r>
              <a:rPr lang="en-US" altLang="ko-KR" dirty="0"/>
              <a:t>(activation</a:t>
            </a:r>
            <a:r>
              <a:rPr lang="ko-KR" altLang="en-US" dirty="0"/>
              <a:t> </a:t>
            </a:r>
            <a:r>
              <a:rPr lang="en-US" altLang="ko-KR" dirty="0"/>
              <a:t>function)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750"/>
          <a:stretch/>
        </p:blipFill>
        <p:spPr>
          <a:xfrm>
            <a:off x="1562507" y="2050869"/>
            <a:ext cx="5748988" cy="41278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76016" y="1535419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step, sigmoid</a:t>
            </a:r>
            <a:r>
              <a:rPr lang="ko-KR" altLang="en-US" sz="2000" b="1" dirty="0" smtClean="0"/>
              <a:t> 함수 구현 및 그래프 출력 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28" y="2218508"/>
            <a:ext cx="2859437" cy="396022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258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Single-Layer </a:t>
            </a:r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39707" y="1044083"/>
            <a:ext cx="10972800" cy="1699625"/>
          </a:xfrm>
        </p:spPr>
        <p:txBody>
          <a:bodyPr/>
          <a:lstStyle/>
          <a:p>
            <a:r>
              <a:rPr lang="ko-KR" altLang="en-US" dirty="0"/>
              <a:t>단층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(</a:t>
            </a:r>
            <a:r>
              <a:rPr lang="en-US" altLang="ko-KR" dirty="0"/>
              <a:t>Single-Layer </a:t>
            </a:r>
            <a:r>
              <a:rPr lang="en-US" altLang="ko-KR" dirty="0" smtClean="0"/>
              <a:t>Perceptron)</a:t>
            </a:r>
          </a:p>
          <a:p>
            <a:pPr lvl="1"/>
            <a:r>
              <a:rPr lang="ko-KR" altLang="en-US" dirty="0" smtClean="0"/>
              <a:t>입력단계</a:t>
            </a:r>
            <a:r>
              <a:rPr lang="en-US" altLang="ko-KR" dirty="0" smtClean="0"/>
              <a:t>(layer)</a:t>
            </a:r>
            <a:r>
              <a:rPr lang="ko-KR" altLang="en-US" dirty="0" smtClean="0"/>
              <a:t>와 출력단계로 구성된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입력층</a:t>
            </a:r>
            <a:r>
              <a:rPr lang="en-US" altLang="ko-KR" dirty="0"/>
              <a:t>(input layer)</a:t>
            </a:r>
            <a:r>
              <a:rPr lang="ko-KR" altLang="en-US" dirty="0"/>
              <a:t>과 </a:t>
            </a:r>
            <a:r>
              <a:rPr lang="ko-KR" altLang="en-US" dirty="0" err="1"/>
              <a:t>출력층</a:t>
            </a:r>
            <a:r>
              <a:rPr lang="en-US" altLang="ko-KR" dirty="0"/>
              <a:t>(output </a:t>
            </a:r>
            <a:r>
              <a:rPr lang="en-US" altLang="ko-KR" dirty="0" smtClean="0"/>
              <a:t>layer)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입력벡터를 두 부류</a:t>
            </a:r>
            <a:r>
              <a:rPr lang="en-US" altLang="ko-KR" dirty="0" smtClean="0"/>
              <a:t>(0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1)</a:t>
            </a:r>
            <a:r>
              <a:rPr lang="ko-KR" altLang="en-US" dirty="0" smtClean="0"/>
              <a:t>로 분류하는 이진 선형 분류기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765865" y="621954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Input layer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76260" y="6219540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output layer</a:t>
            </a:r>
            <a:endParaRPr lang="ko-KR" altLang="en-US" sz="16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산업융합형 인공지능 청년혁신가 양성 교육과정 </a:t>
            </a:r>
            <a:r>
              <a:rPr lang="en-US" altLang="ko-KR" smtClean="0"/>
              <a:t>2020 </a:t>
            </a:r>
            <a:r>
              <a:rPr lang="ko-KR" altLang="en-US" smtClean="0"/>
              <a:t>딥러닝 기초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090388" y="2862310"/>
            <a:ext cx="7889350" cy="3101389"/>
            <a:chOff x="2090388" y="2862310"/>
            <a:chExt cx="7889350" cy="31013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2090388" y="2862310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388" y="2862310"/>
                  <a:ext cx="512064" cy="499872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2090388" y="3435765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388" y="3435765"/>
                  <a:ext cx="512064" cy="499872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2090388" y="475452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388" y="4754521"/>
                  <a:ext cx="512064" cy="499872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216416" y="4160708"/>
              <a:ext cx="260008" cy="48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ko-KR" b="1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ko-KR" b="1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altLang="ko-KR" b="1" dirty="0"/>
                <a:t>.</a:t>
              </a:r>
              <a:endParaRPr lang="ko-KR" altLang="en-US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90388" y="5463827"/>
              <a:ext cx="512064" cy="4998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/>
                <p:cNvSpPr/>
                <p:nvPr/>
              </p:nvSpPr>
              <p:spPr>
                <a:xfrm>
                  <a:off x="4876260" y="4145071"/>
                  <a:ext cx="512064" cy="4998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타원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260" y="4145071"/>
                  <a:ext cx="512064" cy="49987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/>
            <p:nvPr/>
          </p:nvCxnSpPr>
          <p:spPr>
            <a:xfrm>
              <a:off x="2613923" y="3161470"/>
              <a:ext cx="2262337" cy="110292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6"/>
              <a:endCxn id="12" idx="2"/>
            </p:cNvCxnSpPr>
            <p:nvPr/>
          </p:nvCxnSpPr>
          <p:spPr>
            <a:xfrm>
              <a:off x="2602452" y="3685701"/>
              <a:ext cx="2273808" cy="70930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6"/>
              <a:endCxn id="12" idx="3"/>
            </p:cNvCxnSpPr>
            <p:nvPr/>
          </p:nvCxnSpPr>
          <p:spPr>
            <a:xfrm flipV="1">
              <a:off x="2602452" y="4571738"/>
              <a:ext cx="2348798" cy="43271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6"/>
            </p:cNvCxnSpPr>
            <p:nvPr/>
          </p:nvCxnSpPr>
          <p:spPr>
            <a:xfrm flipV="1">
              <a:off x="2602452" y="4691057"/>
              <a:ext cx="2348798" cy="1022706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36936" y="5212137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bias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639812" y="3362182"/>
                  <a:ext cx="3411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812" y="3362182"/>
                  <a:ext cx="34118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642250" y="4131725"/>
                  <a:ext cx="3465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250" y="4131725"/>
                  <a:ext cx="34650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018" r="-350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673872" y="4748698"/>
                  <a:ext cx="353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872" y="4748698"/>
                  <a:ext cx="35362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897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화살표 연결선 33"/>
            <p:cNvCxnSpPr>
              <a:stCxn id="12" idx="6"/>
            </p:cNvCxnSpPr>
            <p:nvPr/>
          </p:nvCxnSpPr>
          <p:spPr>
            <a:xfrm>
              <a:off x="5388324" y="4395007"/>
              <a:ext cx="996286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50185" y="3435765"/>
                  <a:ext cx="2953886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≥0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0               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185" y="3435765"/>
                  <a:ext cx="2953886" cy="6178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297611" y="3261064"/>
                  <a:ext cx="1682127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611" y="3261064"/>
                  <a:ext cx="1682127" cy="75623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74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tascience" id="{68048D11-177F-445F-874D-0194AA48A0B1}" vid="{C366CF73-A654-4376-88B3-BDA70195D6F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13552</TotalTime>
  <Words>1273</Words>
  <Application>Microsoft Office PowerPoint</Application>
  <PresentationFormat>와이드스크린</PresentationFormat>
  <Paragraphs>479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맑은 고딕</vt:lpstr>
      <vt:lpstr>Arial</vt:lpstr>
      <vt:lpstr>Cambria Math</vt:lpstr>
      <vt:lpstr>Comic Sans MS</vt:lpstr>
      <vt:lpstr>1_기본 디자인</vt:lpstr>
      <vt:lpstr>신경망 기초</vt:lpstr>
      <vt:lpstr>생물학적 신경망(biological neural network)</vt:lpstr>
      <vt:lpstr>생물학적 신경망(biological neural network)</vt:lpstr>
      <vt:lpstr>인공신경망(artificial neural network) </vt:lpstr>
      <vt:lpstr>인공신경망(artificial neural network) </vt:lpstr>
      <vt:lpstr>인공신경망(artificial neural network) </vt:lpstr>
      <vt:lpstr>활성함수(activation function)</vt:lpstr>
      <vt:lpstr>활성함수(activation function)</vt:lpstr>
      <vt:lpstr>Single-Layer Perceptron</vt:lpstr>
      <vt:lpstr>Single-Layer Perceptron</vt:lpstr>
      <vt:lpstr>Single-Layer Perceptron 예 </vt:lpstr>
      <vt:lpstr>PowerPoint 프레젠테이션</vt:lpstr>
      <vt:lpstr>Single-Layer Perceptron</vt:lpstr>
      <vt:lpstr>Single-Layer Perceptron</vt:lpstr>
      <vt:lpstr>Multiple Layer Perceptron</vt:lpstr>
      <vt:lpstr>Multiple Layer Perceptron</vt:lpstr>
      <vt:lpstr>Multiple Layer Perceptron</vt:lpstr>
      <vt:lpstr>Multiple Layer Perceptron</vt:lpstr>
      <vt:lpstr>Single-Layer Perceptron 학습</vt:lpstr>
      <vt:lpstr>Single-Layer Perceptron 학습</vt:lpstr>
      <vt:lpstr>Single-Layer Perceptron 학습 예 </vt:lpstr>
      <vt:lpstr>Single-Layer Perceptron 학습 예 </vt:lpstr>
      <vt:lpstr>Single-Layer Perceptron 학습 예 </vt:lpstr>
      <vt:lpstr>Single-Layer Perceptron 학습 예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hjsong</dc:creator>
  <cp:lastModifiedBy>hjsong</cp:lastModifiedBy>
  <cp:revision>489</cp:revision>
  <dcterms:created xsi:type="dcterms:W3CDTF">2019-02-24T10:34:10Z</dcterms:created>
  <dcterms:modified xsi:type="dcterms:W3CDTF">2020-06-29T13:46:23Z</dcterms:modified>
</cp:coreProperties>
</file>