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60" r:id="rId4"/>
    <p:sldId id="262" r:id="rId5"/>
    <p:sldId id="263" r:id="rId6"/>
    <p:sldId id="261" r:id="rId7"/>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ción predeterminada" id="{9D17A2A1-BE19-4F09-9E6E-45390D1FC1CC}">
          <p14:sldIdLst>
            <p14:sldId id="256"/>
            <p14:sldId id="259"/>
          </p14:sldIdLst>
        </p14:section>
        <p14:section name="Sección sin título" id="{81E66AC0-A724-4F3E-8867-459AF56CF6EB}">
          <p14:sldIdLst>
            <p14:sldId id="260"/>
            <p14:sldId id="262"/>
            <p14:sldId id="263"/>
          </p14:sldIdLst>
        </p14:section>
        <p14:section name="Sección sin título" id="{1A75C463-11C0-4D77-B62C-061021899E01}">
          <p14:sldIdLst>
            <p14:sldId id="26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60" y="5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é Hermilo Ortega Martinez" userId="a892a7be080e5199" providerId="LiveId" clId="{02B753C8-C579-48D6-B92F-129F42D22DC1}"/>
    <pc:docChg chg="modSld">
      <pc:chgData name="José Hermilo Ortega Martinez" userId="a892a7be080e5199" providerId="LiveId" clId="{02B753C8-C579-48D6-B92F-129F42D22DC1}" dt="2025-01-23T07:45:21.185" v="4" actId="14100"/>
      <pc:docMkLst>
        <pc:docMk/>
      </pc:docMkLst>
      <pc:sldChg chg="modSp mod">
        <pc:chgData name="José Hermilo Ortega Martinez" userId="a892a7be080e5199" providerId="LiveId" clId="{02B753C8-C579-48D6-B92F-129F42D22DC1}" dt="2025-01-23T07:45:21.185" v="4" actId="14100"/>
        <pc:sldMkLst>
          <pc:docMk/>
          <pc:sldMk cId="1681615171" sldId="259"/>
        </pc:sldMkLst>
        <pc:picChg chg="mod">
          <ac:chgData name="José Hermilo Ortega Martinez" userId="a892a7be080e5199" providerId="LiveId" clId="{02B753C8-C579-48D6-B92F-129F42D22DC1}" dt="2025-01-23T07:45:21.185" v="4" actId="14100"/>
          <ac:picMkLst>
            <pc:docMk/>
            <pc:sldMk cId="1681615171" sldId="259"/>
            <ac:picMk id="3"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3" name="22 Rectángulo"/>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23 Rectángulo"/>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24 Rectángulo"/>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25 Rectángulo"/>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Rectángulo"/>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29 Rectángulo redondeado"/>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30 Rectángulo redondeado"/>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Rectángulo"/>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9 Rectángulo"/>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Rectángulo"/>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18 Rectángulo"/>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7 Título"/>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s-ES"/>
              <a:t>Haga clic para modificar el estilo de título del patrón</a:t>
            </a:r>
            <a:endParaRPr kumimoji="0" lang="en-US"/>
          </a:p>
        </p:txBody>
      </p:sp>
      <p:sp>
        <p:nvSpPr>
          <p:cNvPr id="9" name="8 Subtítulo"/>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28" name="27 Marcador de fecha"/>
          <p:cNvSpPr>
            <a:spLocks noGrp="1"/>
          </p:cNvSpPr>
          <p:nvPr>
            <p:ph type="dt" sz="half" idx="10"/>
          </p:nvPr>
        </p:nvSpPr>
        <p:spPr>
          <a:xfrm>
            <a:off x="6705600" y="4206240"/>
            <a:ext cx="960120" cy="457200"/>
          </a:xfrm>
        </p:spPr>
        <p:txBody>
          <a:bodyPr/>
          <a:lstStyle/>
          <a:p>
            <a:fld id="{D8A023EC-F55D-49D7-820B-0B6F23791AA1}" type="datetimeFigureOut">
              <a:rPr lang="es-MX" smtClean="0"/>
              <a:t>22/01/2025</a:t>
            </a:fld>
            <a:endParaRPr lang="es-MX"/>
          </a:p>
        </p:txBody>
      </p:sp>
      <p:sp>
        <p:nvSpPr>
          <p:cNvPr id="17" name="16 Marcador de pie de página"/>
          <p:cNvSpPr>
            <a:spLocks noGrp="1"/>
          </p:cNvSpPr>
          <p:nvPr>
            <p:ph type="ftr" sz="quarter" idx="11"/>
          </p:nvPr>
        </p:nvSpPr>
        <p:spPr>
          <a:xfrm>
            <a:off x="5410200" y="4205288"/>
            <a:ext cx="1295400" cy="457200"/>
          </a:xfrm>
        </p:spPr>
        <p:txBody>
          <a:bodyPr/>
          <a:lstStyle/>
          <a:p>
            <a:endParaRPr lang="es-MX"/>
          </a:p>
        </p:txBody>
      </p:sp>
      <p:sp>
        <p:nvSpPr>
          <p:cNvPr id="29" name="28 Marcador de número de diapositiva"/>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CCD36EFA-A075-4771-BA48-8CB7CD960A15}" type="slidenum">
              <a:rPr lang="es-MX" smtClean="0"/>
              <a:t>‹#›</a:t>
            </a:fld>
            <a:endParaRPr lang="es-MX"/>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D8A023EC-F55D-49D7-820B-0B6F23791AA1}" type="datetimeFigureOut">
              <a:rPr lang="es-MX" smtClean="0"/>
              <a:t>22/01/2025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CCD36EFA-A075-4771-BA48-8CB7CD960A15}" type="slidenum">
              <a:rPr lang="es-MX" smtClean="0"/>
              <a:t>‹#›</a:t>
            </a:fld>
            <a:endParaRPr lang="es-MX"/>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781800" y="1143000"/>
            <a:ext cx="1905000" cy="5486400"/>
          </a:xfrm>
        </p:spPr>
        <p:txBody>
          <a:bodyPr vert="eaVert"/>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a:xfrm>
            <a:off x="457200" y="1143000"/>
            <a:ext cx="6248400" cy="5486400"/>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D8A023EC-F55D-49D7-820B-0B6F23791AA1}" type="datetimeFigureOut">
              <a:rPr lang="es-MX" smtClean="0"/>
              <a:t>22/01/2025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CCD36EFA-A075-4771-BA48-8CB7CD960A15}" type="slidenum">
              <a:rPr lang="es-MX" smtClean="0"/>
              <a:t>‹#›</a:t>
            </a:fld>
            <a:endParaRPr lang="es-MX"/>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contenido"/>
          <p:cNvSpPr>
            <a:spLocks noGrp="1"/>
          </p:cNvSpPr>
          <p:nvPr>
            <p:ph idx="1"/>
          </p:nvPr>
        </p:nvSpPr>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D8A023EC-F55D-49D7-820B-0B6F23791AA1}" type="datetimeFigureOut">
              <a:rPr lang="es-MX" smtClean="0"/>
              <a:t>22/01/2025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CCD36EFA-A075-4771-BA48-8CB7CD960A15}" type="slidenum">
              <a:rPr lang="es-MX" smtClean="0"/>
              <a:t>‹#›</a:t>
            </a:fld>
            <a:endParaRPr lang="es-MX"/>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4" name="3 Marcador de fecha"/>
          <p:cNvSpPr>
            <a:spLocks noGrp="1"/>
          </p:cNvSpPr>
          <p:nvPr>
            <p:ph type="dt" sz="half" idx="10"/>
          </p:nvPr>
        </p:nvSpPr>
        <p:spPr/>
        <p:txBody>
          <a:bodyPr/>
          <a:lstStyle/>
          <a:p>
            <a:fld id="{D8A023EC-F55D-49D7-820B-0B6F23791AA1}" type="datetimeFigureOut">
              <a:rPr lang="es-MX" smtClean="0"/>
              <a:t>22/01/2025</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CCD36EFA-A075-4771-BA48-8CB7CD960A15}" type="slidenum">
              <a:rPr lang="es-MX" smtClean="0"/>
              <a:t>‹#›</a:t>
            </a:fld>
            <a:endParaRPr lang="es-MX"/>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contenido"/>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contenido"/>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D8A023EC-F55D-49D7-820B-0B6F23791AA1}" type="datetimeFigureOut">
              <a:rPr lang="es-MX" smtClean="0"/>
              <a:t>22/01/2025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CCD36EFA-A075-4771-BA48-8CB7CD960A15}" type="slidenum">
              <a:rPr lang="es-MX" smtClean="0"/>
              <a:t>‹#›</a:t>
            </a:fld>
            <a:endParaRPr lang="es-MX"/>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381000" y="1143000"/>
            <a:ext cx="8382000" cy="1069848"/>
          </a:xfrm>
        </p:spPr>
        <p:txBody>
          <a:bodyPr anchor="ctr"/>
          <a:lstStyle>
            <a:lvl1pPr>
              <a:defRPr sz="4000" b="0" i="0" cap="none" baseline="0"/>
            </a:lvl1pPr>
          </a:lstStyle>
          <a:p>
            <a:r>
              <a:rPr kumimoji="0" lang="es-ES"/>
              <a:t>Haga clic para modificar el estilo de título del patrón</a:t>
            </a:r>
            <a:endParaRPr kumimoji="0" lang="en-US"/>
          </a:p>
        </p:txBody>
      </p:sp>
      <p:sp>
        <p:nvSpPr>
          <p:cNvPr id="3" name="2 Marcador de texto"/>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5" name="4 Marcador de contenido"/>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6" name="5 Marcador de contenido"/>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26" name="25 Marcador de fecha"/>
          <p:cNvSpPr>
            <a:spLocks noGrp="1"/>
          </p:cNvSpPr>
          <p:nvPr>
            <p:ph type="dt" sz="half" idx="10"/>
          </p:nvPr>
        </p:nvSpPr>
        <p:spPr/>
        <p:txBody>
          <a:bodyPr rtlCol="0"/>
          <a:lstStyle/>
          <a:p>
            <a:fld id="{D8A023EC-F55D-49D7-820B-0B6F23791AA1}" type="datetimeFigureOut">
              <a:rPr lang="es-MX" smtClean="0"/>
              <a:t>22/01/2025</a:t>
            </a:fld>
            <a:endParaRPr lang="es-MX"/>
          </a:p>
        </p:txBody>
      </p:sp>
      <p:sp>
        <p:nvSpPr>
          <p:cNvPr id="27" name="26 Marcador de número de diapositiva"/>
          <p:cNvSpPr>
            <a:spLocks noGrp="1"/>
          </p:cNvSpPr>
          <p:nvPr>
            <p:ph type="sldNum" sz="quarter" idx="11"/>
          </p:nvPr>
        </p:nvSpPr>
        <p:spPr/>
        <p:txBody>
          <a:bodyPr rtlCol="0"/>
          <a:lstStyle/>
          <a:p>
            <a:fld id="{CCD36EFA-A075-4771-BA48-8CB7CD960A15}" type="slidenum">
              <a:rPr lang="es-MX" smtClean="0"/>
              <a:t>‹#›</a:t>
            </a:fld>
            <a:endParaRPr lang="es-MX"/>
          </a:p>
        </p:txBody>
      </p:sp>
      <p:sp>
        <p:nvSpPr>
          <p:cNvPr id="28" name="27 Marcador de pie de página"/>
          <p:cNvSpPr>
            <a:spLocks noGrp="1"/>
          </p:cNvSpPr>
          <p:nvPr>
            <p:ph type="ftr" sz="quarter" idx="12"/>
          </p:nvPr>
        </p:nvSpPr>
        <p:spPr/>
        <p:txBody>
          <a:bodyPr rtlCol="0"/>
          <a:lstStyle/>
          <a:p>
            <a:endParaRPr lang="es-MX"/>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a:xfrm>
            <a:off x="6583680" y="612648"/>
            <a:ext cx="957264" cy="457200"/>
          </a:xfrm>
        </p:spPr>
        <p:txBody>
          <a:bodyPr/>
          <a:lstStyle/>
          <a:p>
            <a:fld id="{D8A023EC-F55D-49D7-820B-0B6F23791AA1}" type="datetimeFigureOut">
              <a:rPr lang="es-MX" smtClean="0"/>
              <a:t>22/01/2025</a:t>
            </a:fld>
            <a:endParaRPr lang="es-MX"/>
          </a:p>
        </p:txBody>
      </p:sp>
      <p:sp>
        <p:nvSpPr>
          <p:cNvPr id="4" name="3 Marcador de pie de página"/>
          <p:cNvSpPr>
            <a:spLocks noGrp="1"/>
          </p:cNvSpPr>
          <p:nvPr>
            <p:ph type="ftr" sz="quarter" idx="11"/>
          </p:nvPr>
        </p:nvSpPr>
        <p:spPr>
          <a:xfrm>
            <a:off x="5257800" y="612648"/>
            <a:ext cx="1325880" cy="457200"/>
          </a:xfrm>
        </p:spPr>
        <p:txBody>
          <a:bodyPr/>
          <a:lstStyle/>
          <a:p>
            <a:endParaRPr lang="es-MX"/>
          </a:p>
        </p:txBody>
      </p:sp>
      <p:sp>
        <p:nvSpPr>
          <p:cNvPr id="5" name="4 Marcador de número de diapositiva"/>
          <p:cNvSpPr>
            <a:spLocks noGrp="1"/>
          </p:cNvSpPr>
          <p:nvPr>
            <p:ph type="sldNum" sz="quarter" idx="12"/>
          </p:nvPr>
        </p:nvSpPr>
        <p:spPr>
          <a:xfrm>
            <a:off x="8174736" y="2272"/>
            <a:ext cx="762000" cy="365760"/>
          </a:xfrm>
        </p:spPr>
        <p:txBody>
          <a:bodyPr/>
          <a:lstStyle/>
          <a:p>
            <a:fld id="{CCD36EFA-A075-4771-BA48-8CB7CD960A15}" type="slidenum">
              <a:rPr lang="es-MX" smtClean="0"/>
              <a:t>‹#›</a:t>
            </a:fld>
            <a:endParaRPr lang="es-MX"/>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D8A023EC-F55D-49D7-820B-0B6F23791AA1}" type="datetimeFigureOut">
              <a:rPr lang="es-MX" smtClean="0"/>
              <a:t>22/01/2025</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CCD36EFA-A075-4771-BA48-8CB7CD960A15}" type="slidenum">
              <a:rPr lang="es-MX" smtClean="0"/>
              <a:t>‹#›</a:t>
            </a:fld>
            <a:endParaRPr lang="es-MX"/>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353496" y="1101970"/>
            <a:ext cx="3383280" cy="877824"/>
          </a:xfrm>
        </p:spPr>
        <p:txBody>
          <a:bodyPr anchor="b"/>
          <a:lstStyle>
            <a:lvl1pPr algn="l">
              <a:buNone/>
              <a:defRPr sz="1800" b="1"/>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el estilo de texto del patrón</a:t>
            </a:r>
          </a:p>
        </p:txBody>
      </p:sp>
      <p:sp>
        <p:nvSpPr>
          <p:cNvPr id="4" name="3 Marcador de contenido"/>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5" name="4 Marcador de fecha"/>
          <p:cNvSpPr>
            <a:spLocks noGrp="1"/>
          </p:cNvSpPr>
          <p:nvPr>
            <p:ph type="dt" sz="half" idx="10"/>
          </p:nvPr>
        </p:nvSpPr>
        <p:spPr/>
        <p:txBody>
          <a:bodyPr/>
          <a:lstStyle/>
          <a:p>
            <a:fld id="{D8A023EC-F55D-49D7-820B-0B6F23791AA1}" type="datetimeFigureOut">
              <a:rPr lang="es-MX" smtClean="0"/>
              <a:t>22/01/2025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CCD36EFA-A075-4771-BA48-8CB7CD960A15}" type="slidenum">
              <a:rPr lang="es-MX" smtClean="0"/>
              <a:t>‹#›</a:t>
            </a:fld>
            <a:endParaRPr lang="es-MX"/>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s-ES"/>
              <a:t>Haga clic en el icono para agregar una imagen</a:t>
            </a:r>
            <a:endParaRPr kumimoji="0" lang="en-US" dirty="0"/>
          </a:p>
        </p:txBody>
      </p:sp>
      <p:sp>
        <p:nvSpPr>
          <p:cNvPr id="4" name="3 Marcador de texto"/>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s-ES"/>
              <a:t>Haga clic para modificar el estilo de texto del patrón</a:t>
            </a:r>
          </a:p>
        </p:txBody>
      </p:sp>
      <p:sp>
        <p:nvSpPr>
          <p:cNvPr id="5" name="4 Marcador de fecha"/>
          <p:cNvSpPr>
            <a:spLocks noGrp="1"/>
          </p:cNvSpPr>
          <p:nvPr>
            <p:ph type="dt" sz="half" idx="10"/>
          </p:nvPr>
        </p:nvSpPr>
        <p:spPr/>
        <p:txBody>
          <a:bodyPr/>
          <a:lstStyle/>
          <a:p>
            <a:fld id="{D8A023EC-F55D-49D7-820B-0B6F23791AA1}" type="datetimeFigureOut">
              <a:rPr lang="es-MX" smtClean="0"/>
              <a:t>22/01/2025</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CCD36EFA-A075-4771-BA48-8CB7CD960A15}" type="slidenum">
              <a:rPr lang="es-MX" smtClean="0"/>
              <a:t>‹#›</a:t>
            </a:fld>
            <a:endParaRPr lang="es-MX"/>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27 Rectángulo"/>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Rectángulo"/>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29 Rectángulo"/>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30 Rectángulo"/>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31 Rectángulo"/>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32 Rectángulo redondeado"/>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33 Rectángulo redondeado"/>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34 Rectángulo"/>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35 Rectángulo"/>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36 Rectángulo"/>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37 Rectángulo"/>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38 Rectángulo"/>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39 Rectángulo"/>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21 Marcador de título"/>
          <p:cNvSpPr>
            <a:spLocks noGrp="1"/>
          </p:cNvSpPr>
          <p:nvPr>
            <p:ph type="title"/>
          </p:nvPr>
        </p:nvSpPr>
        <p:spPr>
          <a:xfrm>
            <a:off x="457200" y="1143000"/>
            <a:ext cx="8229600" cy="1066800"/>
          </a:xfrm>
          <a:prstGeom prst="rect">
            <a:avLst/>
          </a:prstGeom>
        </p:spPr>
        <p:txBody>
          <a:bodyPr vert="horz" anchor="ctr">
            <a:normAutofit/>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
        <p:nvSpPr>
          <p:cNvPr id="14" name="13 Marcador de fecha"/>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D8A023EC-F55D-49D7-820B-0B6F23791AA1}" type="datetimeFigureOut">
              <a:rPr lang="es-MX" smtClean="0"/>
              <a:t>22/01/2025</a:t>
            </a:fld>
            <a:endParaRPr lang="es-MX"/>
          </a:p>
        </p:txBody>
      </p:sp>
      <p:sp>
        <p:nvSpPr>
          <p:cNvPr id="3" name="2 Marcador de pie de página"/>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s-MX"/>
          </a:p>
        </p:txBody>
      </p:sp>
      <p:sp>
        <p:nvSpPr>
          <p:cNvPr id="23" name="22 Marcador de número de diapositiva"/>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CCD36EFA-A075-4771-BA48-8CB7CD960A15}" type="slidenum">
              <a:rPr lang="es-MX" smtClean="0"/>
              <a:t>‹#›</a:t>
            </a:fld>
            <a:endParaRPr lang="es-MX"/>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12295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457200" y="620688"/>
            <a:ext cx="82296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s-MX" dirty="0"/>
              <a:t>Menú Principal</a:t>
            </a:r>
          </a:p>
        </p:txBody>
      </p:sp>
      <p:pic>
        <p:nvPicPr>
          <p:cNvPr id="3" name="2 Imagen"/>
          <p:cNvPicPr/>
          <p:nvPr/>
        </p:nvPicPr>
        <p:blipFill>
          <a:blip r:embed="rId2"/>
          <a:stretch>
            <a:fillRect/>
          </a:stretch>
        </p:blipFill>
        <p:spPr>
          <a:xfrm>
            <a:off x="184426" y="1574403"/>
            <a:ext cx="5910086" cy="4374877"/>
          </a:xfrm>
          <a:prstGeom prst="rect">
            <a:avLst/>
          </a:prstGeom>
        </p:spPr>
      </p:pic>
      <p:sp>
        <p:nvSpPr>
          <p:cNvPr id="4" name="3 CuadroTexto"/>
          <p:cNvSpPr txBox="1"/>
          <p:nvPr/>
        </p:nvSpPr>
        <p:spPr>
          <a:xfrm>
            <a:off x="6279421" y="1667316"/>
            <a:ext cx="2592288" cy="3600986"/>
          </a:xfrm>
          <a:prstGeom prst="rect">
            <a:avLst/>
          </a:prstGeom>
          <a:noFill/>
        </p:spPr>
        <p:txBody>
          <a:bodyPr wrap="square" rtlCol="0">
            <a:spAutoFit/>
          </a:bodyPr>
          <a:lstStyle/>
          <a:p>
            <a:pPr algn="just"/>
            <a:r>
              <a:rPr lang="es-MX" sz="1200" dirty="0"/>
              <a:t>El Menú principal Consta de 2 secciones las cuales fueron divididas con el objetivo de tener una mejor distribución de los módulos con los que se cuenta el sistema SICAP WEB. </a:t>
            </a:r>
          </a:p>
          <a:p>
            <a:pPr algn="just"/>
            <a:endParaRPr lang="es-MX" sz="1200" dirty="0"/>
          </a:p>
          <a:p>
            <a:pPr algn="just"/>
            <a:r>
              <a:rPr lang="es-MX" sz="1200" dirty="0"/>
              <a:t>En estos, se pueden encontrar de primera instancia información importante con la que el usuario puede evaluar y darse cuenta de la situación actual de toda la información que se tiene en el sistema SICAP ya implantado en la Dirección.</a:t>
            </a:r>
          </a:p>
          <a:p>
            <a:pPr algn="just"/>
            <a:endParaRPr lang="es-MX" sz="1200" dirty="0"/>
          </a:p>
          <a:p>
            <a:pPr algn="just"/>
            <a:r>
              <a:rPr lang="es-MX" sz="1200" dirty="0"/>
              <a:t>Se opto por un diseño rápido, cómodo y de fácil entendimiento para el usuario.</a:t>
            </a:r>
          </a:p>
        </p:txBody>
      </p:sp>
    </p:spTree>
    <p:extLst>
      <p:ext uri="{BB962C8B-B14F-4D97-AF65-F5344CB8AC3E}">
        <p14:creationId xmlns:p14="http://schemas.microsoft.com/office/powerpoint/2010/main" val="1681615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457200" y="620688"/>
            <a:ext cx="82296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s-MX" dirty="0"/>
              <a:t>Sección de Indicadores</a:t>
            </a:r>
          </a:p>
        </p:txBody>
      </p:sp>
      <p:pic>
        <p:nvPicPr>
          <p:cNvPr id="3" name="2 Imagen"/>
          <p:cNvPicPr/>
          <p:nvPr/>
        </p:nvPicPr>
        <p:blipFill rotWithShape="1">
          <a:blip r:embed="rId2"/>
          <a:srcRect t="26246" b="45267"/>
          <a:stretch/>
        </p:blipFill>
        <p:spPr>
          <a:xfrm>
            <a:off x="190319" y="1484784"/>
            <a:ext cx="8763361" cy="1872208"/>
          </a:xfrm>
          <a:prstGeom prst="rect">
            <a:avLst/>
          </a:prstGeom>
        </p:spPr>
      </p:pic>
      <p:sp>
        <p:nvSpPr>
          <p:cNvPr id="4" name="3 CuadroTexto"/>
          <p:cNvSpPr txBox="1"/>
          <p:nvPr/>
        </p:nvSpPr>
        <p:spPr>
          <a:xfrm>
            <a:off x="190319" y="3469064"/>
            <a:ext cx="8763361" cy="3416320"/>
          </a:xfrm>
          <a:prstGeom prst="rect">
            <a:avLst/>
          </a:prstGeom>
          <a:noFill/>
        </p:spPr>
        <p:txBody>
          <a:bodyPr wrap="square" rtlCol="0">
            <a:spAutoFit/>
          </a:bodyPr>
          <a:lstStyle/>
          <a:p>
            <a:pPr algn="just"/>
            <a:r>
              <a:rPr lang="es-MX" dirty="0"/>
              <a:t>En la sección de Indicadores se exponen los módulos con mayor importancia del sistema SICAP además de ser indicadores que se encuentran actualmente mostrados en el sistema de SICAP INDICADORES visualizado por supervisores como ayuda para toma de decisiones de acuerdo a la situación de uno u otro indicador.</a:t>
            </a:r>
          </a:p>
          <a:p>
            <a:pPr algn="just"/>
            <a:endParaRPr lang="es-MX" dirty="0"/>
          </a:p>
          <a:p>
            <a:pPr algn="just"/>
            <a:r>
              <a:rPr lang="es-MX" dirty="0"/>
              <a:t>Como se puede observar, se encuentran los indicadores de </a:t>
            </a:r>
            <a:r>
              <a:rPr lang="es-MX" b="1" dirty="0"/>
              <a:t>Contratos Activos </a:t>
            </a:r>
            <a:r>
              <a:rPr lang="es-MX" dirty="0"/>
              <a:t>y una vista rápida de la cantidad de contratos activos y su valor, </a:t>
            </a:r>
            <a:r>
              <a:rPr lang="es-MX" b="1" dirty="0"/>
              <a:t>Contratos en Proceso de finiquito</a:t>
            </a:r>
            <a:r>
              <a:rPr lang="es-MX" dirty="0"/>
              <a:t> y una vista rápida de cantidad de finiquitos así como cuantos contrato entraron a finiquito y cuantos salieron en el mes, </a:t>
            </a:r>
            <a:r>
              <a:rPr lang="es-MX" b="1" dirty="0"/>
              <a:t>Estimaciones liberadas </a:t>
            </a:r>
            <a:r>
              <a:rPr lang="es-MX" dirty="0"/>
              <a:t>con su vista rápida de cuantas estimaciones se liberaron en el mes, Adicionales y excedentes (En pruebas), Carga de Trabajo y Avances de Obra (En desarrollo).</a:t>
            </a:r>
          </a:p>
        </p:txBody>
      </p:sp>
    </p:spTree>
    <p:extLst>
      <p:ext uri="{BB962C8B-B14F-4D97-AF65-F5344CB8AC3E}">
        <p14:creationId xmlns:p14="http://schemas.microsoft.com/office/powerpoint/2010/main" val="60062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457200" y="620688"/>
            <a:ext cx="82296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s-MX" dirty="0"/>
              <a:t>Contratos Activos</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1" y="1484784"/>
            <a:ext cx="3984842" cy="2736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04643" y="3861048"/>
            <a:ext cx="3984843" cy="2736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CuadroTexto"/>
          <p:cNvSpPr txBox="1"/>
          <p:nvPr/>
        </p:nvSpPr>
        <p:spPr>
          <a:xfrm>
            <a:off x="5364088" y="1268760"/>
            <a:ext cx="3600400" cy="5447645"/>
          </a:xfrm>
          <a:prstGeom prst="rect">
            <a:avLst/>
          </a:prstGeom>
          <a:noFill/>
        </p:spPr>
        <p:txBody>
          <a:bodyPr wrap="square" rtlCol="0">
            <a:spAutoFit/>
          </a:bodyPr>
          <a:lstStyle/>
          <a:p>
            <a:pPr algn="just"/>
            <a:r>
              <a:rPr lang="es-MX" sz="1200" dirty="0"/>
              <a:t>Dentro del indicador de Contratos Activos se puede observar una grafica histórica del indicador en la que se muestra </a:t>
            </a:r>
            <a:r>
              <a:rPr lang="es-MX" sz="1200" b="1" dirty="0"/>
              <a:t>cuantos contratos Activos se encontraban registrados al cierre de cada mes así como el mes actual</a:t>
            </a:r>
            <a:r>
              <a:rPr lang="es-MX" sz="1200" dirty="0"/>
              <a:t> además de mostrar del total de contratos activos cuantos fueron esos </a:t>
            </a:r>
            <a:r>
              <a:rPr lang="es-MX" sz="1200" b="1" dirty="0"/>
              <a:t>contratos activos que se encontraban dentro y fuera de tiempo</a:t>
            </a:r>
            <a:r>
              <a:rPr lang="es-MX" sz="1200" dirty="0"/>
              <a:t> y el seguimiento que lleva el personal de cada área de acuerdo a un objetivo trimestral. </a:t>
            </a:r>
          </a:p>
          <a:p>
            <a:pPr algn="just"/>
            <a:endParaRPr lang="es-MX" sz="1200" dirty="0"/>
          </a:p>
          <a:p>
            <a:pPr algn="just"/>
            <a:r>
              <a:rPr lang="es-MX" sz="1200" dirty="0"/>
              <a:t>Seguido de esto se observa una tabla detallada de contratos Activos en tiempo, Contratos por vencer en tiempo y contratos activos que se encuentran fuera de tiempo, seguido de esto se puede observar una sección de objetivo que es determinada por la gerencia del área y visualizar si se esta o no cumpliendo con dicho objetivo.</a:t>
            </a:r>
          </a:p>
          <a:p>
            <a:pPr algn="just"/>
            <a:endParaRPr lang="es-MX" sz="1200" dirty="0"/>
          </a:p>
          <a:p>
            <a:pPr algn="just"/>
            <a:r>
              <a:rPr lang="es-MX" sz="1200" dirty="0"/>
              <a:t>Dentro del indicador se puede observar también un desglose por niveles a cargo del usuario que ha entrado, por ej.: Gerencia puede visualizar la </a:t>
            </a:r>
            <a:r>
              <a:rPr lang="es-MX" sz="1200" dirty="0" err="1"/>
              <a:t>situacion</a:t>
            </a:r>
            <a:r>
              <a:rPr lang="es-MX" sz="1200" dirty="0"/>
              <a:t> actual de las Subgerencias y Supervisores a su cargo.</a:t>
            </a:r>
          </a:p>
          <a:p>
            <a:pPr algn="just"/>
            <a:endParaRPr lang="es-MX" sz="1200" dirty="0"/>
          </a:p>
          <a:p>
            <a:pPr algn="just"/>
            <a:r>
              <a:rPr lang="es-MX" sz="1200" dirty="0"/>
              <a:t>Para terminar, se puede ver el detalle de cada cantidad reflejada por usuario </a:t>
            </a:r>
            <a:r>
              <a:rPr lang="es-MX" sz="1200" dirty="0" err="1"/>
              <a:t>asi</a:t>
            </a:r>
            <a:r>
              <a:rPr lang="es-MX" sz="1200" dirty="0"/>
              <a:t> como filtros de </a:t>
            </a:r>
            <a:r>
              <a:rPr lang="es-MX" sz="1200" dirty="0" err="1"/>
              <a:t>busqueda</a:t>
            </a:r>
            <a:r>
              <a:rPr lang="es-MX" sz="1200" dirty="0"/>
              <a:t> de detalle (Contratos Vencidos, Por vencer, Etc…)</a:t>
            </a:r>
          </a:p>
        </p:txBody>
      </p:sp>
    </p:spTree>
    <p:extLst>
      <p:ext uri="{BB962C8B-B14F-4D97-AF65-F5344CB8AC3E}">
        <p14:creationId xmlns:p14="http://schemas.microsoft.com/office/powerpoint/2010/main" val="30553857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457200" y="620688"/>
            <a:ext cx="82296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s-MX" dirty="0"/>
              <a:t>Contratos Activos</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521" y="1484784"/>
            <a:ext cx="3984842" cy="27363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04643" y="3861048"/>
            <a:ext cx="3984843" cy="2736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4 CuadroTexto"/>
          <p:cNvSpPr txBox="1"/>
          <p:nvPr/>
        </p:nvSpPr>
        <p:spPr>
          <a:xfrm>
            <a:off x="5364088" y="1268760"/>
            <a:ext cx="3600400" cy="5447645"/>
          </a:xfrm>
          <a:prstGeom prst="rect">
            <a:avLst/>
          </a:prstGeom>
          <a:noFill/>
        </p:spPr>
        <p:txBody>
          <a:bodyPr wrap="square" rtlCol="0">
            <a:spAutoFit/>
          </a:bodyPr>
          <a:lstStyle/>
          <a:p>
            <a:pPr algn="just"/>
            <a:r>
              <a:rPr lang="es-MX" sz="1200" dirty="0"/>
              <a:t>Dentro del indicador de Contratos Activos se puede observar una grafica histórica del indicador en la que se muestra </a:t>
            </a:r>
            <a:r>
              <a:rPr lang="es-MX" sz="1200" b="1" dirty="0"/>
              <a:t>cuantos contratos Activos se encontraban registrados al cierre de cada mes así como el mes actual</a:t>
            </a:r>
            <a:r>
              <a:rPr lang="es-MX" sz="1200" dirty="0"/>
              <a:t> además de mostrar del total de contratos activos cuantos fueron esos </a:t>
            </a:r>
            <a:r>
              <a:rPr lang="es-MX" sz="1200" b="1" dirty="0"/>
              <a:t>contratos activos que se encontraban dentro y fuera de tiempo</a:t>
            </a:r>
            <a:r>
              <a:rPr lang="es-MX" sz="1200" dirty="0"/>
              <a:t> y el seguimiento que lleva el personal de cada área de acuerdo a un objetivo trimestral. </a:t>
            </a:r>
          </a:p>
          <a:p>
            <a:pPr algn="just"/>
            <a:endParaRPr lang="es-MX" sz="1200" dirty="0"/>
          </a:p>
          <a:p>
            <a:pPr algn="just"/>
            <a:r>
              <a:rPr lang="es-MX" sz="1200" dirty="0"/>
              <a:t>Seguido de esto se observa una tabla detallada de contratos Activos en tiempo, Contratos por vencer en tiempo y contratos activos que se encuentran fuera de tiempo, seguido de esto se puede observar una sección de objetivo que es determinada por la gerencia del área y visualizar si se esta o no cumpliendo con dicho objetivo.</a:t>
            </a:r>
          </a:p>
          <a:p>
            <a:pPr algn="just"/>
            <a:endParaRPr lang="es-MX" sz="1200" dirty="0"/>
          </a:p>
          <a:p>
            <a:pPr algn="just"/>
            <a:r>
              <a:rPr lang="es-MX" sz="1200" dirty="0"/>
              <a:t>Dentro del indicador se puede observar también un desglose por niveles a cargo del usuario que ha entrado, por ej.: Gerencia puede visualizar la </a:t>
            </a:r>
            <a:r>
              <a:rPr lang="es-MX" sz="1200" dirty="0" err="1"/>
              <a:t>situacion</a:t>
            </a:r>
            <a:r>
              <a:rPr lang="es-MX" sz="1200" dirty="0"/>
              <a:t> actual de las Subgerencias y Supervisores a su cargo.</a:t>
            </a:r>
          </a:p>
          <a:p>
            <a:pPr algn="just"/>
            <a:endParaRPr lang="es-MX" sz="1200" dirty="0"/>
          </a:p>
          <a:p>
            <a:pPr algn="just"/>
            <a:r>
              <a:rPr lang="es-MX" sz="1200" dirty="0"/>
              <a:t>Para terminar, se puede ver el detalle de cada cantidad reflejada por usuario </a:t>
            </a:r>
            <a:r>
              <a:rPr lang="es-MX" sz="1200" dirty="0" err="1"/>
              <a:t>asi</a:t>
            </a:r>
            <a:r>
              <a:rPr lang="es-MX" sz="1200" dirty="0"/>
              <a:t> como filtros de </a:t>
            </a:r>
            <a:r>
              <a:rPr lang="es-MX" sz="1200" dirty="0" err="1"/>
              <a:t>busqueda</a:t>
            </a:r>
            <a:r>
              <a:rPr lang="es-MX" sz="1200" dirty="0"/>
              <a:t> de detalle (Contratos Vencidos, Por vencer, Etc…)</a:t>
            </a:r>
          </a:p>
        </p:txBody>
      </p:sp>
    </p:spTree>
    <p:extLst>
      <p:ext uri="{BB962C8B-B14F-4D97-AF65-F5344CB8AC3E}">
        <p14:creationId xmlns:p14="http://schemas.microsoft.com/office/powerpoint/2010/main" val="3515009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txBox="1">
            <a:spLocks/>
          </p:cNvSpPr>
          <p:nvPr/>
        </p:nvSpPr>
        <p:spPr>
          <a:xfrm>
            <a:off x="457200" y="620688"/>
            <a:ext cx="8229600"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s-MX" dirty="0"/>
              <a:t>Sección de Consultas</a:t>
            </a:r>
          </a:p>
        </p:txBody>
      </p:sp>
    </p:spTree>
    <p:extLst>
      <p:ext uri="{BB962C8B-B14F-4D97-AF65-F5344CB8AC3E}">
        <p14:creationId xmlns:p14="http://schemas.microsoft.com/office/powerpoint/2010/main" val="38240995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o">
  <a:themeElements>
    <a:clrScheme name="Urbano">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o">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o">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1373</TotalTime>
  <Words>636</Words>
  <Application>Microsoft Office PowerPoint</Application>
  <PresentationFormat>On-screen Show (4:3)</PresentationFormat>
  <Paragraphs>27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Georgia</vt:lpstr>
      <vt:lpstr>Trebuchet MS</vt:lpstr>
      <vt:lpstr>Wingdings 2</vt:lpstr>
      <vt:lpstr>Urbano</vt:lpstr>
      <vt:lpstr>PowerPoint Presentation</vt:lpstr>
      <vt:lpstr>PowerPoint Presentation</vt:lpstr>
      <vt:lpstr>PowerPoint Presentation</vt:lpstr>
      <vt:lpstr>PowerPoint Presentation</vt:lpstr>
      <vt:lpstr>PowerPoint Presentation</vt:lpstr>
      <vt:lpstr>PowerPoint Presentation</vt:lpstr>
    </vt:vector>
  </TitlesOfParts>
  <Company>Altos Hornos de México S.A.B. de C.V.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Jose Hermilo Ortega Martinez</dc:creator>
  <cp:lastModifiedBy>Hermilo Ortega</cp:lastModifiedBy>
  <cp:revision>6</cp:revision>
  <dcterms:created xsi:type="dcterms:W3CDTF">2015-07-15T14:21:33Z</dcterms:created>
  <dcterms:modified xsi:type="dcterms:W3CDTF">2025-01-23T07:45:27Z</dcterms:modified>
</cp:coreProperties>
</file>