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70" r:id="rId10"/>
    <p:sldId id="264" r:id="rId11"/>
    <p:sldId id="265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695615-FBE8-4087-9D42-3A83492C542C}" type="datetimeFigureOut">
              <a:rPr lang="hr-HR" smtClean="0"/>
              <a:t>9.1.2013.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E3BD1BC-06D5-4B10-B251-6FA640E44DD8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Poravnanje nizova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Hermina Petric Maretić</a:t>
            </a:r>
          </a:p>
          <a:p>
            <a:r>
              <a:rPr lang="hr-HR" dirty="0" smtClean="0"/>
              <a:t>Oblikovanje i analiza algoritama</a:t>
            </a:r>
            <a:br>
              <a:rPr lang="hr-HR" dirty="0" smtClean="0"/>
            </a:br>
            <a:r>
              <a:rPr lang="hr-HR" dirty="0" smtClean="0"/>
              <a:t>PMF-MO, 2013. godina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68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MANJA PROSTORNA SLOŽENOST?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Ako nas ne zanima poravnanje već samo minimalna cijena (sličnost), prilagodba je jednostavna:</a:t>
            </a:r>
          </a:p>
          <a:p>
            <a:pPr lvl="1"/>
            <a:r>
              <a:rPr lang="hr-HR" dirty="0" smtClean="0"/>
              <a:t>Za f(i,j) potrebna su nam samo dva stupca: trenutni i prethodni</a:t>
            </a:r>
          </a:p>
          <a:p>
            <a:pPr lvl="1"/>
            <a:r>
              <a:rPr lang="hr-HR" dirty="0" smtClean="0"/>
              <a:t>Prostorna složenost: O(m)</a:t>
            </a:r>
          </a:p>
        </p:txBody>
      </p:sp>
    </p:spTree>
    <p:extLst>
      <p:ext uri="{BB962C8B-B14F-4D97-AF65-F5344CB8AC3E}">
        <p14:creationId xmlns:p14="http://schemas.microsoft.com/office/powerpoint/2010/main" val="8204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MANJA PROSTORNA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Kombinacija backtrackinga i divide and conquer algoritma</a:t>
            </a:r>
          </a:p>
          <a:p>
            <a:r>
              <a:rPr lang="hr-HR" dirty="0" smtClean="0"/>
              <a:t>Vremenska složenost i dalje O(m*n)</a:t>
            </a:r>
          </a:p>
          <a:p>
            <a:r>
              <a:rPr lang="hr-HR" dirty="0" smtClean="0"/>
              <a:t>Prostorna složenost O(m+n)</a:t>
            </a:r>
            <a:endParaRPr lang="hr-H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9" t="16452" r="25711" b="59387"/>
          <a:stretch/>
        </p:blipFill>
        <p:spPr bwMode="auto">
          <a:xfrm>
            <a:off x="2771800" y="4005064"/>
            <a:ext cx="3168352" cy="267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4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MANJA PROSTORNA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Ideja:</a:t>
            </a:r>
          </a:p>
          <a:p>
            <a:pPr lvl="1"/>
            <a:r>
              <a:rPr lang="hr-HR" dirty="0" smtClean="0"/>
              <a:t>Definiramo g(i,j) kao minimalnu udaljenost od (i,j) do (m,n)</a:t>
            </a:r>
          </a:p>
          <a:p>
            <a:pPr lvl="1"/>
            <a:r>
              <a:rPr lang="hr-HR" dirty="0" smtClean="0"/>
              <a:t>Analogan račun kao za f(i,j), samo u suprotnom smjeru</a:t>
            </a:r>
          </a:p>
          <a:p>
            <a:pPr lvl="1"/>
            <a:r>
              <a:rPr lang="hr-HR" dirty="0" smtClean="0"/>
              <a:t>Minimalna cijena od (1,1) do (m,n) koja prolazi kroz (i,j) jednaka f(i,j)+g(i,j)</a:t>
            </a:r>
          </a:p>
        </p:txBody>
      </p:sp>
    </p:spTree>
    <p:extLst>
      <p:ext uri="{BB962C8B-B14F-4D97-AF65-F5344CB8AC3E}">
        <p14:creationId xmlns:p14="http://schemas.microsoft.com/office/powerpoint/2010/main" val="38976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MANJA PROSTORNA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hr-HR" dirty="0" smtClean="0"/>
              <a:t>Pseudokod:</a:t>
            </a:r>
          </a:p>
          <a:p>
            <a:r>
              <a:rPr lang="hr-HR" dirty="0" smtClean="0"/>
              <a:t>m=|X|, n=|Y|</a:t>
            </a:r>
          </a:p>
          <a:p>
            <a:r>
              <a:rPr lang="hr-HR" dirty="0" smtClean="0"/>
              <a:t>If m&lt;=2 or n&lt;=2</a:t>
            </a:r>
          </a:p>
          <a:p>
            <a:pPr marL="109728" indent="0">
              <a:buNone/>
            </a:pPr>
            <a:r>
              <a:rPr lang="hr-HR" dirty="0"/>
              <a:t>	</a:t>
            </a:r>
            <a:r>
              <a:rPr lang="hr-HR" dirty="0" smtClean="0"/>
              <a:t>Alignment(X, Y)</a:t>
            </a:r>
          </a:p>
          <a:p>
            <a:r>
              <a:rPr lang="hr-HR" dirty="0" smtClean="0"/>
              <a:t>End if</a:t>
            </a:r>
            <a:endParaRPr lang="hr-HR" dirty="0"/>
          </a:p>
          <a:p>
            <a:r>
              <a:rPr lang="hr-HR" dirty="0" smtClean="0"/>
              <a:t>f(~,n/2) =</a:t>
            </a:r>
            <a:r>
              <a:rPr lang="en-US" dirty="0" smtClean="0"/>
              <a:t> </a:t>
            </a:r>
            <a:r>
              <a:rPr lang="en-US" dirty="0"/>
              <a:t>Space-Efficient-Alignment (X, </a:t>
            </a:r>
            <a:r>
              <a:rPr lang="en-US" dirty="0" smtClean="0"/>
              <a:t>Y[</a:t>
            </a:r>
            <a:r>
              <a:rPr lang="hr-HR" dirty="0" smtClean="0"/>
              <a:t>1</a:t>
            </a:r>
            <a:r>
              <a:rPr lang="en-US" dirty="0" smtClean="0"/>
              <a:t>: </a:t>
            </a:r>
            <a:r>
              <a:rPr lang="hr-HR" dirty="0" smtClean="0"/>
              <a:t>n/2</a:t>
            </a:r>
            <a:r>
              <a:rPr lang="en-US" dirty="0" smtClean="0"/>
              <a:t>])</a:t>
            </a:r>
            <a:endParaRPr lang="en-US" dirty="0"/>
          </a:p>
          <a:p>
            <a:r>
              <a:rPr lang="hr-HR" dirty="0" smtClean="0"/>
              <a:t>g(~,n/2) = </a:t>
            </a:r>
            <a:r>
              <a:rPr lang="en-US" dirty="0" smtClean="0"/>
              <a:t>Backward-Space-Efficient-Alignment </a:t>
            </a:r>
            <a:r>
              <a:rPr lang="en-US" dirty="0"/>
              <a:t>(</a:t>
            </a:r>
            <a:r>
              <a:rPr lang="en-US" dirty="0" smtClean="0"/>
              <a:t>X,</a:t>
            </a:r>
            <a:r>
              <a:rPr lang="hr-HR" dirty="0" smtClean="0"/>
              <a:t> Y[</a:t>
            </a:r>
            <a:r>
              <a:rPr lang="en-US" dirty="0" smtClean="0"/>
              <a:t>n/2+1:</a:t>
            </a:r>
            <a:r>
              <a:rPr lang="hr-HR" dirty="0" smtClean="0"/>
              <a:t>n]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q </a:t>
            </a:r>
            <a:r>
              <a:rPr lang="hr-HR" dirty="0" smtClean="0"/>
              <a:t>=</a:t>
            </a:r>
            <a:r>
              <a:rPr lang="en-US" dirty="0" smtClean="0"/>
              <a:t> the index minimizing </a:t>
            </a:r>
            <a:r>
              <a:rPr lang="hr-HR" dirty="0"/>
              <a:t> f</a:t>
            </a:r>
            <a:r>
              <a:rPr lang="hr-HR" dirty="0" smtClean="0"/>
              <a:t>(</a:t>
            </a:r>
            <a:r>
              <a:rPr lang="en-US" dirty="0" smtClean="0"/>
              <a:t>q</a:t>
            </a:r>
            <a:r>
              <a:rPr lang="hr-HR" dirty="0" smtClean="0"/>
              <a:t>,n/2)</a:t>
            </a:r>
            <a:r>
              <a:rPr lang="en-US" dirty="0" smtClean="0"/>
              <a:t>+</a:t>
            </a:r>
            <a:r>
              <a:rPr lang="hr-HR" dirty="0" smtClean="0"/>
              <a:t>g(q,n/2)</a:t>
            </a:r>
            <a:endParaRPr lang="en-US" dirty="0"/>
          </a:p>
          <a:p>
            <a:r>
              <a:rPr lang="hr-HR" dirty="0"/>
              <a:t>Add (q, </a:t>
            </a:r>
            <a:r>
              <a:rPr lang="hr-HR" dirty="0" smtClean="0"/>
              <a:t>n/2) </a:t>
            </a:r>
            <a:r>
              <a:rPr lang="hr-HR" dirty="0"/>
              <a:t>to global list P</a:t>
            </a:r>
          </a:p>
          <a:p>
            <a:r>
              <a:rPr lang="hr-HR" dirty="0"/>
              <a:t>Divide-and-Conquer-Alignment (</a:t>
            </a:r>
            <a:r>
              <a:rPr lang="hr-HR" dirty="0" smtClean="0"/>
              <a:t>X[1 : </a:t>
            </a:r>
            <a:r>
              <a:rPr lang="hr-HR" dirty="0"/>
              <a:t>q], </a:t>
            </a:r>
            <a:r>
              <a:rPr lang="hr-HR" dirty="0" smtClean="0"/>
              <a:t>Y[1 </a:t>
            </a:r>
            <a:r>
              <a:rPr lang="hr-HR" dirty="0"/>
              <a:t>: n/2])</a:t>
            </a:r>
          </a:p>
          <a:p>
            <a:r>
              <a:rPr lang="hr-HR" dirty="0"/>
              <a:t>Divide-and-Conquer-Alignment (</a:t>
            </a:r>
            <a:r>
              <a:rPr lang="hr-HR" dirty="0" smtClean="0"/>
              <a:t>X[q+1 </a:t>
            </a:r>
            <a:r>
              <a:rPr lang="hr-HR" dirty="0"/>
              <a:t>: n], </a:t>
            </a:r>
            <a:r>
              <a:rPr lang="hr-HR" dirty="0" smtClean="0"/>
              <a:t>Y[n/2+1 </a:t>
            </a:r>
            <a:r>
              <a:rPr lang="hr-HR" dirty="0"/>
              <a:t>: n</a:t>
            </a:r>
            <a:r>
              <a:rPr lang="hr-HR" dirty="0" smtClean="0"/>
              <a:t>)</a:t>
            </a:r>
            <a:endParaRPr lang="hr-HR" dirty="0"/>
          </a:p>
          <a:p>
            <a:r>
              <a:rPr lang="hr-HR" dirty="0"/>
              <a:t>Return </a:t>
            </a:r>
            <a:r>
              <a:rPr lang="hr-HR" dirty="0" smtClean="0"/>
              <a:t>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737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TESTIRANJA I REZULTATI</a:t>
            </a:r>
            <a:endParaRPr lang="hr-H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07" y="2249488"/>
            <a:ext cx="574878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TESTIRANJA I REZULTATI</a:t>
            </a:r>
            <a:endParaRPr lang="hr-H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05" y="2249488"/>
            <a:ext cx="5780440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8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PROBLEMA</a:t>
            </a:r>
          </a:p>
          <a:p>
            <a:r>
              <a:rPr lang="hr-HR" dirty="0" smtClean="0"/>
              <a:t>PRIMJENA</a:t>
            </a:r>
          </a:p>
          <a:p>
            <a:r>
              <a:rPr lang="hr-HR" dirty="0" smtClean="0"/>
              <a:t>DEFINICIJA PROBLEMA</a:t>
            </a:r>
          </a:p>
          <a:p>
            <a:r>
              <a:rPr lang="hr-HR" dirty="0" smtClean="0"/>
              <a:t>ALGORITAM</a:t>
            </a:r>
          </a:p>
          <a:p>
            <a:r>
              <a:rPr lang="hr-HR" dirty="0" smtClean="0"/>
              <a:t>MANJA PROSTORNA SLOŽENOST</a:t>
            </a:r>
          </a:p>
          <a:p>
            <a:r>
              <a:rPr lang="hr-HR" smtClean="0"/>
              <a:t>TESTIRANJA I REZULTATI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4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PROBLEMA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Tražimo sličnost između dvije riječi, odnosno dva stringa</a:t>
            </a:r>
          </a:p>
          <a:p>
            <a:r>
              <a:rPr lang="hr-HR" dirty="0" smtClean="0"/>
              <a:t>Želimo ih poravnati tako da njihova sličnost bude maksimalna</a:t>
            </a:r>
          </a:p>
          <a:p>
            <a:r>
              <a:rPr lang="hr-HR" dirty="0" smtClean="0"/>
              <a:t>Treba definirati što točno znači sličnost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b="1" dirty="0" smtClean="0"/>
              <a:t>B</a:t>
            </a:r>
            <a:r>
              <a:rPr lang="hr-HR" dirty="0" smtClean="0"/>
              <a:t>AL</a:t>
            </a:r>
            <a:r>
              <a:rPr lang="hr-HR" b="1" dirty="0" smtClean="0"/>
              <a:t>K</a:t>
            </a:r>
            <a:r>
              <a:rPr lang="hr-HR" dirty="0" smtClean="0"/>
              <a:t>ON			</a:t>
            </a:r>
            <a:r>
              <a:rPr lang="hr-HR" b="1" dirty="0" smtClean="0"/>
              <a:t>-B</a:t>
            </a:r>
            <a:r>
              <a:rPr lang="hr-HR" dirty="0" smtClean="0"/>
              <a:t>AL</a:t>
            </a:r>
            <a:r>
              <a:rPr lang="hr-HR" b="1" dirty="0" smtClean="0"/>
              <a:t>K</a:t>
            </a:r>
            <a:r>
              <a:rPr lang="hr-HR" dirty="0" smtClean="0"/>
              <a:t>ON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b="1" dirty="0" smtClean="0"/>
              <a:t>S</a:t>
            </a:r>
            <a:r>
              <a:rPr lang="hr-HR" dirty="0" smtClean="0"/>
              <a:t> AL</a:t>
            </a:r>
            <a:r>
              <a:rPr lang="hr-HR" b="1" dirty="0" smtClean="0"/>
              <a:t>-</a:t>
            </a:r>
            <a:r>
              <a:rPr lang="hr-HR" dirty="0" smtClean="0"/>
              <a:t> ON			</a:t>
            </a:r>
            <a:r>
              <a:rPr lang="hr-HR" b="1" dirty="0" smtClean="0"/>
              <a:t>S-</a:t>
            </a:r>
            <a:r>
              <a:rPr lang="hr-HR" dirty="0" smtClean="0"/>
              <a:t> AL</a:t>
            </a:r>
            <a:r>
              <a:rPr lang="hr-HR" b="1" dirty="0" smtClean="0"/>
              <a:t>-</a:t>
            </a:r>
            <a:r>
              <a:rPr lang="hr-HR" dirty="0" smtClean="0"/>
              <a:t> ON</a:t>
            </a:r>
            <a:endParaRPr lang="hr-HR" dirty="0"/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550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Online rječnici, autocorrect</a:t>
            </a:r>
          </a:p>
          <a:p>
            <a:r>
              <a:rPr lang="hr-HR" dirty="0" smtClean="0"/>
              <a:t>Biologija, uspoređivanje DNK i RNK molekula te proteinskih nizova</a:t>
            </a:r>
          </a:p>
          <a:p>
            <a:pPr lvl="1"/>
            <a:r>
              <a:rPr lang="hr-HR" dirty="0" smtClean="0"/>
              <a:t>Sličnost u DNK molekulama ukazuje na moguću zajedničku evolucijsku povijest</a:t>
            </a:r>
          </a:p>
          <a:p>
            <a:pPr lvl="1"/>
            <a:r>
              <a:rPr lang="hr-HR" dirty="0" smtClean="0"/>
              <a:t>Evolucijska povijest nam govori puno o svojstvima gena</a:t>
            </a:r>
          </a:p>
          <a:p>
            <a:pPr lvl="1"/>
            <a:r>
              <a:rPr lang="hr-HR" dirty="0" smtClean="0"/>
              <a:t>Slični proteinski nizovi mogu kodirati proteine s vrlo sličnim funkcijama</a:t>
            </a:r>
          </a:p>
          <a:p>
            <a:pPr lvl="1"/>
            <a:r>
              <a:rPr lang="hr-HR" dirty="0" smtClean="0"/>
              <a:t>Metoda se koristi kako bismo odredili u kojem smjeru ćemo krenuti s eksperimentima</a:t>
            </a:r>
            <a:endParaRPr lang="hr-HR" dirty="0"/>
          </a:p>
          <a:p>
            <a:pPr marL="170752" lvl="1" indent="0">
              <a:buNone/>
            </a:pPr>
            <a:endParaRPr lang="hr-HR" dirty="0" smtClean="0"/>
          </a:p>
          <a:p>
            <a:pPr marL="170752" lvl="1" indent="0">
              <a:buNone/>
            </a:pPr>
            <a:r>
              <a:rPr lang="hr-HR" dirty="0"/>
              <a:t>	</a:t>
            </a:r>
            <a:r>
              <a:rPr lang="hr-H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03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DEFINICIJA PROBLEMA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Neka su X i Y dva stringa,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sym typeface="Symbol"/>
                          </a:rPr>
                          <m:t>𝑥</m:t>
                        </m:r>
                      </m:e>
                      <m:sub>
                        <m:r>
                          <a:rPr lang="hr-HR" i="1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  <a:sym typeface="Symbol"/>
                      </a:rPr>
                      <m:t>,…,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sym typeface="Symbol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𝑚</m:t>
                        </m:r>
                      </m:sub>
                    </m:sSub>
                    <m:r>
                      <a:rPr lang="hr-HR" i="1">
                        <a:latin typeface="Cambria Math"/>
                        <a:sym typeface="Symbol"/>
                      </a:rPr>
                      <m:t> </m:t>
                    </m:r>
                    <m:r>
                      <a:rPr lang="hr-HR" i="1">
                        <a:latin typeface="Cambria Math"/>
                        <a:sym typeface="Symbol"/>
                      </a:rPr>
                      <m:t>𝑖</m:t>
                    </m:r>
                    <m:r>
                      <a:rPr lang="hr-HR" i="1">
                        <a:latin typeface="Cambria Math"/>
                        <a:sym typeface="Symbol"/>
                      </a:rPr>
                      <m:t> </m:t>
                    </m:r>
                    <m:r>
                      <a:rPr lang="hr-HR" b="0" i="1" smtClean="0">
                        <a:latin typeface="Cambria Math"/>
                        <a:sym typeface="Symbol"/>
                      </a:rPr>
                      <m:t>𝑌</m:t>
                    </m:r>
                    <m:r>
                      <a:rPr lang="hr-HR" b="0" i="1" smtClean="0">
                        <a:latin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hr-HR" i="1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  <a:sym typeface="Symbol"/>
                      </a:rPr>
                      <m:t>,…,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</m:sSub>
                  </m:oMath>
                </a14:m>
                <a:endParaRPr lang="hr-HR" dirty="0" smtClean="0">
                  <a:sym typeface="Symbol"/>
                </a:endParaRPr>
              </a:p>
              <a:p>
                <a:r>
                  <a:rPr lang="hr-HR" dirty="0" smtClean="0"/>
                  <a:t>Poravnanje niza M je svaki skup uređenih parova (i,j) t.d. i&lt;=m, j&lt;=n i za svaka dva uređena para (i,j),(i’,j’)</a:t>
                </a:r>
                <a:r>
                  <a:rPr lang="hr-HR" dirty="0">
                    <a:sym typeface="Symbol"/>
                  </a:rPr>
                  <a:t>  </a:t>
                </a:r>
                <a:r>
                  <a:rPr lang="hr-HR" dirty="0" smtClean="0"/>
                  <a:t>M i&lt;i’ povlači j&lt;j’</a:t>
                </a:r>
              </a:p>
              <a:p>
                <a:r>
                  <a:rPr lang="hr-HR" dirty="0" smtClean="0"/>
                  <a:t>Neka je poznata cijena poravnanja svaka dva elementa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  <a:sym typeface="Symbol"/>
                      </a:rPr>
                      <m:t>𝑎</m:t>
                    </m:r>
                    <m:r>
                      <a:rPr lang="hr-HR" i="1">
                        <a:latin typeface="Cambria Math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sym typeface="Symbol"/>
                          </a:rPr>
                          <m:t>𝑥</m:t>
                        </m:r>
                      </m:e>
                      <m:sub>
                        <m:r>
                          <a:rPr lang="hr-HR" i="1">
                            <a:latin typeface="Cambria Math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hr-HR" i="1">
                        <a:latin typeface="Cambria Math"/>
                        <a:sym typeface="Symbol"/>
                      </a:rPr>
                      <m:t>,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hr-HR" i="1">
                            <a:latin typeface="Cambria Math"/>
                            <a:sym typeface="Symbol"/>
                          </a:rPr>
                          <m:t>𝑗</m:t>
                        </m:r>
                      </m:sub>
                    </m:sSub>
                    <m:r>
                      <a:rPr lang="hr-HR" i="1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hr-HR" dirty="0" smtClean="0"/>
                  <a:t> i cijena umetanja praznina  d. Definiramo cijenu poravnanja M kao sumu cijena umetnutih praznina i uparenih elementa</a:t>
                </a:r>
              </a:p>
              <a:p>
                <a:pPr marL="0" indent="0">
                  <a:buNone/>
                </a:pPr>
                <a:endParaRPr lang="hr-HR" dirty="0" smtClean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 r="-29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U poravnanju M, barem je jedno istinito:</a:t>
                </a:r>
              </a:p>
              <a:p>
                <a:pPr lvl="1"/>
                <a:r>
                  <a:rPr lang="hr-HR" dirty="0" smtClean="0"/>
                  <a:t>(m,n)</a:t>
                </a:r>
                <a:r>
                  <a:rPr lang="hr-HR" dirty="0">
                    <a:sym typeface="Symbol"/>
                  </a:rPr>
                  <a:t>  </a:t>
                </a:r>
                <a:r>
                  <a:rPr lang="hr-HR" dirty="0" smtClean="0"/>
                  <a:t>M</a:t>
                </a:r>
              </a:p>
              <a:p>
                <a:pPr lvl="1"/>
                <a:r>
                  <a:rPr lang="hr-HR" dirty="0">
                    <a:sym typeface="Symbol"/>
                  </a:rPr>
                  <a:t> k t.d. (m,k</a:t>
                </a:r>
                <a:r>
                  <a:rPr lang="hr-HR" dirty="0" smtClean="0">
                    <a:sym typeface="Symbol"/>
                  </a:rPr>
                  <a:t>)  M</a:t>
                </a:r>
                <a:endParaRPr lang="hr-HR" dirty="0">
                  <a:sym typeface="Symbol"/>
                </a:endParaRPr>
              </a:p>
              <a:p>
                <a:pPr lvl="1"/>
                <a:r>
                  <a:rPr lang="hr-HR" dirty="0">
                    <a:sym typeface="Symbol"/>
                  </a:rPr>
                  <a:t> k t.d. </a:t>
                </a:r>
                <a:r>
                  <a:rPr lang="hr-HR" dirty="0" smtClean="0">
                    <a:sym typeface="Symbol"/>
                  </a:rPr>
                  <a:t>(k,n)  M</a:t>
                </a:r>
              </a:p>
              <a:p>
                <a:r>
                  <a:rPr lang="hr-HR" dirty="0" smtClean="0">
                    <a:sym typeface="Symbol"/>
                  </a:rPr>
                  <a:t>Neka je sada f (i,j) minimalna cijena poravnanja niza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hr-HR" b="0" i="1" smtClean="0">
                        <a:latin typeface="Cambria Math"/>
                        <a:sym typeface="Symbol"/>
                      </a:rPr>
                      <m:t>,…,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hr-HR" b="0" i="1" smtClean="0">
                        <a:latin typeface="Cambria Math"/>
                        <a:sym typeface="Symbol"/>
                      </a:rPr>
                      <m:t>𝑖</m:t>
                    </m:r>
                    <m:r>
                      <a:rPr lang="hr-HR" b="0" i="1" smtClean="0">
                        <a:latin typeface="Cambria Math"/>
                        <a:sym typeface="Symbol"/>
                      </a:rPr>
                      <m:t> 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hr-HR" b="0" i="1" smtClean="0">
                        <a:latin typeface="Cambria Math"/>
                        <a:sym typeface="Symbol"/>
                      </a:rPr>
                      <m:t>,…,</m:t>
                    </m:r>
                    <m:sSub>
                      <m:sSubPr>
                        <m:ctrlPr>
                          <a:rPr lang="hr-HR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hr-HR" b="0" i="1" smtClean="0">
                            <a:latin typeface="Cambria Math"/>
                            <a:sym typeface="Symbol"/>
                          </a:rPr>
                          <m:t>𝑗</m:t>
                        </m:r>
                      </m:sub>
                    </m:sSub>
                    <m:r>
                      <a:rPr lang="hr-HR" b="0" i="1" smtClean="0">
                        <a:latin typeface="Cambria Math"/>
                        <a:sym typeface="Symbol"/>
                      </a:rPr>
                      <m:t>.  </m:t>
                    </m:r>
                  </m:oMath>
                </a14:m>
                <a:endParaRPr lang="hr-HR" b="0" i="1" dirty="0" smtClean="0">
                  <a:latin typeface="Cambria Math"/>
                  <a:sym typeface="Symbol"/>
                </a:endParaRPr>
              </a:p>
              <a:p>
                <a:r>
                  <a:rPr lang="hr-HR" dirty="0" smtClean="0">
                    <a:sym typeface="Symbol"/>
                  </a:rPr>
                  <a:t>f(i, j)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/>
                        <a:sym typeface="Symbol"/>
                      </a:rPr>
                      <m:t>min</m:t>
                    </m:r>
                    <m:r>
                      <a:rPr lang="hr-HR" b="0" i="0" smtClean="0">
                        <a:latin typeface="Cambria Math"/>
                        <a:sym typeface="Symbol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hr-HR" i="1" smtClean="0">
                            <a:latin typeface="Cambria Math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r-HR" i="1" smtClean="0">
                                <a:latin typeface="Cambria Math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𝑖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−1,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𝑗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+</m:t>
                            </m:r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𝑎</m:t>
                            </m:r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  <m:e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𝑖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−1,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+</m:t>
                            </m:r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𝑑</m:t>
                            </m:r>
                          </m:e>
                          <m:e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𝑖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,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𝑗</m:t>
                                </m:r>
                                <m:r>
                                  <a:rPr lang="hr-HR" b="0" i="1" smtClean="0">
                                    <a:latin typeface="Cambria Math"/>
                                    <a:sym typeface="Symbol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+</m:t>
                            </m:r>
                            <m:r>
                              <a:rPr lang="hr-HR" b="0" i="1" smtClean="0">
                                <a:latin typeface="Cambria Math"/>
                                <a:sym typeface="Symbol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hr-HR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 r="-51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Minimalna cijena poravnavanja nul-niza s nizom duljine k je k*d </a:t>
            </a:r>
          </a:p>
          <a:p>
            <a:r>
              <a:rPr lang="hr-HR" dirty="0" smtClean="0"/>
              <a:t>Možemo postaviti:</a:t>
            </a:r>
          </a:p>
          <a:p>
            <a:pPr lvl="1"/>
            <a:r>
              <a:rPr lang="hr-HR" dirty="0" smtClean="0"/>
              <a:t>f(i, 0) = i*d</a:t>
            </a:r>
          </a:p>
          <a:p>
            <a:pPr lvl="1"/>
            <a:r>
              <a:rPr lang="hr-HR" dirty="0" smtClean="0"/>
              <a:t>f(0, j) = j*d</a:t>
            </a:r>
            <a:endParaRPr lang="hr-HR" dirty="0"/>
          </a:p>
          <a:p>
            <a:r>
              <a:rPr lang="hr-HR" dirty="0" smtClean="0"/>
              <a:t>Dobili smo algoritam!</a:t>
            </a:r>
          </a:p>
          <a:p>
            <a:pPr marL="109728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6478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Vremenska složenost: O(m*n)</a:t>
            </a:r>
          </a:p>
          <a:p>
            <a:r>
              <a:rPr lang="hr-HR" dirty="0" smtClean="0"/>
              <a:t>Prostorna složenost: O(m*n)</a:t>
            </a:r>
          </a:p>
          <a:p>
            <a:endParaRPr lang="hr-HR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 rotWithShape="1">
          <a:blip r:embed="rId2"/>
          <a:srcRect l="4307" t="15035" r="84676" b="65486"/>
          <a:stretch/>
        </p:blipFill>
        <p:spPr bwMode="auto">
          <a:xfrm>
            <a:off x="2843808" y="3456519"/>
            <a:ext cx="3227941" cy="2913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53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BACKTRACKING</a:t>
            </a:r>
            <a:endParaRPr lang="hr-H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438273" cy="321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2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2071</TotalTime>
  <Words>499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Poravnanje nizova</vt:lpstr>
      <vt:lpstr>SADRŽAJ</vt:lpstr>
      <vt:lpstr>OPIS PROBLEMA</vt:lpstr>
      <vt:lpstr>PRIMJENA</vt:lpstr>
      <vt:lpstr>DEFINICIJA PROBLEMA</vt:lpstr>
      <vt:lpstr>ALGORITAM</vt:lpstr>
      <vt:lpstr>ALGORITAM </vt:lpstr>
      <vt:lpstr>ALGORITAM</vt:lpstr>
      <vt:lpstr>BACKTRACKING</vt:lpstr>
      <vt:lpstr>MANJA PROSTORNA SLOŽENOST?</vt:lpstr>
      <vt:lpstr>MANJA PROSTORNA SLOŽENOST</vt:lpstr>
      <vt:lpstr>MANJA PROSTORNA SLOŽENOST</vt:lpstr>
      <vt:lpstr>MANJA PROSTORNA SLOŽENOST</vt:lpstr>
      <vt:lpstr>TESTIRANJA I REZULTATI</vt:lpstr>
      <vt:lpstr>TESTIRANJA I REZULTATI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Poravnanje nizova</dc:title>
  <dc:creator>Hermina</dc:creator>
  <cp:lastModifiedBy>Hermina</cp:lastModifiedBy>
  <cp:revision>38</cp:revision>
  <dcterms:created xsi:type="dcterms:W3CDTF">2012-12-29T22:58:17Z</dcterms:created>
  <dcterms:modified xsi:type="dcterms:W3CDTF">2013-01-09T11:34:47Z</dcterms:modified>
</cp:coreProperties>
</file>