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301" r:id="rId10"/>
    <p:sldId id="265" r:id="rId11"/>
    <p:sldId id="266" r:id="rId12"/>
    <p:sldId id="267" r:id="rId13"/>
    <p:sldId id="284" r:id="rId14"/>
    <p:sldId id="264" r:id="rId15"/>
    <p:sldId id="280" r:id="rId16"/>
    <p:sldId id="283" r:id="rId17"/>
    <p:sldId id="281" r:id="rId18"/>
    <p:sldId id="269" r:id="rId19"/>
    <p:sldId id="268" r:id="rId20"/>
    <p:sldId id="285" r:id="rId21"/>
    <p:sldId id="286" r:id="rId22"/>
    <p:sldId id="287" r:id="rId23"/>
    <p:sldId id="273" r:id="rId24"/>
    <p:sldId id="288" r:id="rId25"/>
    <p:sldId id="274" r:id="rId26"/>
    <p:sldId id="275" r:id="rId27"/>
    <p:sldId id="276" r:id="rId28"/>
    <p:sldId id="278" r:id="rId29"/>
    <p:sldId id="289" r:id="rId30"/>
    <p:sldId id="279" r:id="rId31"/>
    <p:sldId id="290" r:id="rId32"/>
    <p:sldId id="291" r:id="rId33"/>
    <p:sldId id="292" r:id="rId34"/>
    <p:sldId id="293" r:id="rId35"/>
    <p:sldId id="296" r:id="rId36"/>
    <p:sldId id="294" r:id="rId37"/>
    <p:sldId id="295" r:id="rId38"/>
    <p:sldId id="297" r:id="rId39"/>
    <p:sldId id="298" r:id="rId40"/>
    <p:sldId id="299" r:id="rId41"/>
    <p:sldId id="302" r:id="rId42"/>
    <p:sldId id="348" r:id="rId43"/>
    <p:sldId id="300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3" r:id="rId58"/>
    <p:sldId id="362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2" r:id="rId68"/>
    <p:sldId id="373" r:id="rId69"/>
    <p:sldId id="374" r:id="rId70"/>
    <p:sldId id="375" r:id="rId71"/>
    <p:sldId id="376" r:id="rId72"/>
    <p:sldId id="377" r:id="rId73"/>
    <p:sldId id="378" r:id="rId74"/>
    <p:sldId id="379" r:id="rId75"/>
    <p:sldId id="380" r:id="rId76"/>
    <p:sldId id="382" r:id="rId77"/>
    <p:sldId id="381" r:id="rId78"/>
    <p:sldId id="383" r:id="rId79"/>
    <p:sldId id="384" r:id="rId80"/>
    <p:sldId id="385" r:id="rId81"/>
    <p:sldId id="416" r:id="rId82"/>
    <p:sldId id="401" r:id="rId83"/>
    <p:sldId id="388" r:id="rId84"/>
    <p:sldId id="389" r:id="rId85"/>
    <p:sldId id="390" r:id="rId86"/>
    <p:sldId id="391" r:id="rId87"/>
    <p:sldId id="392" r:id="rId88"/>
    <p:sldId id="394" r:id="rId89"/>
    <p:sldId id="393" r:id="rId90"/>
    <p:sldId id="395" r:id="rId91"/>
    <p:sldId id="396" r:id="rId92"/>
    <p:sldId id="398" r:id="rId93"/>
    <p:sldId id="397" r:id="rId94"/>
    <p:sldId id="400" r:id="rId95"/>
    <p:sldId id="399" r:id="rId96"/>
    <p:sldId id="402" r:id="rId97"/>
    <p:sldId id="403" r:id="rId98"/>
    <p:sldId id="404" r:id="rId99"/>
    <p:sldId id="405" r:id="rId100"/>
    <p:sldId id="407" r:id="rId101"/>
    <p:sldId id="408" r:id="rId102"/>
    <p:sldId id="406" r:id="rId103"/>
    <p:sldId id="409" r:id="rId104"/>
    <p:sldId id="410" r:id="rId105"/>
    <p:sldId id="411" r:id="rId106"/>
    <p:sldId id="412" r:id="rId107"/>
    <p:sldId id="413" r:id="rId108"/>
    <p:sldId id="414" r:id="rId109"/>
    <p:sldId id="415" r:id="rId110"/>
    <p:sldId id="417" r:id="rId111"/>
    <p:sldId id="418" r:id="rId112"/>
    <p:sldId id="419" r:id="rId113"/>
    <p:sldId id="420" r:id="rId114"/>
    <p:sldId id="422" r:id="rId115"/>
    <p:sldId id="421" r:id="rId116"/>
    <p:sldId id="423" r:id="rId117"/>
    <p:sldId id="424" r:id="rId118"/>
    <p:sldId id="425" r:id="rId119"/>
    <p:sldId id="426" r:id="rId120"/>
    <p:sldId id="427" r:id="rId121"/>
    <p:sldId id="428" r:id="rId122"/>
    <p:sldId id="429" r:id="rId123"/>
    <p:sldId id="430" r:id="rId124"/>
    <p:sldId id="431" r:id="rId125"/>
    <p:sldId id="432" r:id="rId126"/>
    <p:sldId id="433" r:id="rId127"/>
    <p:sldId id="434" r:id="rId128"/>
    <p:sldId id="435" r:id="rId129"/>
    <p:sldId id="436" r:id="rId130"/>
    <p:sldId id="437" r:id="rId131"/>
    <p:sldId id="440" r:id="rId132"/>
    <p:sldId id="438" r:id="rId133"/>
    <p:sldId id="439" r:id="rId134"/>
    <p:sldId id="441" r:id="rId135"/>
    <p:sldId id="442" r:id="rId136"/>
    <p:sldId id="443" r:id="rId137"/>
    <p:sldId id="444" r:id="rId138"/>
    <p:sldId id="445" r:id="rId139"/>
    <p:sldId id="446" r:id="rId140"/>
    <p:sldId id="447" r:id="rId141"/>
    <p:sldId id="448" r:id="rId142"/>
    <p:sldId id="449" r:id="rId143"/>
    <p:sldId id="450" r:id="rId144"/>
    <p:sldId id="451" r:id="rId145"/>
    <p:sldId id="452" r:id="rId146"/>
    <p:sldId id="453" r:id="rId147"/>
    <p:sldId id="454" r:id="rId148"/>
    <p:sldId id="455" r:id="rId149"/>
    <p:sldId id="456" r:id="rId150"/>
    <p:sldId id="457" r:id="rId151"/>
    <p:sldId id="458" r:id="rId152"/>
    <p:sldId id="459" r:id="rId153"/>
    <p:sldId id="460" r:id="rId154"/>
    <p:sldId id="462" r:id="rId155"/>
    <p:sldId id="461" r:id="rId156"/>
    <p:sldId id="463" r:id="rId157"/>
    <p:sldId id="464" r:id="rId158"/>
    <p:sldId id="465" r:id="rId159"/>
    <p:sldId id="466" r:id="rId160"/>
    <p:sldId id="467" r:id="rId161"/>
    <p:sldId id="468" r:id="rId162"/>
    <p:sldId id="469" r:id="rId163"/>
    <p:sldId id="470" r:id="rId164"/>
    <p:sldId id="471" r:id="rId165"/>
    <p:sldId id="472" r:id="rId166"/>
    <p:sldId id="473" r:id="rId167"/>
    <p:sldId id="474" r:id="rId168"/>
    <p:sldId id="475" r:id="rId169"/>
    <p:sldId id="476" r:id="rId1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a Khachatryan" initials="MK" lastIdx="1" clrIdx="0">
    <p:extLst>
      <p:ext uri="{19B8F6BF-5375-455C-9EA6-DF929625EA0E}">
        <p15:presenceInfo xmlns:p15="http://schemas.microsoft.com/office/powerpoint/2012/main" userId="82895c2d929547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ableStyles" Target="tableStyle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commentAuthors" Target="commentAuthor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30T05:20:18.02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 sz="2800">
                <a:latin typeface="+mn-lt"/>
              </a:defRPr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815" y="6314622"/>
            <a:ext cx="11460480" cy="430306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Data Science Summer School  / July 1-14, 2019 / American University of Armenia, Yerevan, Armenia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9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9601" y="2689631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1" y="378832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09601" y="4972426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4976119" y="158845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>
          <a:xfrm>
            <a:off x="4976119" y="2689631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976118" y="378832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/>
          </p:nvPr>
        </p:nvSpPr>
        <p:spPr>
          <a:xfrm>
            <a:off x="4976117" y="4961388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0"/>
          </p:nvPr>
        </p:nvSpPr>
        <p:spPr>
          <a:xfrm>
            <a:off x="9221104" y="1579666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1"/>
          </p:nvPr>
        </p:nvSpPr>
        <p:spPr>
          <a:xfrm>
            <a:off x="9221104" y="2712340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2"/>
          </p:nvPr>
        </p:nvSpPr>
        <p:spPr>
          <a:xfrm>
            <a:off x="9221676" y="3777044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3"/>
          </p:nvPr>
        </p:nvSpPr>
        <p:spPr>
          <a:xfrm>
            <a:off x="9266639" y="4961388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868681" y="6428602"/>
            <a:ext cx="831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en-US" altLang="en-US" sz="120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2018, 2014, 2011 Pearson Education, Inc. All Rights Reserved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988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44794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7645" y="6277149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19095" y="2196982"/>
            <a:ext cx="10972800" cy="544794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596307" y="2803739"/>
            <a:ext cx="10972800" cy="544794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596305" y="3419032"/>
            <a:ext cx="10972800" cy="544794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596305" y="4042876"/>
            <a:ext cx="10972800" cy="544794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>
          <a:xfrm>
            <a:off x="596308" y="4666717"/>
            <a:ext cx="10972800" cy="544794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7700" y="5299107"/>
            <a:ext cx="10972800" cy="544794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87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96069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7699" y="2282441"/>
            <a:ext cx="10972800" cy="596069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41884" y="2991742"/>
            <a:ext cx="10972800" cy="596069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30485" y="3675408"/>
            <a:ext cx="10972800" cy="596069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619091" y="4376164"/>
            <a:ext cx="10972800" cy="596069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>
          <a:xfrm>
            <a:off x="641881" y="5128195"/>
            <a:ext cx="10972800" cy="596069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1086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12972" y="2476857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-132521" y="3600273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09600" y="4271475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612972" y="5156213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4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12972" y="2476857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" y="3394819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09600" y="4271475"/>
            <a:ext cx="10972800" cy="72425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989F8D6-617B-48D7-A5EC-0A8BE85F5C88}"/>
              </a:ext>
            </a:extLst>
          </p:cNvPr>
          <p:cNvSpPr txBox="1">
            <a:spLocks/>
          </p:cNvSpPr>
          <p:nvPr userDrawn="1"/>
        </p:nvSpPr>
        <p:spPr>
          <a:xfrm>
            <a:off x="167815" y="6314622"/>
            <a:ext cx="11460480" cy="430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>
              <a:defRPr lang="en-US"/>
            </a:defPPr>
            <a:lvl1pPr marL="0" marR="0" lvl="0" indent="0" algn="l" defTabSz="914400" rtl="0" eaLnBrk="1" latinLnBrk="0" hangingPunct="1">
              <a:spcBef>
                <a:spcPts val="0"/>
              </a:spcBef>
              <a:buNone/>
              <a:defRPr lang="en-US" sz="1100" b="0" i="0" u="none" strike="noStrike" kern="1200" cap="none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Data Science Summer School  / July 1-14, 2019 / American University of Armenia, Yerevan, Armenia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1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3251200" y="2552700"/>
            <a:ext cx="1039283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  <a:defRPr/>
            </a:pPr>
            <a:fld id="{00000000-1234-1234-1234-123412341234}" type="slidenum">
              <a:rPr lang="en-US" sz="900" kern="0" smtClean="0">
                <a:solidFill>
                  <a:srgbClr val="FFFFFF"/>
                </a:solidFill>
                <a:ea typeface="Arial"/>
                <a:cs typeface="Arial"/>
                <a:sym typeface="Arial"/>
              </a:rPr>
              <a:pPr algn="r">
                <a:buSzPct val="25000"/>
                <a:defRPr/>
              </a:pPr>
              <a:t>‹#›</a:t>
            </a:fld>
            <a:endParaRPr lang="en-US" sz="9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3E72ECA-27F4-4CCF-BA65-FE458C7B6EC9}"/>
              </a:ext>
            </a:extLst>
          </p:cNvPr>
          <p:cNvSpPr txBox="1">
            <a:spLocks/>
          </p:cNvSpPr>
          <p:nvPr userDrawn="1"/>
        </p:nvSpPr>
        <p:spPr>
          <a:xfrm>
            <a:off x="167815" y="6314622"/>
            <a:ext cx="11460480" cy="430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>
              <a:defRPr lang="en-US"/>
            </a:defPPr>
            <a:lvl1pPr marL="0" marR="0" lvl="0" indent="0" algn="l" defTabSz="914400" rtl="0" eaLnBrk="1" latinLnBrk="0" hangingPunct="1">
              <a:spcBef>
                <a:spcPts val="0"/>
              </a:spcBef>
              <a:buNone/>
              <a:defRPr lang="en-US" sz="1100" b="0" i="0" u="none" strike="noStrike" kern="1200" cap="none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Data Science Summer School  / July 1-14, 2019 / American University of Armenia, Yerevan, Armenia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FBB0A87-3B19-4F4B-BDCE-75EB9B94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815" y="6314622"/>
            <a:ext cx="11460480" cy="430306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Data Science Summer School  / July 1-14, 2019 / American University of Armenia, Yerevan, Armenia</a:t>
            </a:r>
          </a:p>
        </p:txBody>
      </p:sp>
    </p:spTree>
    <p:extLst>
      <p:ext uri="{BB962C8B-B14F-4D97-AF65-F5344CB8AC3E}">
        <p14:creationId xmlns:p14="http://schemas.microsoft.com/office/powerpoint/2010/main" val="336703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b"/>
          <a:lstStyle>
            <a:lvl1pPr>
              <a:defRPr sz="360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9790" y="6464758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464800" y="645938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Slide - </a:t>
            </a:r>
            <a:fld id="{41D1A099-64B4-E24A-BD44-17411C0B0428}" type="slidenum">
              <a:rPr lang="en-US" sz="1000" smtClean="0">
                <a:latin typeface="+mn-lt"/>
              </a:rPr>
              <a:t>‹#›</a:t>
            </a:fld>
            <a:endParaRPr lang="en-US" sz="1000" dirty="0">
              <a:latin typeface="+mn-lt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080A9D1-79AD-42D5-9F01-8216E42EC26E}"/>
              </a:ext>
            </a:extLst>
          </p:cNvPr>
          <p:cNvSpPr txBox="1">
            <a:spLocks/>
          </p:cNvSpPr>
          <p:nvPr userDrawn="1"/>
        </p:nvSpPr>
        <p:spPr>
          <a:xfrm>
            <a:off x="167815" y="6314622"/>
            <a:ext cx="11460480" cy="430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>
              <a:defRPr lang="en-US"/>
            </a:defPPr>
            <a:lvl1pPr marL="0" marR="0" lvl="0" indent="0" algn="l" defTabSz="914400" rtl="0" eaLnBrk="1" latinLnBrk="0" hangingPunct="1">
              <a:spcBef>
                <a:spcPts val="0"/>
              </a:spcBef>
              <a:buNone/>
              <a:defRPr lang="en-US" sz="1100" b="0" i="0" u="none" strike="noStrike" kern="1200" cap="none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Data Science Summer School  / July 1-14, 2019 / American University of Armenia, Yerevan, Armenia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8BBC26-CB5A-4E37-886C-012D2C3FC74D}"/>
              </a:ext>
            </a:extLst>
          </p:cNvPr>
          <p:cNvSpPr/>
          <p:nvPr userDrawn="1"/>
        </p:nvSpPr>
        <p:spPr>
          <a:xfrm>
            <a:off x="0" y="0"/>
            <a:ext cx="408791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4000" b="1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20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464800" y="645938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Slide - </a:t>
            </a:r>
            <a:fld id="{41D1A099-64B4-E24A-BD44-17411C0B0428}" type="slidenum">
              <a:rPr lang="en-US" sz="1000" smtClean="0">
                <a:latin typeface="+mn-lt"/>
              </a:rPr>
              <a:t>‹#›</a:t>
            </a:fld>
            <a:endParaRPr lang="en-US" sz="1000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152451C-B37E-415E-8821-F6223A21AC9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67815" y="6314622"/>
            <a:ext cx="11460480" cy="430306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Data Science Summer School  / July 1-14, 2019 / American University of Armenia, Yerevan, Armenia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CB627A-ED50-4075-BB9F-3289F5D8C081}"/>
              </a:ext>
            </a:extLst>
          </p:cNvPr>
          <p:cNvSpPr/>
          <p:nvPr userDrawn="1"/>
        </p:nvSpPr>
        <p:spPr>
          <a:xfrm>
            <a:off x="0" y="0"/>
            <a:ext cx="408791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3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B980C96-7871-462D-9B22-24477B5A4BC5}"/>
              </a:ext>
            </a:extLst>
          </p:cNvPr>
          <p:cNvSpPr txBox="1">
            <a:spLocks/>
          </p:cNvSpPr>
          <p:nvPr userDrawn="1"/>
        </p:nvSpPr>
        <p:spPr>
          <a:xfrm>
            <a:off x="167815" y="6314622"/>
            <a:ext cx="11460480" cy="430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>
              <a:defRPr lang="en-US"/>
            </a:defPPr>
            <a:lvl1pPr marL="0" marR="0" lvl="0" indent="0" algn="l" defTabSz="914400" rtl="0" eaLnBrk="1" latinLnBrk="0" hangingPunct="1">
              <a:spcBef>
                <a:spcPts val="0"/>
              </a:spcBef>
              <a:buNone/>
              <a:defRPr lang="en-US" sz="1100" b="0" i="0" u="none" strike="noStrike" kern="1200" cap="none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Data Science Summer School  / July 1-14, 2019 / American University of Armenia, Yerevan, Armenia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5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236578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238C076-5833-4A2B-89B9-D2CFC9D0F809}"/>
              </a:ext>
            </a:extLst>
          </p:cNvPr>
          <p:cNvSpPr txBox="1">
            <a:spLocks/>
          </p:cNvSpPr>
          <p:nvPr userDrawn="1"/>
        </p:nvSpPr>
        <p:spPr>
          <a:xfrm>
            <a:off x="167815" y="6314622"/>
            <a:ext cx="11460480" cy="430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>
              <a:defRPr lang="en-US"/>
            </a:defPPr>
            <a:lvl1pPr marL="0" marR="0" lvl="0" indent="0" algn="l" defTabSz="914400" rtl="0" eaLnBrk="1" latinLnBrk="0" hangingPunct="1">
              <a:spcBef>
                <a:spcPts val="0"/>
              </a:spcBef>
              <a:buNone/>
              <a:defRPr lang="en-US" sz="1100" b="0" i="0" u="none" strike="noStrike" kern="1200" cap="none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Data Science Summer School  / July 1-14, 2019 / American University of Armenia, Yerevan, Armenia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1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117363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9600" y="3005113"/>
            <a:ext cx="10972800" cy="1117363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12972" y="4410739"/>
            <a:ext cx="10972800" cy="1117363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2575EBE-21E9-48CF-9741-DB084E8A2C2C}"/>
              </a:ext>
            </a:extLst>
          </p:cNvPr>
          <p:cNvSpPr txBox="1">
            <a:spLocks/>
          </p:cNvSpPr>
          <p:nvPr userDrawn="1"/>
        </p:nvSpPr>
        <p:spPr>
          <a:xfrm>
            <a:off x="167815" y="6314622"/>
            <a:ext cx="11460480" cy="430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>
              <a:defRPr lang="en-US"/>
            </a:defPPr>
            <a:lvl1pPr marL="0" marR="0" lvl="0" indent="0" algn="l" defTabSz="914400" rtl="0" eaLnBrk="1" latinLnBrk="0" hangingPunct="1">
              <a:spcBef>
                <a:spcPts val="0"/>
              </a:spcBef>
              <a:buNone/>
              <a:defRPr lang="en-US" sz="1100" b="0" i="0" u="none" strike="noStrike" kern="1200" cap="none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Data Science Summer School  / July 1-14, 2019 / American University of Armenia, Yerevan, Armenia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0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9601" y="2689631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1" y="378832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09601" y="4972426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5796521" y="158845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>
          <a:xfrm>
            <a:off x="5796521" y="2689631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5796519" y="378832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/>
          </p:nvPr>
        </p:nvSpPr>
        <p:spPr>
          <a:xfrm>
            <a:off x="5796518" y="4961388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F1CFE2DA-223C-4848-87A5-AE86FE98DAA0}"/>
              </a:ext>
            </a:extLst>
          </p:cNvPr>
          <p:cNvSpPr txBox="1">
            <a:spLocks/>
          </p:cNvSpPr>
          <p:nvPr userDrawn="1"/>
        </p:nvSpPr>
        <p:spPr>
          <a:xfrm>
            <a:off x="167815" y="6314622"/>
            <a:ext cx="11460480" cy="430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>
              <a:defRPr lang="en-US"/>
            </a:defPPr>
            <a:lvl1pPr marL="0" marR="0" lvl="0" indent="0" algn="l" defTabSz="914400" rtl="0" eaLnBrk="1" latinLnBrk="0" hangingPunct="1">
              <a:spcBef>
                <a:spcPts val="0"/>
              </a:spcBef>
              <a:buNone/>
              <a:defRPr lang="en-US" sz="1100" b="0" i="0" u="none" strike="noStrike" kern="1200" cap="none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buNone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/>
          </a:p>
          <a:p>
            <a:pPr algn="ctr"/>
            <a:r>
              <a:rPr lang="en-US"/>
              <a:t>Data Science Summer School  / July 1-14, 2019 / American University of Armenia, Yerevan, Armenia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8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9601" y="2689631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1" y="378832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09601" y="4972426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4976119" y="158845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>
          <a:xfrm>
            <a:off x="4976119" y="2689631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976118" y="3788320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/>
          </p:nvPr>
        </p:nvSpPr>
        <p:spPr>
          <a:xfrm>
            <a:off x="4976117" y="4961388"/>
            <a:ext cx="407349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0"/>
          </p:nvPr>
        </p:nvSpPr>
        <p:spPr>
          <a:xfrm>
            <a:off x="9072973" y="1579666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82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0"/>
            <a:ext cx="2341548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9601" y="2689631"/>
            <a:ext cx="2341548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1" y="3788320"/>
            <a:ext cx="2341548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09601" y="4972426"/>
            <a:ext cx="2341548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3358111" y="1588450"/>
            <a:ext cx="228211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>
          <a:xfrm>
            <a:off x="3358111" y="2689631"/>
            <a:ext cx="228211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3358109" y="3788320"/>
            <a:ext cx="228211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/>
          </p:nvPr>
        </p:nvSpPr>
        <p:spPr>
          <a:xfrm>
            <a:off x="3358108" y="4961388"/>
            <a:ext cx="2282115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0"/>
          </p:nvPr>
        </p:nvSpPr>
        <p:spPr>
          <a:xfrm>
            <a:off x="5955353" y="1579666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5927256" y="2673488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/>
          </p:nvPr>
        </p:nvSpPr>
        <p:spPr>
          <a:xfrm>
            <a:off x="5971119" y="3788320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3"/>
          </p:nvPr>
        </p:nvSpPr>
        <p:spPr>
          <a:xfrm>
            <a:off x="5927256" y="4941566"/>
            <a:ext cx="2239944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4"/>
          </p:nvPr>
        </p:nvSpPr>
        <p:spPr>
          <a:xfrm>
            <a:off x="8429114" y="1576988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5"/>
          </p:nvPr>
        </p:nvSpPr>
        <p:spPr>
          <a:xfrm>
            <a:off x="8429114" y="2665889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6"/>
          </p:nvPr>
        </p:nvSpPr>
        <p:spPr>
          <a:xfrm>
            <a:off x="8429114" y="3754790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27"/>
          </p:nvPr>
        </p:nvSpPr>
        <p:spPr>
          <a:xfrm>
            <a:off x="8429114" y="4921522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868681" y="6428602"/>
            <a:ext cx="831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en-US" altLang="en-US" sz="120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2018, 2014, 2011 Pearson Education, Inc. All Rights Reserved</a:t>
            </a:r>
            <a:endParaRPr lang="en-US" sz="1200" dirty="0"/>
          </a:p>
        </p:txBody>
      </p:sp>
      <p:sp>
        <p:nvSpPr>
          <p:cNvPr id="27" name="Content Placeholder 2"/>
          <p:cNvSpPr>
            <a:spLocks noGrp="1"/>
          </p:cNvSpPr>
          <p:nvPr>
            <p:ph idx="28"/>
          </p:nvPr>
        </p:nvSpPr>
        <p:spPr>
          <a:xfrm>
            <a:off x="10180253" y="1575866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9"/>
          </p:nvPr>
        </p:nvSpPr>
        <p:spPr>
          <a:xfrm>
            <a:off x="10147049" y="2673538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30"/>
          </p:nvPr>
        </p:nvSpPr>
        <p:spPr>
          <a:xfrm>
            <a:off x="10180253" y="3753952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31"/>
          </p:nvPr>
        </p:nvSpPr>
        <p:spPr>
          <a:xfrm>
            <a:off x="10180253" y="4861232"/>
            <a:ext cx="1324487" cy="826806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  <a:lvl2pPr indent="-283464">
              <a:defRPr sz="2400">
                <a:latin typeface="+mn-lt"/>
              </a:defRPr>
            </a:lvl2pPr>
            <a:lvl3pPr indent="-228600">
              <a:defRPr sz="2400">
                <a:latin typeface="+mn-lt"/>
              </a:defRPr>
            </a:lvl3pPr>
            <a:lvl4pPr indent="-228600">
              <a:defRPr sz="2400">
                <a:latin typeface="+mn-lt"/>
              </a:defRPr>
            </a:lvl4pPr>
            <a:lvl5pPr indent="-228600">
              <a:defRPr sz="2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918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088412" y="6544563"/>
            <a:ext cx="6634323" cy="196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lang="en-US" b="0" i="0" smtClean="0">
                <a:effectLst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Data Science Summer School  / July 1-14, 2019 / American University of Armenia, Yerevan, Armenia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464800" y="645938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Slide - </a:t>
            </a:r>
            <a:fld id="{41D1A099-64B4-E24A-BD44-17411C0B0428}" type="slidenum">
              <a:rPr lang="en-US" sz="1000" smtClean="0">
                <a:latin typeface="+mn-lt"/>
              </a:rPr>
              <a:t>‹#›</a:t>
            </a:fld>
            <a:endParaRPr lang="en-US" sz="1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7DC5E-787B-4182-B7F5-2225AC704D53}"/>
              </a:ext>
            </a:extLst>
          </p:cNvPr>
          <p:cNvSpPr/>
          <p:nvPr userDrawn="1"/>
        </p:nvSpPr>
        <p:spPr>
          <a:xfrm>
            <a:off x="0" y="0"/>
            <a:ext cx="408791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588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agakhachatryan/" TargetMode="Externa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documentation.org/packages/base/functions/colSums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data.html" TargetMode="External"/><Relationship Id="rId2" Type="http://schemas.openxmlformats.org/officeDocument/2006/relationships/hyperlink" Target="https://cran.r-project.org/doc/manuals/r-release/R-int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an.r-project.org/doc/manuals/r-release/R-lang.html" TargetMode="External"/><Relationship Id="rId5" Type="http://schemas.openxmlformats.org/officeDocument/2006/relationships/hyperlink" Target="https://cran.r-project.org/doc/manuals/r-release/R-admin.html" TargetMode="External"/><Relationship Id="rId4" Type="http://schemas.openxmlformats.org/officeDocument/2006/relationships/hyperlink" Target="https://cran.r-project.org/doc/manuals/r-release/R-exts.htm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documentation.org/packages/base/functions/c" TargetMode="Externa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BC0C-AD24-4E27-A268-3EC6CC2F4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 for Data Science </a:t>
            </a:r>
            <a:br>
              <a:rPr lang="en-US" dirty="0"/>
            </a:br>
            <a:r>
              <a:rPr lang="en-US" dirty="0"/>
              <a:t>Summer School</a:t>
            </a:r>
            <a:br>
              <a:rPr lang="en-US" dirty="0"/>
            </a:br>
            <a:r>
              <a:rPr lang="en-US" dirty="0"/>
              <a:t>AUA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B659B-4AAD-4374-B4B3-A51008CD6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9772" y="4115282"/>
            <a:ext cx="6061001" cy="1752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Margarit (Maga) Khachatryan</a:t>
            </a:r>
          </a:p>
          <a:p>
            <a:endParaRPr lang="en-US" dirty="0"/>
          </a:p>
          <a:p>
            <a:r>
              <a:rPr lang="en-US" sz="1600" dirty="0"/>
              <a:t>Connect me at </a:t>
            </a:r>
            <a:r>
              <a:rPr lang="en-US" sz="1600" dirty="0">
                <a:hlinkClick r:id="rId2"/>
              </a:rPr>
              <a:t>https://www.linkedin.com/in/magakhachatryan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3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ABB9-E777-470E-A2DB-B4C188B6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EA91-E135-42F6-8CF3-40BAD9D2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 x &lt;- c(0.5, 0.6) ## numeric</a:t>
            </a:r>
          </a:p>
          <a:p>
            <a:pPr marL="0" indent="0">
              <a:buNone/>
            </a:pPr>
            <a:r>
              <a:rPr lang="en-US" dirty="0"/>
              <a:t>&gt; x &lt;- c(TRUE, FALSE) ## logical</a:t>
            </a:r>
          </a:p>
          <a:p>
            <a:pPr marL="0" indent="0">
              <a:buNone/>
            </a:pPr>
            <a:r>
              <a:rPr lang="en-US" dirty="0"/>
              <a:t>&gt; x &lt;- c(T, F) ## logical</a:t>
            </a:r>
          </a:p>
          <a:p>
            <a:pPr marL="0" indent="0">
              <a:buNone/>
            </a:pPr>
            <a:r>
              <a:rPr lang="en-US" dirty="0"/>
              <a:t>&gt; x &lt;- c("a", "b", "c") ## character</a:t>
            </a:r>
          </a:p>
          <a:p>
            <a:pPr marL="0" indent="0">
              <a:buNone/>
            </a:pPr>
            <a:r>
              <a:rPr lang="en-US" dirty="0"/>
              <a:t>&gt; x &lt;- 9:29 ## integer</a:t>
            </a:r>
          </a:p>
          <a:p>
            <a:pPr marL="0" indent="0">
              <a:buNone/>
            </a:pPr>
            <a:r>
              <a:rPr lang="en-US" dirty="0"/>
              <a:t>&gt; x &lt;- c(1+0i, 2+4i) ## complex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 &lt;- vector("numeric", length = 10)</a:t>
            </a:r>
          </a:p>
          <a:p>
            <a:pPr marL="0" indent="0">
              <a:buNone/>
            </a:pPr>
            <a:r>
              <a:rPr lang="en-US" dirty="0"/>
              <a:t>&gt; x</a:t>
            </a:r>
          </a:p>
          <a:p>
            <a:pPr marL="0" indent="0">
              <a:buNone/>
            </a:pPr>
            <a:r>
              <a:rPr lang="en-US" dirty="0"/>
              <a:t>[1] 0 0 0 0 0 0 0 0 0 0</a:t>
            </a:r>
          </a:p>
        </p:txBody>
      </p:sp>
    </p:spTree>
    <p:extLst>
      <p:ext uri="{BB962C8B-B14F-4D97-AF65-F5344CB8AC3E}">
        <p14:creationId xmlns:p14="http://schemas.microsoft.com/office/powerpoint/2010/main" val="14797475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301-B548-465D-9FED-587C8382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dirty="0" err="1"/>
              <a:t>sapply</a:t>
            </a:r>
            <a:r>
              <a:rPr lang="en-US" dirty="0"/>
              <a:t>() - your own function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1B58D-F833-48E4-8E09-5678348D7C55}"/>
              </a:ext>
            </a:extLst>
          </p:cNvPr>
          <p:cNvSpPr/>
          <p:nvPr/>
        </p:nvSpPr>
        <p:spPr>
          <a:xfrm>
            <a:off x="1010855" y="1485379"/>
            <a:ext cx="108879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temp &lt;- list(c(3,7,9,6-1),c(6,9,12,13,5),c(4,8,3-1,-3),c(1,4,7,2,-2),c(5,7,9,4,2),c(-3,5,8,9,4),c(3,6,9,4,1))</a:t>
            </a:r>
          </a:p>
          <a:p>
            <a:endParaRPr lang="en-US" dirty="0"/>
          </a:p>
          <a:p>
            <a:r>
              <a:rPr lang="en-US" dirty="0"/>
              <a:t>#Finish the definition of the </a:t>
            </a:r>
            <a:r>
              <a:rPr lang="en-US" dirty="0">
                <a:solidFill>
                  <a:srgbClr val="0070C0"/>
                </a:solidFill>
              </a:rPr>
              <a:t>extremes() </a:t>
            </a:r>
            <a:r>
              <a:rPr lang="en-US" dirty="0"/>
              <a:t>function.  It takes a </a:t>
            </a:r>
            <a:r>
              <a:rPr lang="en-US" dirty="0">
                <a:solidFill>
                  <a:srgbClr val="0070C0"/>
                </a:solidFill>
              </a:rPr>
              <a:t>vector</a:t>
            </a:r>
            <a:r>
              <a:rPr lang="en-US" dirty="0"/>
              <a:t> of numerical values and returns a vector containing the </a:t>
            </a:r>
            <a:r>
              <a:rPr lang="en-US" u="sng" dirty="0"/>
              <a:t>minimum</a:t>
            </a:r>
            <a:r>
              <a:rPr lang="en-US" dirty="0"/>
              <a:t> and </a:t>
            </a:r>
            <a:r>
              <a:rPr lang="en-US" u="sng" dirty="0"/>
              <a:t>maximum</a:t>
            </a:r>
            <a:r>
              <a:rPr lang="en-US" dirty="0"/>
              <a:t> values of a given vector, with the names "</a:t>
            </a:r>
            <a:r>
              <a:rPr lang="en-US" dirty="0">
                <a:solidFill>
                  <a:srgbClr val="0070C0"/>
                </a:solidFill>
              </a:rPr>
              <a:t>min</a:t>
            </a:r>
            <a:r>
              <a:rPr lang="en-US" dirty="0"/>
              <a:t>" and "</a:t>
            </a:r>
            <a:r>
              <a:rPr lang="en-US" dirty="0">
                <a:solidFill>
                  <a:srgbClr val="0070C0"/>
                </a:solidFill>
              </a:rPr>
              <a:t>max</a:t>
            </a:r>
            <a:r>
              <a:rPr lang="en-US" dirty="0"/>
              <a:t>", respectively.</a:t>
            </a:r>
          </a:p>
          <a:p>
            <a:endParaRPr lang="en-US" dirty="0"/>
          </a:p>
          <a:p>
            <a:pPr lvl="1"/>
            <a:r>
              <a:rPr lang="sv-SE" dirty="0">
                <a:solidFill>
                  <a:srgbClr val="0070C0"/>
                </a:solidFill>
              </a:rPr>
              <a:t>extremes &lt;- function(x) {  </a:t>
            </a:r>
          </a:p>
          <a:p>
            <a:pPr lvl="1"/>
            <a:r>
              <a:rPr lang="sv-SE" dirty="0">
                <a:solidFill>
                  <a:srgbClr val="0070C0"/>
                </a:solidFill>
              </a:rPr>
              <a:t>	c(min = min(x), ___ = ___)</a:t>
            </a:r>
          </a:p>
          <a:p>
            <a:pPr lvl="1"/>
            <a:r>
              <a:rPr lang="sv-SE" dirty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# Apply this function over the vector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#Finally, apply this function over the vector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as well.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635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301-B548-465D-9FED-587C8382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dirty="0" err="1"/>
              <a:t>sapply</a:t>
            </a:r>
            <a:r>
              <a:rPr lang="en-US" dirty="0"/>
              <a:t>() - your own function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1B58D-F833-48E4-8E09-5678348D7C55}"/>
              </a:ext>
            </a:extLst>
          </p:cNvPr>
          <p:cNvSpPr/>
          <p:nvPr/>
        </p:nvSpPr>
        <p:spPr>
          <a:xfrm>
            <a:off x="1010855" y="1485379"/>
            <a:ext cx="108879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temp &lt;- list(c(3,7,9,6-1),c(6,9,12,13,5),c(4,8,3-1,-3),c(1,4,7,2,-2),c(5,7,9,4,2),c(-3,5,8,9,4),c(3,6,9,4,1))</a:t>
            </a:r>
          </a:p>
          <a:p>
            <a:endParaRPr lang="en-US" dirty="0"/>
          </a:p>
          <a:p>
            <a:r>
              <a:rPr lang="en-US" dirty="0"/>
              <a:t>#Finish the definition of the </a:t>
            </a:r>
            <a:r>
              <a:rPr lang="en-US" dirty="0">
                <a:solidFill>
                  <a:srgbClr val="0070C0"/>
                </a:solidFill>
              </a:rPr>
              <a:t>extremes() </a:t>
            </a:r>
            <a:r>
              <a:rPr lang="en-US" dirty="0"/>
              <a:t>function.  It takes a </a:t>
            </a:r>
            <a:r>
              <a:rPr lang="en-US" dirty="0">
                <a:solidFill>
                  <a:srgbClr val="0070C0"/>
                </a:solidFill>
              </a:rPr>
              <a:t>vector</a:t>
            </a:r>
            <a:r>
              <a:rPr lang="en-US" dirty="0"/>
              <a:t> of numerical values and returns a vector containing the </a:t>
            </a:r>
            <a:r>
              <a:rPr lang="en-US" u="sng" dirty="0"/>
              <a:t>minimum</a:t>
            </a:r>
            <a:r>
              <a:rPr lang="en-US" dirty="0"/>
              <a:t> and </a:t>
            </a:r>
            <a:r>
              <a:rPr lang="en-US" u="sng" dirty="0"/>
              <a:t>maximum</a:t>
            </a:r>
            <a:r>
              <a:rPr lang="en-US" dirty="0"/>
              <a:t> values of a given vector, with the names "</a:t>
            </a:r>
            <a:r>
              <a:rPr lang="en-US" dirty="0">
                <a:solidFill>
                  <a:srgbClr val="0070C0"/>
                </a:solidFill>
              </a:rPr>
              <a:t>min</a:t>
            </a:r>
            <a:r>
              <a:rPr lang="en-US" dirty="0"/>
              <a:t>" and "</a:t>
            </a:r>
            <a:r>
              <a:rPr lang="en-US" dirty="0">
                <a:solidFill>
                  <a:srgbClr val="0070C0"/>
                </a:solidFill>
              </a:rPr>
              <a:t>max</a:t>
            </a:r>
            <a:r>
              <a:rPr lang="en-US" dirty="0"/>
              <a:t>", respectively.</a:t>
            </a:r>
          </a:p>
          <a:p>
            <a:pPr lvl="1"/>
            <a:r>
              <a:rPr lang="sv-SE" dirty="0">
                <a:solidFill>
                  <a:srgbClr val="0070C0"/>
                </a:solidFill>
              </a:rPr>
              <a:t>extremes &lt;- function(x) {  </a:t>
            </a:r>
          </a:p>
          <a:p>
            <a:pPr lvl="1"/>
            <a:r>
              <a:rPr lang="sv-SE" dirty="0">
                <a:solidFill>
                  <a:srgbClr val="0070C0"/>
                </a:solidFill>
              </a:rPr>
              <a:t>	c(min = min(x), max = max(x))</a:t>
            </a:r>
          </a:p>
          <a:p>
            <a:pPr lvl="1"/>
            <a:r>
              <a:rPr lang="sv-SE" dirty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# Apply this function over the vector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(temp, extremes)</a:t>
            </a:r>
          </a:p>
          <a:p>
            <a:endParaRPr lang="en-US" dirty="0"/>
          </a:p>
          <a:p>
            <a:r>
              <a:rPr lang="en-US" dirty="0"/>
              <a:t>#Finally, apply this function over the vector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as well.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(temp, extremes)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u="sng" dirty="0"/>
              <a:t>Sometimes </a:t>
            </a:r>
            <a:r>
              <a:rPr lang="en-US" u="sng" dirty="0" err="1">
                <a:solidFill>
                  <a:srgbClr val="0070C0"/>
                </a:solidFill>
              </a:rPr>
              <a:t>sapply</a:t>
            </a:r>
            <a:r>
              <a:rPr lang="en-US" u="sng" dirty="0">
                <a:solidFill>
                  <a:srgbClr val="0070C0"/>
                </a:solidFill>
              </a:rPr>
              <a:t>() </a:t>
            </a:r>
            <a:r>
              <a:rPr lang="en-US" u="sng" dirty="0"/>
              <a:t>is not able to simplify to array, just leaves as a list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DC039-6097-44BE-9889-D06955FFC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0"/>
          <a:stretch/>
        </p:blipFill>
        <p:spPr>
          <a:xfrm>
            <a:off x="6943725" y="3046103"/>
            <a:ext cx="4638675" cy="848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BFF279-FEA6-42B4-8151-50AA8E3D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59" y="3894973"/>
            <a:ext cx="9715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11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A29D-28C4-43F8-A23F-9BB4371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F5A2FB-73CE-45BF-BE67-2E6B65359074}"/>
              </a:ext>
            </a:extLst>
          </p:cNvPr>
          <p:cNvSpPr/>
          <p:nvPr/>
        </p:nvSpPr>
        <p:spPr>
          <a:xfrm>
            <a:off x="810638" y="1287294"/>
            <a:ext cx="8534400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● </a:t>
            </a:r>
            <a:r>
              <a:rPr lang="en-US" sz="2400" dirty="0" err="1">
                <a:solidFill>
                  <a:srgbClr val="0070C0"/>
                </a:solidFill>
              </a:rPr>
              <a:t>lapply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apply function over list or vector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output = list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● </a:t>
            </a:r>
            <a:r>
              <a:rPr lang="en-US" sz="2400" dirty="0" err="1">
                <a:solidFill>
                  <a:srgbClr val="0070C0"/>
                </a:solidFill>
              </a:rPr>
              <a:t>sapply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apply function over list or vector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try to simplify list to array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● </a:t>
            </a:r>
            <a:r>
              <a:rPr lang="en-US" sz="2400" dirty="0" err="1">
                <a:solidFill>
                  <a:srgbClr val="0070C0"/>
                </a:solidFill>
              </a:rPr>
              <a:t>vapply</a:t>
            </a:r>
            <a:r>
              <a:rPr lang="en-US" sz="2400" dirty="0">
                <a:solidFill>
                  <a:srgbClr val="0070C0"/>
                </a:solidFill>
              </a:rPr>
              <a:t>() - new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apply function over list or vector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explicitly specify output format</a:t>
            </a:r>
          </a:p>
        </p:txBody>
      </p:sp>
    </p:spTree>
    <p:extLst>
      <p:ext uri="{BB962C8B-B14F-4D97-AF65-F5344CB8AC3E}">
        <p14:creationId xmlns:p14="http://schemas.microsoft.com/office/powerpoint/2010/main" val="29932529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A29D-28C4-43F8-A23F-9BB4371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vapply</a:t>
            </a:r>
            <a:r>
              <a:rPr lang="en-US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02FD1-909A-4A02-A6ED-7649CDAB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171" y="1556223"/>
            <a:ext cx="93920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 err="1">
                <a:solidFill>
                  <a:srgbClr val="0070C0"/>
                </a:solidFill>
              </a:rPr>
              <a:t>vapply</a:t>
            </a:r>
            <a:r>
              <a:rPr lang="en-US" altLang="en-US" sz="2400" dirty="0">
                <a:solidFill>
                  <a:srgbClr val="0070C0"/>
                </a:solidFill>
              </a:rPr>
              <a:t>(X, FUN, </a:t>
            </a:r>
            <a:r>
              <a:rPr lang="en-US" altLang="en-US" sz="2400" u="sng" dirty="0">
                <a:solidFill>
                  <a:srgbClr val="0070C0"/>
                </a:solidFill>
              </a:rPr>
              <a:t>FUN.VALUE</a:t>
            </a:r>
            <a:r>
              <a:rPr lang="en-US" altLang="en-US" sz="2400" dirty="0">
                <a:solidFill>
                  <a:srgbClr val="0070C0"/>
                </a:solidFill>
              </a:rPr>
              <a:t>, ..., USE.NAMES = TRUE)</a:t>
            </a:r>
          </a:p>
          <a:p>
            <a:pPr>
              <a:lnSpc>
                <a:spcPct val="150000"/>
              </a:lnSpc>
            </a:pPr>
            <a:endParaRPr lang="en-US" altLang="en-US" sz="2400" dirty="0">
              <a:solidFill>
                <a:srgbClr val="0070C0"/>
              </a:solidFill>
            </a:endParaRPr>
          </a:p>
          <a:p>
            <a:r>
              <a:rPr lang="en-US" dirty="0"/>
              <a:t>cities &lt;- c("New York", "Paris", "London", "Tokyo", </a:t>
            </a:r>
            <a:r>
              <a:rPr lang="pt-BR" dirty="0"/>
              <a:t>"Rio de Janeiro", "Cape Town")</a:t>
            </a:r>
          </a:p>
          <a:p>
            <a:endParaRPr lang="pt-BR" altLang="en-US" sz="2400" dirty="0">
              <a:solidFill>
                <a:srgbClr val="0070C0"/>
              </a:solidFill>
            </a:endParaRPr>
          </a:p>
          <a:p>
            <a:r>
              <a:rPr lang="en-US" dirty="0" err="1"/>
              <a:t>sapply</a:t>
            </a:r>
            <a:r>
              <a:rPr lang="en-US" dirty="0"/>
              <a:t>(cities, </a:t>
            </a:r>
            <a:r>
              <a:rPr lang="en-US" dirty="0" err="1"/>
              <a:t>nchar</a:t>
            </a:r>
            <a:r>
              <a:rPr lang="en-US" dirty="0"/>
              <a:t>)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</a:p>
          <a:p>
            <a:endParaRPr lang="en-US" altLang="en-US" sz="2400" dirty="0">
              <a:solidFill>
                <a:srgbClr val="0070C0"/>
              </a:solidFill>
            </a:endParaRPr>
          </a:p>
          <a:p>
            <a:r>
              <a:rPr lang="en-US" dirty="0" err="1"/>
              <a:t>vapply</a:t>
            </a:r>
            <a:r>
              <a:rPr lang="en-US" dirty="0"/>
              <a:t>(cities, </a:t>
            </a:r>
            <a:r>
              <a:rPr lang="en-US" dirty="0" err="1"/>
              <a:t>nchar</a:t>
            </a:r>
            <a:r>
              <a:rPr lang="en-US" dirty="0"/>
              <a:t>, numeric(1))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811F3-1A1D-4FCB-B2FA-115E54F09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70" y="4596434"/>
            <a:ext cx="97250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036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DA72-25A6-44EF-868F-09754FF0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vapply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3E52F-07EA-4EB7-BCA3-9FE49CF0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66" y="2030142"/>
            <a:ext cx="7410450" cy="638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68D880-4928-4B63-954E-A17F11B2A4E3}"/>
              </a:ext>
            </a:extLst>
          </p:cNvPr>
          <p:cNvSpPr/>
          <p:nvPr/>
        </p:nvSpPr>
        <p:spPr>
          <a:xfrm>
            <a:off x="3256536" y="3519791"/>
            <a:ext cx="4224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vapply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is safer than </a:t>
            </a:r>
            <a:r>
              <a:rPr lang="en-US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sapply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43944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4E1E-EB09-48FA-8C9D-18EF8BF8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DDBE78-27E6-4179-9FBE-E9603F54800D}"/>
              </a:ext>
            </a:extLst>
          </p:cNvPr>
          <p:cNvSpPr/>
          <p:nvPr/>
        </p:nvSpPr>
        <p:spPr>
          <a:xfrm>
            <a:off x="959796" y="2704289"/>
            <a:ext cx="853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# The errors vector has already been defined for you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	errors &lt;- c(1.9, -2.6, 4.0, -9.5, -3.4, 7.3)</a:t>
            </a:r>
          </a:p>
          <a:p>
            <a:endParaRPr lang="en-US" dirty="0"/>
          </a:p>
          <a:p>
            <a:r>
              <a:rPr lang="en-US" dirty="0"/>
              <a:t># Sum of absolute rounded values of errors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	sum(abs(round(errors)))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7410E-CF14-4CF9-9CC3-765957CC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96" y="1568388"/>
            <a:ext cx="5410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677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BE977-3D23-49B0-82E6-3152E16C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Utilities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8ACE0-C4A4-4D0B-87C4-E3E289F7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98" y="1295400"/>
            <a:ext cx="64484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394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BE977-3D23-49B0-82E6-3152E16C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Utilities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CD389C-8E99-4AA8-A69F-6314674ADE03}"/>
              </a:ext>
            </a:extLst>
          </p:cNvPr>
          <p:cNvSpPr/>
          <p:nvPr/>
        </p:nvSpPr>
        <p:spPr>
          <a:xfrm>
            <a:off x="1221658" y="1295400"/>
            <a:ext cx="97486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The </a:t>
            </a:r>
            <a:r>
              <a:rPr lang="en-US" sz="2400" dirty="0" err="1"/>
              <a:t>linkedin</a:t>
            </a:r>
            <a:r>
              <a:rPr lang="en-US" sz="2400" dirty="0"/>
              <a:t> and </a:t>
            </a:r>
            <a:r>
              <a:rPr lang="en-US" sz="2400" dirty="0" err="1"/>
              <a:t>facebook</a:t>
            </a:r>
            <a:r>
              <a:rPr lang="en-US" sz="2400" dirty="0"/>
              <a:t> lists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</a:rPr>
              <a:t>linkedin</a:t>
            </a:r>
            <a:r>
              <a:rPr lang="en-US" sz="2400" dirty="0">
                <a:solidFill>
                  <a:srgbClr val="0070C0"/>
                </a:solidFill>
              </a:rPr>
              <a:t> &lt;- list(16, 9, 13, 5, 2, 17, 14)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</a:rPr>
              <a:t>facebook</a:t>
            </a:r>
            <a:r>
              <a:rPr lang="en-US" sz="2400" dirty="0">
                <a:solidFill>
                  <a:srgbClr val="0070C0"/>
                </a:solidFill>
              </a:rPr>
              <a:t> &lt;- list(17, 7, 5, 16, 8, 13, 14)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# Convert </a:t>
            </a:r>
            <a:r>
              <a:rPr lang="en-US" sz="2400" dirty="0" err="1"/>
              <a:t>linkedin</a:t>
            </a:r>
            <a:r>
              <a:rPr lang="en-US" sz="2400" dirty="0"/>
              <a:t> and </a:t>
            </a:r>
            <a:r>
              <a:rPr lang="en-US" sz="2400" dirty="0" err="1"/>
              <a:t>facebook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0070C0"/>
                </a:solidFill>
              </a:rPr>
              <a:t>vector</a:t>
            </a:r>
            <a:r>
              <a:rPr lang="en-US" sz="2400" dirty="0"/>
              <a:t>: </a:t>
            </a:r>
            <a:r>
              <a:rPr lang="en-US" sz="2400" dirty="0" err="1"/>
              <a:t>li_vec</a:t>
            </a:r>
            <a:r>
              <a:rPr lang="en-US" sz="2400" dirty="0"/>
              <a:t> and </a:t>
            </a:r>
            <a:r>
              <a:rPr lang="en-US" sz="2400" dirty="0" err="1"/>
              <a:t>fb_vec</a:t>
            </a:r>
            <a:endParaRPr lang="en-US" sz="2400" dirty="0"/>
          </a:p>
          <a:p>
            <a:endParaRPr lang="en-US" sz="2400" dirty="0"/>
          </a:p>
          <a:p>
            <a:pPr lvl="1"/>
            <a:r>
              <a:rPr lang="en-US" sz="2400" dirty="0" err="1">
                <a:solidFill>
                  <a:srgbClr val="0070C0"/>
                </a:solidFill>
              </a:rPr>
              <a:t>li_vec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unlist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linkedin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</a:rPr>
              <a:t>fb_vec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unlist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facebook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endParaRPr lang="en-US" sz="2400" dirty="0"/>
          </a:p>
          <a:p>
            <a:r>
              <a:rPr lang="en-US" sz="2400" dirty="0"/>
              <a:t># Append </a:t>
            </a:r>
            <a:r>
              <a:rPr lang="en-US" sz="2400" dirty="0" err="1"/>
              <a:t>fb_vec</a:t>
            </a:r>
            <a:r>
              <a:rPr lang="en-US" sz="2400" dirty="0"/>
              <a:t> to </a:t>
            </a:r>
            <a:r>
              <a:rPr lang="en-US" sz="2400" dirty="0" err="1"/>
              <a:t>li_vec</a:t>
            </a:r>
            <a:r>
              <a:rPr lang="en-US" sz="2400" dirty="0"/>
              <a:t>: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social_vec</a:t>
            </a:r>
            <a:r>
              <a:rPr lang="en-US" sz="2400" dirty="0">
                <a:solidFill>
                  <a:srgbClr val="0070C0"/>
                </a:solidFill>
              </a:rPr>
              <a:t> &lt;- append(</a:t>
            </a:r>
            <a:r>
              <a:rPr lang="en-US" sz="2400" dirty="0" err="1">
                <a:solidFill>
                  <a:srgbClr val="0070C0"/>
                </a:solidFill>
              </a:rPr>
              <a:t>li_vec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fb_vec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endParaRPr lang="en-US" sz="2400" dirty="0"/>
          </a:p>
          <a:p>
            <a:r>
              <a:rPr lang="en-US" sz="2400" dirty="0"/>
              <a:t># Sort </a:t>
            </a:r>
            <a:r>
              <a:rPr lang="en-US" sz="2400" dirty="0" err="1"/>
              <a:t>social_vec</a:t>
            </a: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	sort(</a:t>
            </a:r>
            <a:r>
              <a:rPr lang="en-US" sz="2400" dirty="0" err="1">
                <a:solidFill>
                  <a:srgbClr val="0070C0"/>
                </a:solidFill>
              </a:rPr>
              <a:t>social_vec</a:t>
            </a:r>
            <a:r>
              <a:rPr lang="en-US" sz="2400" dirty="0">
                <a:solidFill>
                  <a:srgbClr val="0070C0"/>
                </a:solidFill>
              </a:rPr>
              <a:t>, decreasing = TRUE)</a:t>
            </a:r>
          </a:p>
        </p:txBody>
      </p:sp>
    </p:spTree>
    <p:extLst>
      <p:ext uri="{BB962C8B-B14F-4D97-AF65-F5344CB8AC3E}">
        <p14:creationId xmlns:p14="http://schemas.microsoft.com/office/powerpoint/2010/main" val="6724444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BE977-3D23-49B0-82E6-3152E16C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Date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CD389C-8E99-4AA8-A69F-6314674ADE03}"/>
              </a:ext>
            </a:extLst>
          </p:cNvPr>
          <p:cNvSpPr/>
          <p:nvPr/>
        </p:nvSpPr>
        <p:spPr>
          <a:xfrm>
            <a:off x="838201" y="1278194"/>
            <a:ext cx="97486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# Get the current date: today</a:t>
            </a:r>
          </a:p>
          <a:p>
            <a:pPr lvl="1"/>
            <a:r>
              <a:rPr lang="en-US" sz="1900" dirty="0">
                <a:solidFill>
                  <a:srgbClr val="0070C0"/>
                </a:solidFill>
              </a:rPr>
              <a:t>today &lt;- </a:t>
            </a:r>
            <a:r>
              <a:rPr lang="en-US" sz="1900" dirty="0" err="1">
                <a:solidFill>
                  <a:srgbClr val="0070C0"/>
                </a:solidFill>
              </a:rPr>
              <a:t>Sys.Date</a:t>
            </a:r>
            <a:r>
              <a:rPr lang="en-US" sz="1900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sz="1900" dirty="0"/>
              <a:t>&gt; today</a:t>
            </a:r>
          </a:p>
          <a:p>
            <a:pPr lvl="1"/>
            <a:r>
              <a:rPr lang="en-US" sz="1900" dirty="0"/>
              <a:t>[1] "2019-06-30“</a:t>
            </a:r>
          </a:p>
          <a:p>
            <a:endParaRPr lang="en-US" sz="1900" dirty="0"/>
          </a:p>
          <a:p>
            <a:r>
              <a:rPr lang="en-US" sz="1900" dirty="0"/>
              <a:t># See what today looks like under the hood</a:t>
            </a:r>
          </a:p>
          <a:p>
            <a:pPr lvl="1"/>
            <a:r>
              <a:rPr lang="en-US" sz="1900" dirty="0" err="1">
                <a:solidFill>
                  <a:srgbClr val="0070C0"/>
                </a:solidFill>
              </a:rPr>
              <a:t>unclass</a:t>
            </a:r>
            <a:r>
              <a:rPr lang="en-US" sz="1900" dirty="0">
                <a:solidFill>
                  <a:srgbClr val="0070C0"/>
                </a:solidFill>
              </a:rPr>
              <a:t>(today)</a:t>
            </a:r>
          </a:p>
          <a:p>
            <a:pPr lvl="1"/>
            <a:r>
              <a:rPr lang="en-US" sz="1900" dirty="0"/>
              <a:t>&gt;18077</a:t>
            </a:r>
          </a:p>
          <a:p>
            <a:endParaRPr lang="en-US" sz="1900" dirty="0"/>
          </a:p>
          <a:p>
            <a:r>
              <a:rPr lang="en-US" sz="1900" dirty="0"/>
              <a:t># Get the current time: now</a:t>
            </a:r>
          </a:p>
          <a:p>
            <a:pPr lvl="1"/>
            <a:r>
              <a:rPr lang="en-US" sz="1900" dirty="0">
                <a:solidFill>
                  <a:srgbClr val="0070C0"/>
                </a:solidFill>
              </a:rPr>
              <a:t>now &lt;- </a:t>
            </a:r>
            <a:r>
              <a:rPr lang="en-US" sz="1900" dirty="0" err="1">
                <a:solidFill>
                  <a:srgbClr val="0070C0"/>
                </a:solidFill>
              </a:rPr>
              <a:t>Sys.time</a:t>
            </a:r>
            <a:r>
              <a:rPr lang="en-US" sz="1900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sz="1900" dirty="0"/>
              <a:t>&gt; now</a:t>
            </a:r>
          </a:p>
          <a:p>
            <a:pPr lvl="1"/>
            <a:r>
              <a:rPr lang="en-US" sz="1900" dirty="0"/>
              <a:t>[1] "2019-06-30 05:35:29 CDT“</a:t>
            </a:r>
          </a:p>
          <a:p>
            <a:endParaRPr lang="en-US" sz="1900" dirty="0"/>
          </a:p>
          <a:p>
            <a:r>
              <a:rPr lang="en-US" sz="1900" dirty="0"/>
              <a:t># See what now looks like under the hood</a:t>
            </a:r>
          </a:p>
          <a:p>
            <a:pPr lvl="1"/>
            <a:r>
              <a:rPr lang="en-US" sz="1900" dirty="0" err="1">
                <a:solidFill>
                  <a:srgbClr val="0070C0"/>
                </a:solidFill>
              </a:rPr>
              <a:t>unclass</a:t>
            </a:r>
            <a:r>
              <a:rPr lang="en-US" sz="1900" dirty="0">
                <a:solidFill>
                  <a:srgbClr val="0070C0"/>
                </a:solidFill>
              </a:rPr>
              <a:t>(now)</a:t>
            </a:r>
          </a:p>
          <a:p>
            <a:pPr lvl="1"/>
            <a:r>
              <a:rPr lang="en-US" sz="1900" dirty="0"/>
              <a:t>&gt; </a:t>
            </a:r>
            <a:r>
              <a:rPr lang="en-US" sz="1900" dirty="0" err="1"/>
              <a:t>unclass</a:t>
            </a:r>
            <a:r>
              <a:rPr lang="en-US" sz="1900" dirty="0"/>
              <a:t>(now)</a:t>
            </a:r>
          </a:p>
          <a:p>
            <a:pPr lvl="1"/>
            <a:r>
              <a:rPr lang="en-US" sz="1900" dirty="0"/>
              <a:t>[1] 1561890929</a:t>
            </a:r>
          </a:p>
        </p:txBody>
      </p:sp>
    </p:spTree>
    <p:extLst>
      <p:ext uri="{BB962C8B-B14F-4D97-AF65-F5344CB8AC3E}">
        <p14:creationId xmlns:p14="http://schemas.microsoft.com/office/powerpoint/2010/main" val="34100173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BF9D-C7FE-4FEB-A902-F4492A2B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as.Date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240E2-A237-4FA6-8AEC-1279E4A9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712" y="995891"/>
            <a:ext cx="4569221" cy="29201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93B7DB-B057-4092-95DC-2967BEB60D34}"/>
              </a:ext>
            </a:extLst>
          </p:cNvPr>
          <p:cNvSpPr/>
          <p:nvPr/>
        </p:nvSpPr>
        <p:spPr>
          <a:xfrm>
            <a:off x="913923" y="4106290"/>
            <a:ext cx="10668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mydate</a:t>
            </a:r>
            <a:r>
              <a:rPr lang="en-US" sz="2400" dirty="0">
                <a:solidFill>
                  <a:srgbClr val="0070C0"/>
                </a:solidFill>
              </a:rPr>
              <a:t> &lt;- "30/January/2006" 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dateFormatMyDate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as.Date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mydate</a:t>
            </a:r>
            <a:r>
              <a:rPr lang="en-US" sz="2400" dirty="0">
                <a:solidFill>
                  <a:srgbClr val="0070C0"/>
                </a:solidFill>
              </a:rPr>
              <a:t>, format = "%d/%B/%Y")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22434-C930-4EFB-ADBA-35AF3A3D5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461" y="5317727"/>
            <a:ext cx="32577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dateFormatMyDate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"2006-01-30"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9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C1C0-FDB3-4A66-A0E3-54B1269A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03B2-0C5E-45E5-9E4A-CB36E631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&gt; y &lt;- c(1.7, "a") ## </a:t>
            </a:r>
            <a:r>
              <a:rPr lang="es-ES" dirty="0" err="1"/>
              <a:t>character</a:t>
            </a:r>
            <a:endParaRPr lang="es-ES" dirty="0"/>
          </a:p>
          <a:p>
            <a:r>
              <a:rPr lang="es-ES" dirty="0"/>
              <a:t>&gt; y &lt;- c(TRUE, 2) ## </a:t>
            </a:r>
            <a:r>
              <a:rPr lang="es-ES" dirty="0" err="1"/>
              <a:t>numeric</a:t>
            </a:r>
            <a:endParaRPr lang="es-ES" dirty="0"/>
          </a:p>
          <a:p>
            <a:r>
              <a:rPr lang="es-ES" dirty="0"/>
              <a:t>&gt; y &lt;- c("a", TRUE) ## </a:t>
            </a:r>
            <a:r>
              <a:rPr lang="es-ES" dirty="0" err="1"/>
              <a:t>character</a:t>
            </a:r>
            <a:endParaRPr lang="es-ES" dirty="0"/>
          </a:p>
          <a:p>
            <a:endParaRPr lang="es-ES" dirty="0"/>
          </a:p>
          <a:p>
            <a:r>
              <a:rPr lang="en-US" dirty="0"/>
              <a:t>A vector can only contain objects of the same class</a:t>
            </a:r>
          </a:p>
          <a:p>
            <a:pPr lvl="1"/>
            <a:r>
              <a:rPr lang="en-US" b="1" dirty="0"/>
              <a:t>Coercion</a:t>
            </a:r>
            <a:r>
              <a:rPr lang="en-US" dirty="0"/>
              <a:t> occurs so that every element in the vector is of the same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377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F33E-CAAB-4C70-BC36-23085EB8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2200"/>
            <a:ext cx="10972800" cy="1066800"/>
          </a:xfrm>
        </p:spPr>
        <p:txBody>
          <a:bodyPr/>
          <a:lstStyle/>
          <a:p>
            <a:r>
              <a:rPr lang="en-US" dirty="0"/>
              <a:t>Packages: </a:t>
            </a:r>
            <a:r>
              <a:rPr lang="en-US" b="0" dirty="0" err="1"/>
              <a:t>tidyverse</a:t>
            </a:r>
            <a:r>
              <a:rPr lang="en-US" b="0" dirty="0"/>
              <a:t>, </a:t>
            </a:r>
            <a:r>
              <a:rPr lang="en-US" b="0" dirty="0" err="1"/>
              <a:t>dplyr</a:t>
            </a:r>
            <a:r>
              <a:rPr lang="en-US" b="0" dirty="0"/>
              <a:t> 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281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2FD0-AEFA-437E-BDD4-CD5AC6C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gapminder</a:t>
            </a:r>
            <a:r>
              <a:rPr lang="en-US" dirty="0"/>
              <a:t> 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6A2D47-0549-4445-A8EC-E799AC43D501}"/>
              </a:ext>
            </a:extLst>
          </p:cNvPr>
          <p:cNvSpPr/>
          <p:nvPr/>
        </p:nvSpPr>
        <p:spPr>
          <a:xfrm>
            <a:off x="609600" y="1813110"/>
            <a:ext cx="3424784" cy="2754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300" dirty="0">
                <a:solidFill>
                  <a:srgbClr val="222222"/>
                </a:solidFill>
                <a:latin typeface="DejaVuSans"/>
              </a:rPr>
              <a:t>Load packages</a:t>
            </a:r>
          </a:p>
          <a:p>
            <a:r>
              <a:rPr lang="en-US" sz="2800" dirty="0">
                <a:solidFill>
                  <a:srgbClr val="008100"/>
                </a:solidFill>
                <a:latin typeface="DejaVuSansMono"/>
              </a:rPr>
              <a:t>library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(</a:t>
            </a:r>
            <a:r>
              <a:rPr lang="en-US" sz="2800" dirty="0" err="1">
                <a:solidFill>
                  <a:srgbClr val="444444"/>
                </a:solidFill>
                <a:latin typeface="DejaVuSansMono"/>
              </a:rPr>
              <a:t>gapminder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)</a:t>
            </a:r>
          </a:p>
          <a:p>
            <a:r>
              <a:rPr lang="en-US" sz="2800" dirty="0">
                <a:solidFill>
                  <a:srgbClr val="008100"/>
                </a:solidFill>
                <a:latin typeface="DejaVuSansMono"/>
              </a:rPr>
              <a:t>library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(</a:t>
            </a:r>
            <a:r>
              <a:rPr lang="en-US" sz="2800" dirty="0" err="1">
                <a:solidFill>
                  <a:srgbClr val="444444"/>
                </a:solidFill>
                <a:latin typeface="DejaVuSansMono"/>
              </a:rPr>
              <a:t>dplyr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)</a:t>
            </a:r>
          </a:p>
          <a:p>
            <a:endParaRPr lang="en-US" sz="2800" dirty="0">
              <a:solidFill>
                <a:srgbClr val="444444"/>
              </a:solidFill>
              <a:latin typeface="DejaVuSansMono"/>
            </a:endParaRPr>
          </a:p>
          <a:p>
            <a:endParaRPr lang="en-US" sz="2800" dirty="0">
              <a:solidFill>
                <a:srgbClr val="222222"/>
              </a:solidFill>
              <a:latin typeface="DejaVuSans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2F5F6-C92B-4467-BFB6-A4544692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21809"/>
            <a:ext cx="117919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074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2FD0-AEFA-437E-BDD4-CD5AC6C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gapminder</a:t>
            </a:r>
            <a:r>
              <a:rPr lang="en-US" dirty="0"/>
              <a:t>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5C1E3-449F-4DCB-9ADE-FDD5A94BAACE}"/>
              </a:ext>
            </a:extLst>
          </p:cNvPr>
          <p:cNvSpPr/>
          <p:nvPr/>
        </p:nvSpPr>
        <p:spPr>
          <a:xfrm>
            <a:off x="1284852" y="1843237"/>
            <a:ext cx="2473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&gt; </a:t>
            </a:r>
            <a:r>
              <a:rPr lang="en-US" sz="3200" dirty="0" err="1">
                <a:solidFill>
                  <a:srgbClr val="0070C0"/>
                </a:solidFill>
              </a:rPr>
              <a:t>gapminder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CF937-66DC-4EE1-8FE8-24E5FF2EA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"/>
          <a:stretch/>
        </p:blipFill>
        <p:spPr>
          <a:xfrm>
            <a:off x="1542589" y="2509736"/>
            <a:ext cx="8368724" cy="38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4720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2FD0-AEFA-437E-BDD4-CD5AC6C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filter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4B49C-83E5-44AE-A203-648B4033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286000"/>
            <a:ext cx="8324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113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E9CA-7FD9-4D32-9669-4884E7B5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%&gt;%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AB2D6D-74F4-4DA9-925A-AEC2A819F696}"/>
              </a:ext>
            </a:extLst>
          </p:cNvPr>
          <p:cNvSpPr/>
          <p:nvPr/>
        </p:nvSpPr>
        <p:spPr>
          <a:xfrm>
            <a:off x="1240669" y="3244334"/>
            <a:ext cx="990911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MinionPro-Regular"/>
              </a:rPr>
              <a:t>Pipe  - the most useful tool to rewrite a fairly short linear sequence of operations.</a:t>
            </a:r>
          </a:p>
          <a:p>
            <a:endParaRPr lang="en-US" sz="3200" dirty="0">
              <a:latin typeface="MinionPro-Regular"/>
            </a:endParaRPr>
          </a:p>
          <a:p>
            <a:r>
              <a:rPr lang="en-US" sz="3200" dirty="0">
                <a:latin typeface="MinionPro-Regular"/>
              </a:rPr>
              <a:t>Rule of Thumb: Use pipes for less than 10 steps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C0867-4FE8-49DD-A9E3-75C46864BF0B}"/>
              </a:ext>
            </a:extLst>
          </p:cNvPr>
          <p:cNvSpPr/>
          <p:nvPr/>
        </p:nvSpPr>
        <p:spPr>
          <a:xfrm>
            <a:off x="5229711" y="1831285"/>
            <a:ext cx="11560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%&gt;%</a:t>
            </a:r>
          </a:p>
        </p:txBody>
      </p:sp>
    </p:spTree>
    <p:extLst>
      <p:ext uri="{BB962C8B-B14F-4D97-AF65-F5344CB8AC3E}">
        <p14:creationId xmlns:p14="http://schemas.microsoft.com/office/powerpoint/2010/main" val="34826514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08B5-ECCC-4DFA-A114-8B42566C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Filtering for year 2007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EB0429-7522-40DE-AED8-705537016D21}"/>
              </a:ext>
            </a:extLst>
          </p:cNvPr>
          <p:cNvSpPr/>
          <p:nvPr/>
        </p:nvSpPr>
        <p:spPr>
          <a:xfrm>
            <a:off x="1455175" y="170473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solidFill>
                  <a:srgbClr val="444444"/>
                </a:solidFill>
                <a:latin typeface="DejaVuSansMono"/>
              </a:rPr>
              <a:t>gapminder</a:t>
            </a:r>
            <a:r>
              <a:rPr lang="en-US" sz="3200" dirty="0">
                <a:solidFill>
                  <a:srgbClr val="444444"/>
                </a:solidFill>
                <a:latin typeface="DejaVuSansMono"/>
              </a:rPr>
              <a:t> %&gt;%</a:t>
            </a:r>
          </a:p>
          <a:p>
            <a:r>
              <a:rPr lang="en-US" sz="3200" dirty="0">
                <a:solidFill>
                  <a:srgbClr val="444444"/>
                </a:solidFill>
                <a:latin typeface="DejaVuSansMono"/>
              </a:rPr>
              <a:t>filter(year == </a:t>
            </a:r>
            <a:r>
              <a:rPr lang="en-US" sz="3200" dirty="0">
                <a:solidFill>
                  <a:srgbClr val="2A9B0B"/>
                </a:solidFill>
                <a:latin typeface="DejaVuSansMono"/>
              </a:rPr>
              <a:t>2007</a:t>
            </a:r>
            <a:r>
              <a:rPr lang="en-US" sz="3200" dirty="0">
                <a:solidFill>
                  <a:srgbClr val="444444"/>
                </a:solidFill>
                <a:latin typeface="DejaVuSansMono"/>
              </a:rPr>
              <a:t>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F16FC-FD37-4BF4-A861-72496D0F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50" y="2804079"/>
            <a:ext cx="7203805" cy="33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82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08B5-ECCC-4DFA-A114-8B42566C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Filtering for year 2007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EB0429-7522-40DE-AED8-705537016D21}"/>
              </a:ext>
            </a:extLst>
          </p:cNvPr>
          <p:cNvSpPr/>
          <p:nvPr/>
        </p:nvSpPr>
        <p:spPr>
          <a:xfrm>
            <a:off x="1455174" y="1704738"/>
            <a:ext cx="92816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444444"/>
                </a:solidFill>
                <a:latin typeface="DejaVuSansMono"/>
              </a:rPr>
              <a:t>gapminder</a:t>
            </a:r>
            <a:r>
              <a:rPr lang="en-US" sz="3200" dirty="0">
                <a:solidFill>
                  <a:srgbClr val="444444"/>
                </a:solidFill>
                <a:latin typeface="DejaVuSansMono"/>
              </a:rPr>
              <a:t> %&gt;%</a:t>
            </a:r>
          </a:p>
          <a:p>
            <a:r>
              <a:rPr lang="en-US" sz="3200" dirty="0">
                <a:solidFill>
                  <a:srgbClr val="444444"/>
                </a:solidFill>
                <a:latin typeface="DejaVuSansMono"/>
              </a:rPr>
              <a:t>filter(year == </a:t>
            </a:r>
            <a:r>
              <a:rPr lang="en-US" sz="3200" dirty="0">
                <a:solidFill>
                  <a:srgbClr val="2A9B0B"/>
                </a:solidFill>
                <a:latin typeface="DejaVuSansMono"/>
              </a:rPr>
              <a:t>2007,</a:t>
            </a:r>
            <a:r>
              <a:rPr lang="en-US" dirty="0"/>
              <a:t> country == </a:t>
            </a:r>
            <a:r>
              <a:rPr lang="en-US" sz="3200" dirty="0">
                <a:solidFill>
                  <a:srgbClr val="2A9B0B"/>
                </a:solidFill>
                <a:latin typeface="DejaVuSansMono"/>
              </a:rPr>
              <a:t>"</a:t>
            </a:r>
            <a:r>
              <a:rPr lang="en-US" sz="3200" dirty="0">
                <a:solidFill>
                  <a:srgbClr val="FF0000"/>
                </a:solidFill>
                <a:latin typeface="DejaVuSansMono"/>
              </a:rPr>
              <a:t>United States</a:t>
            </a:r>
            <a:r>
              <a:rPr lang="en-US" sz="3200" dirty="0">
                <a:solidFill>
                  <a:srgbClr val="444444"/>
                </a:solidFill>
                <a:latin typeface="DejaVuSansMono"/>
              </a:rPr>
              <a:t>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CDAA2-AA7C-465B-942B-43AF0E28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82" y="3429000"/>
            <a:ext cx="64865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9637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BE69-B789-4E83-BB60-96EBB234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filter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C2011-1267-4D5E-959A-950DA1EC5665}"/>
              </a:ext>
            </a:extLst>
          </p:cNvPr>
          <p:cNvSpPr/>
          <p:nvPr/>
        </p:nvSpPr>
        <p:spPr>
          <a:xfrm>
            <a:off x="938979" y="2090172"/>
            <a:ext cx="9945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a </a:t>
            </a:r>
            <a:r>
              <a:rPr lang="en-US" sz="2800" dirty="0">
                <a:solidFill>
                  <a:srgbClr val="0070C0"/>
                </a:solidFill>
              </a:rPr>
              <a:t>filter</a:t>
            </a:r>
            <a:r>
              <a:rPr lang="en-US" sz="2800" dirty="0"/>
              <a:t>() line after the pipe (%&gt;%) to extract only the observations from the year 1957. Remember that you use </a:t>
            </a:r>
            <a:r>
              <a:rPr lang="en-US" sz="2800" dirty="0">
                <a:solidFill>
                  <a:srgbClr val="0070C0"/>
                </a:solidFill>
              </a:rPr>
              <a:t>==</a:t>
            </a:r>
            <a:r>
              <a:rPr lang="en-US" sz="2800" dirty="0"/>
              <a:t> to compare two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 not forget to install and load </a:t>
            </a:r>
            <a:r>
              <a:rPr lang="en-US" sz="2800" dirty="0" err="1">
                <a:solidFill>
                  <a:srgbClr val="0070C0"/>
                </a:solidFill>
              </a:rPr>
              <a:t>gapminder</a:t>
            </a:r>
            <a:r>
              <a:rPr lang="en-US" sz="2800" dirty="0"/>
              <a:t> and </a:t>
            </a:r>
            <a:r>
              <a:rPr lang="en-US" sz="2800" dirty="0" err="1">
                <a:solidFill>
                  <a:srgbClr val="0070C0"/>
                </a:solidFill>
              </a:rPr>
              <a:t>dplyr</a:t>
            </a:r>
            <a:r>
              <a:rPr lang="en-US" sz="2800" dirty="0"/>
              <a:t>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Filter the </a:t>
            </a:r>
            <a:r>
              <a:rPr lang="en-US" sz="2800" dirty="0" err="1"/>
              <a:t>gapminder</a:t>
            </a:r>
            <a:r>
              <a:rPr lang="en-US" sz="2800" dirty="0"/>
              <a:t> data to retrieve only the observation from China in the year 2002.</a:t>
            </a:r>
          </a:p>
        </p:txBody>
      </p:sp>
    </p:spTree>
    <p:extLst>
      <p:ext uri="{BB962C8B-B14F-4D97-AF65-F5344CB8AC3E}">
        <p14:creationId xmlns:p14="http://schemas.microsoft.com/office/powerpoint/2010/main" val="161873945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BE69-B789-4E83-BB60-96EBB234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filter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315A77-57A9-4D43-A5A7-A264B69A30C2}"/>
              </a:ext>
            </a:extLst>
          </p:cNvPr>
          <p:cNvSpPr/>
          <p:nvPr/>
        </p:nvSpPr>
        <p:spPr>
          <a:xfrm>
            <a:off x="1233948" y="1979193"/>
            <a:ext cx="103484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Filter the </a:t>
            </a:r>
            <a:r>
              <a:rPr lang="en-US" sz="2800" dirty="0" err="1"/>
              <a:t>gapminder</a:t>
            </a:r>
            <a:r>
              <a:rPr lang="en-US" sz="2800" dirty="0"/>
              <a:t> dataset for the year 1957</a:t>
            </a:r>
          </a:p>
          <a:p>
            <a:r>
              <a:rPr lang="en-US" sz="2800" dirty="0" err="1">
                <a:solidFill>
                  <a:srgbClr val="0070C0"/>
                </a:solidFill>
              </a:rPr>
              <a:t>gapminder</a:t>
            </a:r>
            <a:r>
              <a:rPr lang="en-US" sz="2800" dirty="0">
                <a:solidFill>
                  <a:srgbClr val="0070C0"/>
                </a:solidFill>
              </a:rPr>
              <a:t> %&gt;%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filter(year == 1957)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# Filter for China in 2002</a:t>
            </a:r>
          </a:p>
          <a:p>
            <a:r>
              <a:rPr lang="en-US" sz="2800" dirty="0" err="1">
                <a:solidFill>
                  <a:srgbClr val="0070C0"/>
                </a:solidFill>
              </a:rPr>
              <a:t>gapminder</a:t>
            </a:r>
            <a:r>
              <a:rPr lang="en-US" sz="2800" dirty="0">
                <a:solidFill>
                  <a:srgbClr val="0070C0"/>
                </a:solidFill>
              </a:rPr>
              <a:t> %&gt;%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filter(country == "China", year == 2002)</a:t>
            </a:r>
          </a:p>
        </p:txBody>
      </p:sp>
    </p:spTree>
    <p:extLst>
      <p:ext uri="{BB962C8B-B14F-4D97-AF65-F5344CB8AC3E}">
        <p14:creationId xmlns:p14="http://schemas.microsoft.com/office/powerpoint/2010/main" val="9181077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1E48-ABF1-41AC-860A-CEA6C656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E8E27A-18DE-459B-9B53-AC2AA2B89878}"/>
              </a:ext>
            </a:extLst>
          </p:cNvPr>
          <p:cNvSpPr/>
          <p:nvPr/>
        </p:nvSpPr>
        <p:spPr>
          <a:xfrm>
            <a:off x="776749" y="145540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solidFill>
                  <a:srgbClr val="444444"/>
                </a:solidFill>
                <a:latin typeface="DejaVuSansMono"/>
              </a:rPr>
              <a:t>gapminder</a:t>
            </a:r>
            <a:r>
              <a:rPr lang="en-US" sz="3200" dirty="0">
                <a:solidFill>
                  <a:srgbClr val="444444"/>
                </a:solidFill>
                <a:latin typeface="DejaVuSansMono"/>
              </a:rPr>
              <a:t> %&gt;%</a:t>
            </a:r>
          </a:p>
          <a:p>
            <a:r>
              <a:rPr lang="en-US" sz="3200" dirty="0">
                <a:solidFill>
                  <a:srgbClr val="444444"/>
                </a:solidFill>
                <a:latin typeface="DejaVuSansMono"/>
              </a:rPr>
              <a:t>	arrange(</a:t>
            </a:r>
            <a:r>
              <a:rPr lang="en-US" sz="3200" dirty="0" err="1">
                <a:solidFill>
                  <a:srgbClr val="444444"/>
                </a:solidFill>
                <a:latin typeface="DejaVuSansMono"/>
              </a:rPr>
              <a:t>gdpPercap</a:t>
            </a:r>
            <a:r>
              <a:rPr lang="en-US" sz="3200" dirty="0">
                <a:solidFill>
                  <a:srgbClr val="444444"/>
                </a:solidFill>
                <a:latin typeface="DejaVuSansMono"/>
              </a:rPr>
              <a:t>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E9799-0F76-4784-9368-F8DFC62B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589" y="1583011"/>
            <a:ext cx="5350491" cy="2323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8FCC52-5C8F-43B8-BDFE-072ED7069A24}"/>
              </a:ext>
            </a:extLst>
          </p:cNvPr>
          <p:cNvSpPr/>
          <p:nvPr/>
        </p:nvSpPr>
        <p:spPr>
          <a:xfrm>
            <a:off x="776749" y="336838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444444"/>
                </a:solidFill>
                <a:latin typeface="DejaVuSansMono"/>
              </a:rPr>
              <a:t>gapminder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 %&gt;%</a:t>
            </a:r>
          </a:p>
          <a:p>
            <a:r>
              <a:rPr lang="en-US" sz="2800" dirty="0">
                <a:solidFill>
                  <a:srgbClr val="444444"/>
                </a:solidFill>
                <a:latin typeface="DejaVuSansMono"/>
              </a:rPr>
              <a:t>	arrange(desc(</a:t>
            </a:r>
            <a:r>
              <a:rPr lang="en-US" sz="2800" dirty="0" err="1">
                <a:solidFill>
                  <a:srgbClr val="444444"/>
                </a:solidFill>
                <a:latin typeface="DejaVuSansMono"/>
              </a:rPr>
              <a:t>gdpPercap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))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3B4BC-561E-4270-BB00-F3E28CFA0E48}"/>
              </a:ext>
            </a:extLst>
          </p:cNvPr>
          <p:cNvSpPr/>
          <p:nvPr/>
        </p:nvSpPr>
        <p:spPr>
          <a:xfrm>
            <a:off x="776749" y="480242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444444"/>
                </a:solidFill>
                <a:latin typeface="DejaVuSansMono"/>
              </a:rPr>
              <a:t>gapminder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 %&gt;%</a:t>
            </a:r>
          </a:p>
          <a:p>
            <a:pPr lvl="1"/>
            <a:r>
              <a:rPr lang="en-US" sz="2800" dirty="0">
                <a:solidFill>
                  <a:srgbClr val="444444"/>
                </a:solidFill>
                <a:latin typeface="DejaVuSansMono"/>
              </a:rPr>
              <a:t>filter(year == </a:t>
            </a:r>
            <a:r>
              <a:rPr lang="en-US" sz="2800" dirty="0">
                <a:solidFill>
                  <a:srgbClr val="2A9B0B"/>
                </a:solidFill>
                <a:latin typeface="DejaVuSansMono"/>
              </a:rPr>
              <a:t>2007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) %&gt;%</a:t>
            </a:r>
          </a:p>
          <a:p>
            <a:pPr lvl="1"/>
            <a:r>
              <a:rPr lang="en-US" sz="2800" dirty="0">
                <a:solidFill>
                  <a:srgbClr val="444444"/>
                </a:solidFill>
                <a:latin typeface="DejaVuSansMono"/>
              </a:rPr>
              <a:t>arrange(desc(</a:t>
            </a:r>
            <a:r>
              <a:rPr lang="en-US" sz="2800" dirty="0" err="1">
                <a:solidFill>
                  <a:srgbClr val="444444"/>
                </a:solidFill>
                <a:latin typeface="DejaVuSansMono"/>
              </a:rPr>
              <a:t>gdpPercap</a:t>
            </a:r>
            <a:r>
              <a:rPr lang="en-US" sz="2800" dirty="0">
                <a:solidFill>
                  <a:srgbClr val="444444"/>
                </a:solidFill>
                <a:latin typeface="DejaVuSansMono"/>
              </a:rPr>
              <a:t>))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92E2D-D85B-4EE9-8B20-9336F94F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89" y="4149619"/>
            <a:ext cx="5395451" cy="232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FA8A-C9A7-4AFB-BEA5-F2BAEE05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4A6A-D277-48FE-AB5A-CE3BEBFA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36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&gt; x &lt;- 0:6</a:t>
            </a:r>
          </a:p>
          <a:p>
            <a:r>
              <a:rPr lang="en-US" sz="2400" dirty="0"/>
              <a:t>&gt; class(x)</a:t>
            </a:r>
          </a:p>
          <a:p>
            <a:r>
              <a:rPr lang="en-US" sz="2400" dirty="0"/>
              <a:t>[1] "integer“</a:t>
            </a:r>
          </a:p>
          <a:p>
            <a:r>
              <a:rPr lang="en-US" sz="2400" dirty="0"/>
              <a:t>&gt; </a:t>
            </a:r>
            <a:r>
              <a:rPr lang="en-US" sz="2400" dirty="0" err="1"/>
              <a:t>as.character</a:t>
            </a:r>
            <a:r>
              <a:rPr lang="en-US" sz="2400" dirty="0"/>
              <a:t>(x)</a:t>
            </a:r>
          </a:p>
          <a:p>
            <a:r>
              <a:rPr lang="en-US" sz="2400" dirty="0"/>
              <a:t>[1] "0" "1" "2" "3" "4" "5" "6“</a:t>
            </a:r>
          </a:p>
          <a:p>
            <a:endParaRPr lang="en-US" sz="2400" dirty="0"/>
          </a:p>
          <a:p>
            <a:r>
              <a:rPr lang="en-US" sz="2400" dirty="0"/>
              <a:t>If R can’t figure out how to coerce an object this can result in NAs being produced.</a:t>
            </a:r>
          </a:p>
          <a:p>
            <a:pPr lvl="1"/>
            <a:r>
              <a:rPr lang="en-US" sz="2000" dirty="0"/>
              <a:t>&gt; x &lt;- c("a", "b", "c")</a:t>
            </a:r>
          </a:p>
          <a:p>
            <a:pPr lvl="1"/>
            <a:r>
              <a:rPr lang="en-US" sz="2000" dirty="0"/>
              <a:t>&gt; </a:t>
            </a:r>
            <a:r>
              <a:rPr lang="en-US" sz="2000" dirty="0" err="1"/>
              <a:t>as.numeric</a:t>
            </a:r>
            <a:r>
              <a:rPr lang="en-US" sz="2000" dirty="0"/>
              <a:t>(x)</a:t>
            </a:r>
          </a:p>
          <a:p>
            <a:pPr lvl="1"/>
            <a:r>
              <a:rPr lang="en-US" sz="2000" dirty="0"/>
              <a:t>Warning: NAs introduced by coercion</a:t>
            </a:r>
          </a:p>
          <a:p>
            <a:pPr lvl="1"/>
            <a:r>
              <a:rPr lang="en-US" sz="2000" dirty="0"/>
              <a:t>[1] NA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40667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A5B4-6181-4390-AC08-6AA067D3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4AF5FE-63E2-4A44-85D7-8FB37312DD7E}"/>
              </a:ext>
            </a:extLst>
          </p:cNvPr>
          <p:cNvSpPr/>
          <p:nvPr/>
        </p:nvSpPr>
        <p:spPr>
          <a:xfrm>
            <a:off x="879986" y="1693210"/>
            <a:ext cx="104762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Sort the </a:t>
            </a:r>
            <a:r>
              <a:rPr lang="en-US" sz="2800" dirty="0" err="1"/>
              <a:t>gapminder</a:t>
            </a:r>
            <a:r>
              <a:rPr lang="en-US" sz="2800" dirty="0"/>
              <a:t> dataset in ascending order of life expectancy (</a:t>
            </a:r>
            <a:r>
              <a:rPr lang="en-US" sz="2800" dirty="0" err="1">
                <a:solidFill>
                  <a:srgbClr val="0070C0"/>
                </a:solidFill>
              </a:rPr>
              <a:t>lifeExp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Sort the </a:t>
            </a:r>
            <a:r>
              <a:rPr lang="en-US" sz="2800" dirty="0" err="1"/>
              <a:t>gapminder</a:t>
            </a:r>
            <a:r>
              <a:rPr lang="en-US" sz="2800" dirty="0"/>
              <a:t> dataset in descending order of life expectancy.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dirty="0">
                <a:solidFill>
                  <a:srgbClr val="0070C0"/>
                </a:solidFill>
              </a:rPr>
              <a:t>filter</a:t>
            </a:r>
            <a:r>
              <a:rPr lang="en-US" sz="2800" dirty="0"/>
              <a:t>() to extract observations from just the </a:t>
            </a:r>
            <a:r>
              <a:rPr lang="en-US" sz="2800" dirty="0">
                <a:solidFill>
                  <a:srgbClr val="0070C0"/>
                </a:solidFill>
              </a:rPr>
              <a:t>year</a:t>
            </a:r>
            <a:r>
              <a:rPr lang="en-US" sz="2800" dirty="0"/>
              <a:t> 1957, then use </a:t>
            </a:r>
            <a:r>
              <a:rPr lang="en-US" sz="2800" dirty="0">
                <a:solidFill>
                  <a:srgbClr val="0070C0"/>
                </a:solidFill>
              </a:rPr>
              <a:t>arrange</a:t>
            </a:r>
            <a:r>
              <a:rPr lang="en-US" sz="2800" dirty="0"/>
              <a:t>() to sort in descending order of population (</a:t>
            </a:r>
            <a:r>
              <a:rPr lang="en-US" sz="2800" dirty="0">
                <a:solidFill>
                  <a:srgbClr val="0070C0"/>
                </a:solidFill>
              </a:rPr>
              <a:t>pop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118966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9CD9-5EA2-4BF1-B1A2-C6F34062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EF11D-F554-4401-83C1-391EA170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12" y="2032588"/>
            <a:ext cx="7581280" cy="23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1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9CD9-5EA2-4BF1-B1A2-C6F34062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E0E74-605D-4910-9617-929A0B429002}"/>
              </a:ext>
            </a:extLst>
          </p:cNvPr>
          <p:cNvSpPr/>
          <p:nvPr/>
        </p:nvSpPr>
        <p:spPr>
          <a:xfrm>
            <a:off x="865238" y="323727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800" dirty="0"/>
              <a:t>gapminder %&gt;%</a:t>
            </a:r>
          </a:p>
          <a:p>
            <a:r>
              <a:rPr lang="da-DK" sz="2800" dirty="0"/>
              <a:t>	mutate(pop = pop / 1000000)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50B9B-97FD-4873-A596-885B1921C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26" y="646937"/>
            <a:ext cx="5475984" cy="2590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2E03C-85DA-4357-B3B5-DE9B53A2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45" y="3467019"/>
            <a:ext cx="5382547" cy="2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9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890E8-1D73-4C3C-9611-919A3CF3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922" y="3772366"/>
            <a:ext cx="7245404" cy="28141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D39CD9-5EA2-4BF1-B1A2-C6F34062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E0E74-605D-4910-9617-929A0B429002}"/>
              </a:ext>
            </a:extLst>
          </p:cNvPr>
          <p:cNvSpPr/>
          <p:nvPr/>
        </p:nvSpPr>
        <p:spPr>
          <a:xfrm>
            <a:off x="650477" y="292484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gapminder</a:t>
            </a:r>
            <a:r>
              <a:rPr lang="en-US" sz="2400" dirty="0"/>
              <a:t> %&gt;%</a:t>
            </a:r>
          </a:p>
          <a:p>
            <a:r>
              <a:rPr lang="en-US" sz="2400" dirty="0"/>
              <a:t>	mutate(</a:t>
            </a:r>
            <a:r>
              <a:rPr lang="en-US" sz="2400" b="1" dirty="0" err="1"/>
              <a:t>gdp</a:t>
            </a:r>
            <a:r>
              <a:rPr lang="en-US" sz="2400" dirty="0"/>
              <a:t> = </a:t>
            </a:r>
            <a:r>
              <a:rPr lang="en-US" sz="2400" dirty="0" err="1"/>
              <a:t>gdpPercap</a:t>
            </a:r>
            <a:r>
              <a:rPr lang="en-US" sz="2400" dirty="0"/>
              <a:t> * pop)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50B9B-97FD-4873-A596-885B1921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22" y="614897"/>
            <a:ext cx="5949033" cy="28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2239-5095-4C93-976F-E6BFEC81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E823D-4B04-40FB-B548-4005528A739C}"/>
              </a:ext>
            </a:extLst>
          </p:cNvPr>
          <p:cNvSpPr/>
          <p:nvPr/>
        </p:nvSpPr>
        <p:spPr>
          <a:xfrm>
            <a:off x="997973" y="1613118"/>
            <a:ext cx="87064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gapminder</a:t>
            </a:r>
            <a:r>
              <a:rPr lang="en-US" sz="2800" dirty="0"/>
              <a:t> %&gt;%</a:t>
            </a:r>
          </a:p>
          <a:p>
            <a:pPr lvl="1"/>
            <a:r>
              <a:rPr lang="en-US" sz="2800" dirty="0"/>
              <a:t>mutate(</a:t>
            </a:r>
            <a:r>
              <a:rPr lang="en-US" sz="2800" dirty="0" err="1"/>
              <a:t>gdp</a:t>
            </a:r>
            <a:r>
              <a:rPr lang="en-US" sz="2800" dirty="0"/>
              <a:t> = </a:t>
            </a:r>
            <a:r>
              <a:rPr lang="en-US" sz="2800" dirty="0" err="1"/>
              <a:t>gdpPercap</a:t>
            </a:r>
            <a:r>
              <a:rPr lang="en-US" sz="2800" dirty="0"/>
              <a:t> * pop) %&gt;%</a:t>
            </a:r>
          </a:p>
          <a:p>
            <a:pPr lvl="1"/>
            <a:r>
              <a:rPr lang="en-US" sz="2800" dirty="0"/>
              <a:t>filter(year == 2007) %&gt;%</a:t>
            </a:r>
          </a:p>
          <a:p>
            <a:pPr lvl="1"/>
            <a:r>
              <a:rPr lang="en-US" sz="2800" dirty="0"/>
              <a:t>arrange(desc(</a:t>
            </a:r>
            <a:r>
              <a:rPr lang="en-US" sz="2800" dirty="0" err="1"/>
              <a:t>gdp</a:t>
            </a:r>
            <a:r>
              <a:rPr lang="en-US" sz="2800" dirty="0"/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5F977-89C6-439B-A010-304A96EB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48" y="3509051"/>
            <a:ext cx="77057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DE88-7379-4076-9FBE-DD9ECBB5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Practice:</a:t>
            </a:r>
            <a:br>
              <a:rPr lang="en-US" dirty="0"/>
            </a:br>
            <a:r>
              <a:rPr lang="en-US" dirty="0"/>
              <a:t>Combining filter, mutate, and arrange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9E35F-DDBC-4258-931C-2123646A2788}"/>
              </a:ext>
            </a:extLst>
          </p:cNvPr>
          <p:cNvSpPr/>
          <p:nvPr/>
        </p:nvSpPr>
        <p:spPr>
          <a:xfrm>
            <a:off x="855405" y="1951672"/>
            <a:ext cx="109727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one sequence of pipes on the </a:t>
            </a:r>
            <a:r>
              <a:rPr lang="en-US" sz="2800" dirty="0" err="1"/>
              <a:t>gapminder</a:t>
            </a:r>
            <a:r>
              <a:rPr lang="en-US" sz="2800" dirty="0"/>
              <a:t>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filter() </a:t>
            </a:r>
            <a:r>
              <a:rPr lang="en-US" sz="2800" dirty="0"/>
              <a:t>for observations from the </a:t>
            </a:r>
            <a:r>
              <a:rPr lang="en-US" sz="2800" dirty="0">
                <a:solidFill>
                  <a:srgbClr val="0070C0"/>
                </a:solidFill>
              </a:rPr>
              <a:t>year</a:t>
            </a:r>
            <a:r>
              <a:rPr lang="en-US" sz="2800" dirty="0"/>
              <a:t> 2007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mutate() </a:t>
            </a:r>
            <a:r>
              <a:rPr lang="en-US" sz="2800" dirty="0"/>
              <a:t>to create a column </a:t>
            </a:r>
            <a:r>
              <a:rPr lang="en-US" sz="2800" dirty="0" err="1">
                <a:solidFill>
                  <a:srgbClr val="0070C0"/>
                </a:solidFill>
              </a:rPr>
              <a:t>lifeExpMonths</a:t>
            </a:r>
            <a:r>
              <a:rPr lang="en-US" sz="2800" dirty="0"/>
              <a:t>, calculated as 12 * </a:t>
            </a:r>
            <a:r>
              <a:rPr lang="en-US" sz="2800" dirty="0" err="1">
                <a:solidFill>
                  <a:srgbClr val="0070C0"/>
                </a:solidFill>
              </a:rPr>
              <a:t>lifeExp</a:t>
            </a:r>
            <a:endParaRPr lang="en-US" sz="28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arrange() </a:t>
            </a:r>
            <a:r>
              <a:rPr lang="en-US" sz="2800" dirty="0"/>
              <a:t>in descending order of that new column</a:t>
            </a:r>
          </a:p>
        </p:txBody>
      </p:sp>
    </p:spTree>
    <p:extLst>
      <p:ext uri="{BB962C8B-B14F-4D97-AF65-F5344CB8AC3E}">
        <p14:creationId xmlns:p14="http://schemas.microsoft.com/office/powerpoint/2010/main" val="117931642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DE88-7379-4076-9FBE-DD9ECBB5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Practice:</a:t>
            </a:r>
            <a:br>
              <a:rPr lang="en-US" dirty="0"/>
            </a:br>
            <a:r>
              <a:rPr lang="en-US" dirty="0"/>
              <a:t>Combining filter, mutate, and arrange - </a:t>
            </a:r>
            <a:r>
              <a:rPr lang="en-US" dirty="0" err="1"/>
              <a:t>Solu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462677-56D1-4981-8D57-921151FF6ED5}"/>
              </a:ext>
            </a:extLst>
          </p:cNvPr>
          <p:cNvSpPr/>
          <p:nvPr/>
        </p:nvSpPr>
        <p:spPr>
          <a:xfrm>
            <a:off x="1209368" y="2182762"/>
            <a:ext cx="99994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# Filter, mutate, and arrange the </a:t>
            </a:r>
            <a:r>
              <a:rPr lang="en-US" sz="3200" dirty="0" err="1"/>
              <a:t>gapminder</a:t>
            </a:r>
            <a:r>
              <a:rPr lang="en-US" sz="3200" dirty="0"/>
              <a:t> dataset</a:t>
            </a:r>
          </a:p>
          <a:p>
            <a:endParaRPr lang="en-US" sz="3200" dirty="0"/>
          </a:p>
          <a:p>
            <a:r>
              <a:rPr lang="en-US" sz="3200" dirty="0" err="1"/>
              <a:t>gapminder</a:t>
            </a:r>
            <a:r>
              <a:rPr lang="en-US" sz="3200" dirty="0"/>
              <a:t> %&gt;%  </a:t>
            </a:r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filter</a:t>
            </a:r>
            <a:r>
              <a:rPr lang="en-US" sz="3200" dirty="0"/>
              <a:t>(year == 2007) %&gt;%</a:t>
            </a:r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mutate</a:t>
            </a:r>
            <a:r>
              <a:rPr lang="en-US" sz="3200" dirty="0"/>
              <a:t>(</a:t>
            </a:r>
            <a:r>
              <a:rPr lang="en-US" sz="3200" dirty="0" err="1"/>
              <a:t>lifeExpMonths</a:t>
            </a:r>
            <a:r>
              <a:rPr lang="en-US" sz="3200" dirty="0"/>
              <a:t> = 12 * </a:t>
            </a:r>
            <a:r>
              <a:rPr lang="en-US" sz="3200" dirty="0" err="1"/>
              <a:t>lifeExp</a:t>
            </a:r>
            <a:r>
              <a:rPr lang="en-US" sz="3200" dirty="0"/>
              <a:t>) %&gt;%</a:t>
            </a:r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arrange</a:t>
            </a:r>
            <a:r>
              <a:rPr lang="en-US" sz="3200" dirty="0"/>
              <a:t>(desc(</a:t>
            </a:r>
            <a:r>
              <a:rPr lang="en-US" sz="3200" dirty="0" err="1"/>
              <a:t>lifeExpMonths</a:t>
            </a:r>
            <a:r>
              <a:rPr lang="en-US" sz="3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031207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3DF2-FBD0-4666-828F-9804E116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4" y="2362200"/>
            <a:ext cx="10972800" cy="1066800"/>
          </a:xfrm>
        </p:spPr>
        <p:txBody>
          <a:bodyPr/>
          <a:lstStyle/>
          <a:p>
            <a:pPr algn="ctr"/>
            <a:r>
              <a:rPr lang="en-US" b="0" dirty="0"/>
              <a:t>Data Visualization with ggplot2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1782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8FCE-D2E3-4423-9520-FBB4FF6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8E520-853F-47AD-B632-6D5445CC8634}"/>
              </a:ext>
            </a:extLst>
          </p:cNvPr>
          <p:cNvSpPr/>
          <p:nvPr/>
        </p:nvSpPr>
        <p:spPr>
          <a:xfrm>
            <a:off x="850488" y="1169700"/>
            <a:ext cx="99748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Install and Load the </a:t>
            </a:r>
            <a:r>
              <a:rPr lang="en-US" sz="2800" dirty="0">
                <a:solidFill>
                  <a:srgbClr val="0070C0"/>
                </a:solidFill>
              </a:rPr>
              <a:t>ggplot2</a:t>
            </a:r>
            <a:r>
              <a:rPr lang="en-US" sz="2800" dirty="0"/>
              <a:t> package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gapminder_2007 &lt;- </a:t>
            </a:r>
            <a:r>
              <a:rPr lang="en-US" sz="2800" dirty="0" err="1"/>
              <a:t>gapminder</a:t>
            </a:r>
            <a:r>
              <a:rPr lang="en-US" sz="2800" dirty="0"/>
              <a:t> %&gt;%</a:t>
            </a:r>
          </a:p>
          <a:p>
            <a:r>
              <a:rPr lang="en-US" sz="2800" dirty="0"/>
              <a:t>  filter(year == 2007)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ggplot</a:t>
            </a:r>
            <a:r>
              <a:rPr lang="en-US" sz="2800" dirty="0"/>
              <a:t>(gapminder_2007, </a:t>
            </a:r>
            <a:r>
              <a:rPr lang="en-US" sz="2800" dirty="0" err="1"/>
              <a:t>aes</a:t>
            </a:r>
            <a:r>
              <a:rPr lang="en-US" sz="2800" dirty="0"/>
              <a:t>(x = </a:t>
            </a:r>
            <a:r>
              <a:rPr lang="en-US" sz="2800" dirty="0" err="1"/>
              <a:t>gdpPercap</a:t>
            </a:r>
            <a:r>
              <a:rPr lang="en-US" sz="2800" dirty="0"/>
              <a:t>, y = </a:t>
            </a:r>
            <a:r>
              <a:rPr lang="en-US" sz="2800" dirty="0" err="1"/>
              <a:t>lifeExp</a:t>
            </a:r>
            <a:r>
              <a:rPr lang="en-US" sz="2800" dirty="0"/>
              <a:t>)) +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geom_point</a:t>
            </a:r>
            <a:r>
              <a:rPr lang="en-US" sz="280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93DCC-A7C6-4391-A356-063FE84E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63" y="1614967"/>
            <a:ext cx="4831136" cy="33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662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8FCE-D2E3-4423-9520-FBB4FF6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Creating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52F5A-C3E5-4907-A644-32902882FF1D}"/>
              </a:ext>
            </a:extLst>
          </p:cNvPr>
          <p:cNvSpPr/>
          <p:nvPr/>
        </p:nvSpPr>
        <p:spPr>
          <a:xfrm>
            <a:off x="983226" y="1701130"/>
            <a:ext cx="105991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Load the </a:t>
            </a:r>
            <a:r>
              <a:rPr lang="en-US" sz="2400" dirty="0">
                <a:solidFill>
                  <a:srgbClr val="0070C0"/>
                </a:solidFill>
              </a:rPr>
              <a:t>ggplot2</a:t>
            </a:r>
            <a:r>
              <a:rPr lang="en-US" sz="2400" dirty="0"/>
              <a:t> package after the </a:t>
            </a:r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70C0"/>
                </a:solidFill>
              </a:rPr>
              <a:t>dplyr</a:t>
            </a:r>
            <a:r>
              <a:rPr lang="en-US" sz="2400" dirty="0"/>
              <a:t> packages.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Filter </a:t>
            </a:r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/>
              <a:t> for observations from the </a:t>
            </a:r>
            <a:r>
              <a:rPr lang="en-US" sz="2400" dirty="0">
                <a:solidFill>
                  <a:srgbClr val="0070C0"/>
                </a:solidFill>
              </a:rPr>
              <a:t>year</a:t>
            </a:r>
            <a:r>
              <a:rPr lang="en-US" sz="2400" dirty="0"/>
              <a:t> 1952, and assign it to a new dataset </a:t>
            </a:r>
            <a:r>
              <a:rPr lang="en-US" sz="2400" dirty="0">
                <a:solidFill>
                  <a:srgbClr val="0070C0"/>
                </a:solidFill>
              </a:rPr>
              <a:t>gapminder_1952 </a:t>
            </a:r>
            <a:r>
              <a:rPr lang="en-US" sz="2400" dirty="0"/>
              <a:t>using the assignment operator (&lt;-)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scatter plot of </a:t>
            </a:r>
            <a:r>
              <a:rPr lang="en-US" sz="2400" dirty="0">
                <a:solidFill>
                  <a:srgbClr val="0070C0"/>
                </a:solidFill>
              </a:rPr>
              <a:t>gapminder_1952 </a:t>
            </a:r>
            <a:r>
              <a:rPr lang="en-US" sz="2400" dirty="0"/>
              <a:t>so that (</a:t>
            </a:r>
            <a:r>
              <a:rPr lang="en-US" sz="2400" dirty="0">
                <a:solidFill>
                  <a:srgbClr val="0070C0"/>
                </a:solidFill>
              </a:rPr>
              <a:t>pop</a:t>
            </a:r>
            <a:r>
              <a:rPr lang="en-US" sz="2400" dirty="0"/>
              <a:t>) is on the x-axis and GDP per capita (</a:t>
            </a:r>
            <a:r>
              <a:rPr lang="en-US" sz="2400" dirty="0" err="1">
                <a:solidFill>
                  <a:srgbClr val="0070C0"/>
                </a:solidFill>
              </a:rPr>
              <a:t>gdpPercap</a:t>
            </a:r>
            <a:r>
              <a:rPr lang="en-US" sz="2400" dirty="0"/>
              <a:t>) is on the y-axis.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264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273-D847-4975-982B-2B19788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- 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Create a Vector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F42E-1DCF-4D8F-8516-E17EA082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5"/>
            <a:ext cx="10515600" cy="480995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#Create a vectors called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err="1">
                <a:solidFill>
                  <a:srgbClr val="3D4251"/>
                </a:solidFill>
                <a:latin typeface="Roboto Mono"/>
              </a:rPr>
              <a:t>numeric_vector</a:t>
            </a:r>
            <a:r>
              <a:rPr lang="en-US" altLang="en-US" i="1" dirty="0">
                <a:solidFill>
                  <a:srgbClr val="3D4251"/>
                </a:solidFill>
                <a:latin typeface="Roboto Mono"/>
              </a:rPr>
              <a:t> </a:t>
            </a:r>
            <a:r>
              <a:rPr lang="en-US" altLang="en-US" dirty="0">
                <a:solidFill>
                  <a:srgbClr val="3D4251"/>
                </a:solidFill>
                <a:latin typeface="Roboto Mono"/>
              </a:rPr>
              <a:t>containing numbers 1, 2, and 3.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err="1">
                <a:solidFill>
                  <a:srgbClr val="3D4251"/>
                </a:solidFill>
                <a:latin typeface="Roboto Mono"/>
              </a:rPr>
              <a:t>character_vector</a:t>
            </a:r>
            <a:r>
              <a:rPr lang="en-US" altLang="en-US" i="1" dirty="0">
                <a:solidFill>
                  <a:srgbClr val="3D4251"/>
                </a:solidFill>
                <a:latin typeface="Roboto Mono"/>
              </a:rPr>
              <a:t> </a:t>
            </a:r>
            <a:r>
              <a:rPr lang="en-US" altLang="en-US" dirty="0">
                <a:solidFill>
                  <a:srgbClr val="3D4251"/>
                </a:solidFill>
                <a:latin typeface="Roboto Mono"/>
              </a:rPr>
              <a:t>containing first 3 letters of the alphabet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err="1">
                <a:solidFill>
                  <a:srgbClr val="3D4251"/>
                </a:solidFill>
                <a:latin typeface="lato"/>
              </a:rPr>
              <a:t>boolean_vector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that contains three elements: TRUE, FALSE and TRUE (in that order).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662D6B-7456-4872-B92E-93038E32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7E56CC-DD19-4A08-A3ED-6C9FBCC3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7924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8FCE-D2E3-4423-9520-FBB4FF6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Creating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A9D3C1-0531-4C1D-9F3C-D1C83FE3206F}"/>
              </a:ext>
            </a:extLst>
          </p:cNvPr>
          <p:cNvSpPr/>
          <p:nvPr/>
        </p:nvSpPr>
        <p:spPr>
          <a:xfrm>
            <a:off x="1263445" y="1966328"/>
            <a:ext cx="96651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library(</a:t>
            </a:r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library(</a:t>
            </a:r>
            <a:r>
              <a:rPr lang="en-US" sz="2400" dirty="0" err="1">
                <a:solidFill>
                  <a:srgbClr val="0070C0"/>
                </a:solidFill>
              </a:rPr>
              <a:t>dplyr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library(ggplot2)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gapminder_1952 &lt;- </a:t>
            </a:r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>
                <a:solidFill>
                  <a:srgbClr val="0070C0"/>
                </a:solidFill>
              </a:rPr>
              <a:t> %&gt;%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filter(year == 1952)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# Change to put pop on the x-axis and </a:t>
            </a:r>
            <a:r>
              <a:rPr lang="en-US" sz="2400" dirty="0" err="1">
                <a:solidFill>
                  <a:srgbClr val="0070C0"/>
                </a:solidFill>
              </a:rPr>
              <a:t>gdpPercap</a:t>
            </a:r>
            <a:r>
              <a:rPr lang="en-US" sz="2400" dirty="0">
                <a:solidFill>
                  <a:srgbClr val="0070C0"/>
                </a:solidFill>
              </a:rPr>
              <a:t> on the y-axis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ggplot</a:t>
            </a:r>
            <a:r>
              <a:rPr lang="en-US" sz="2400" dirty="0">
                <a:solidFill>
                  <a:srgbClr val="0070C0"/>
                </a:solidFill>
              </a:rPr>
              <a:t>(gapminder_1952, </a:t>
            </a:r>
            <a:r>
              <a:rPr lang="en-US" sz="2400" dirty="0" err="1">
                <a:solidFill>
                  <a:srgbClr val="0070C0"/>
                </a:solidFill>
              </a:rPr>
              <a:t>aes</a:t>
            </a:r>
            <a:r>
              <a:rPr lang="en-US" sz="2400" dirty="0">
                <a:solidFill>
                  <a:srgbClr val="0070C0"/>
                </a:solidFill>
              </a:rPr>
              <a:t>(x = pop, y = </a:t>
            </a:r>
            <a:r>
              <a:rPr lang="en-US" sz="2400" dirty="0" err="1">
                <a:solidFill>
                  <a:srgbClr val="0070C0"/>
                </a:solidFill>
              </a:rPr>
              <a:t>gdpPercap</a:t>
            </a:r>
            <a:r>
              <a:rPr lang="en-US" sz="2400" dirty="0">
                <a:solidFill>
                  <a:srgbClr val="0070C0"/>
                </a:solidFill>
              </a:rPr>
              <a:t>)) +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geom_point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74731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4413-7D0A-4734-BA26-D0A93D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Scale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EAD45-9980-412D-91A7-2826D54395A4}"/>
              </a:ext>
            </a:extLst>
          </p:cNvPr>
          <p:cNvSpPr/>
          <p:nvPr/>
        </p:nvSpPr>
        <p:spPr>
          <a:xfrm>
            <a:off x="1086464" y="1501481"/>
            <a:ext cx="9488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RobotoMono-Regular"/>
              </a:rPr>
              <a:t>ggplot</a:t>
            </a:r>
            <a:r>
              <a:rPr lang="en-US" sz="2400" dirty="0">
                <a:solidFill>
                  <a:srgbClr val="0070C0"/>
                </a:solidFill>
                <a:latin typeface="RobotoMono-Regular"/>
              </a:rPr>
              <a:t>(gapminder_2007, </a:t>
            </a:r>
            <a:r>
              <a:rPr lang="en-US" sz="2400" dirty="0" err="1">
                <a:solidFill>
                  <a:srgbClr val="0070C0"/>
                </a:solidFill>
                <a:latin typeface="RobotoMono-Regular"/>
              </a:rPr>
              <a:t>aes</a:t>
            </a:r>
            <a:r>
              <a:rPr lang="en-US" sz="2400" dirty="0">
                <a:solidFill>
                  <a:srgbClr val="0070C0"/>
                </a:solidFill>
                <a:latin typeface="RobotoMono-Regular"/>
              </a:rPr>
              <a:t>(x = </a:t>
            </a:r>
            <a:r>
              <a:rPr lang="en-US" sz="2400" dirty="0" err="1">
                <a:solidFill>
                  <a:srgbClr val="0070C0"/>
                </a:solidFill>
                <a:latin typeface="RobotoMono-Regular"/>
              </a:rPr>
              <a:t>gdpPercap</a:t>
            </a:r>
            <a:r>
              <a:rPr lang="en-US" sz="2400" dirty="0">
                <a:solidFill>
                  <a:srgbClr val="0070C0"/>
                </a:solidFill>
                <a:latin typeface="RobotoMono-Regular"/>
              </a:rPr>
              <a:t>, y = </a:t>
            </a:r>
            <a:r>
              <a:rPr lang="en-US" sz="2400" dirty="0" err="1">
                <a:solidFill>
                  <a:srgbClr val="0070C0"/>
                </a:solidFill>
                <a:latin typeface="RobotoMono-Regular"/>
              </a:rPr>
              <a:t>lifeExp</a:t>
            </a:r>
            <a:r>
              <a:rPr lang="en-US" sz="2400" dirty="0">
                <a:solidFill>
                  <a:srgbClr val="0070C0"/>
                </a:solidFill>
                <a:latin typeface="RobotoMono-Regular"/>
              </a:rPr>
              <a:t>)) +</a:t>
            </a:r>
          </a:p>
          <a:p>
            <a:r>
              <a:rPr lang="en-US" sz="2400" dirty="0">
                <a:solidFill>
                  <a:srgbClr val="0070C0"/>
                </a:solidFill>
                <a:latin typeface="RobotoMono-Regular"/>
              </a:rPr>
              <a:t>	</a:t>
            </a:r>
            <a:r>
              <a:rPr lang="en-US" sz="2400" dirty="0" err="1">
                <a:solidFill>
                  <a:srgbClr val="0070C0"/>
                </a:solidFill>
                <a:latin typeface="RobotoMono-Regular"/>
              </a:rPr>
              <a:t>geom_point</a:t>
            </a:r>
            <a:r>
              <a:rPr lang="en-US" sz="2400" dirty="0">
                <a:solidFill>
                  <a:srgbClr val="0070C0"/>
                </a:solidFill>
                <a:latin typeface="RobotoMono-Regular"/>
              </a:rPr>
              <a:t>() +</a:t>
            </a:r>
          </a:p>
          <a:p>
            <a:r>
              <a:rPr lang="en-US" sz="2400" dirty="0">
                <a:solidFill>
                  <a:srgbClr val="0070C0"/>
                </a:solidFill>
                <a:latin typeface="RobotoMono-Regular"/>
              </a:rPr>
              <a:t>	scale_x_log10()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4AB7D-D238-4CDF-A9CF-0AD319AC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52" y="2701810"/>
            <a:ext cx="4911783" cy="3426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FA411F-452E-44BE-A31C-1E662BF10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65" y="2758066"/>
            <a:ext cx="4831136" cy="336998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0C4FB5-7A92-48B4-9BBD-5E248ECC589A}"/>
              </a:ext>
            </a:extLst>
          </p:cNvPr>
          <p:cNvCxnSpPr>
            <a:endCxn id="4" idx="1"/>
          </p:cNvCxnSpPr>
          <p:nvPr/>
        </p:nvCxnSpPr>
        <p:spPr>
          <a:xfrm>
            <a:off x="5830529" y="4414932"/>
            <a:ext cx="5806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3451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0255-F11D-44AA-8311-8335BC8D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color aesthetic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142B76-674F-4CD1-9091-F9444C706E15}"/>
              </a:ext>
            </a:extLst>
          </p:cNvPr>
          <p:cNvSpPr/>
          <p:nvPr/>
        </p:nvSpPr>
        <p:spPr>
          <a:xfrm>
            <a:off x="1351934" y="1295400"/>
            <a:ext cx="95618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RobotoMono-Regular"/>
              </a:rPr>
              <a:t>ggplot</a:t>
            </a:r>
            <a:r>
              <a:rPr lang="en-US" sz="2000" dirty="0">
                <a:solidFill>
                  <a:srgbClr val="0070C0"/>
                </a:solidFill>
                <a:latin typeface="RobotoMono-Regular"/>
              </a:rPr>
              <a:t>(gapminder_2007, </a:t>
            </a:r>
            <a:r>
              <a:rPr lang="en-US" sz="2000" dirty="0" err="1">
                <a:solidFill>
                  <a:srgbClr val="0070C0"/>
                </a:solidFill>
                <a:latin typeface="RobotoMono-Regular"/>
              </a:rPr>
              <a:t>aes</a:t>
            </a:r>
            <a:r>
              <a:rPr lang="en-US" sz="2000" dirty="0">
                <a:solidFill>
                  <a:srgbClr val="0070C0"/>
                </a:solidFill>
                <a:latin typeface="RobotoMono-Regular"/>
              </a:rPr>
              <a:t>(x = </a:t>
            </a:r>
            <a:r>
              <a:rPr lang="en-US" sz="2000" dirty="0" err="1">
                <a:solidFill>
                  <a:srgbClr val="0070C0"/>
                </a:solidFill>
                <a:latin typeface="RobotoMono-Regular"/>
              </a:rPr>
              <a:t>gdpPercap</a:t>
            </a:r>
            <a:r>
              <a:rPr lang="en-US" sz="2000" dirty="0">
                <a:solidFill>
                  <a:srgbClr val="0070C0"/>
                </a:solidFill>
                <a:latin typeface="RobotoMono-Regular"/>
              </a:rPr>
              <a:t>, y = </a:t>
            </a:r>
            <a:r>
              <a:rPr lang="en-US" sz="2000" dirty="0" err="1">
                <a:solidFill>
                  <a:srgbClr val="0070C0"/>
                </a:solidFill>
                <a:latin typeface="RobotoMono-Regular"/>
              </a:rPr>
              <a:t>lifeExp</a:t>
            </a:r>
            <a:r>
              <a:rPr lang="en-US" sz="2000" dirty="0">
                <a:solidFill>
                  <a:srgbClr val="0070C0"/>
                </a:solidFill>
                <a:latin typeface="RobotoMono-Regular"/>
              </a:rPr>
              <a:t>, color = continent)) +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RobotoMono-Regular"/>
              </a:rPr>
              <a:t>geom_point</a:t>
            </a:r>
            <a:r>
              <a:rPr lang="en-US" sz="2000" dirty="0">
                <a:solidFill>
                  <a:srgbClr val="0070C0"/>
                </a:solidFill>
                <a:latin typeface="RobotoMono-Regular"/>
              </a:rPr>
              <a:t>() +</a:t>
            </a:r>
          </a:p>
          <a:p>
            <a:r>
              <a:rPr lang="en-US" sz="2000" dirty="0">
                <a:solidFill>
                  <a:srgbClr val="0070C0"/>
                </a:solidFill>
                <a:latin typeface="RobotoMono-Regular"/>
              </a:rPr>
              <a:t>scale_x_log10()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1E4E2-9574-4E34-A6B1-3D24374A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63" y="2077780"/>
            <a:ext cx="5832829" cy="40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741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0255-F11D-44AA-8311-8335BC8D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color aesthetic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142B76-674F-4CD1-9091-F9444C706E15}"/>
              </a:ext>
            </a:extLst>
          </p:cNvPr>
          <p:cNvSpPr/>
          <p:nvPr/>
        </p:nvSpPr>
        <p:spPr>
          <a:xfrm>
            <a:off x="609600" y="1295400"/>
            <a:ext cx="111743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ggplot</a:t>
            </a:r>
            <a:r>
              <a:rPr lang="en-US" sz="2000" dirty="0">
                <a:solidFill>
                  <a:srgbClr val="0070C0"/>
                </a:solidFill>
              </a:rPr>
              <a:t>(gapminder_2007, </a:t>
            </a:r>
            <a:r>
              <a:rPr lang="en-US" sz="2000" dirty="0" err="1">
                <a:solidFill>
                  <a:srgbClr val="0070C0"/>
                </a:solidFill>
              </a:rPr>
              <a:t>aes</a:t>
            </a:r>
            <a:r>
              <a:rPr lang="en-US" sz="2000" dirty="0">
                <a:solidFill>
                  <a:srgbClr val="0070C0"/>
                </a:solidFill>
              </a:rPr>
              <a:t>(x = </a:t>
            </a:r>
            <a:r>
              <a:rPr lang="en-US" sz="2000" dirty="0" err="1">
                <a:solidFill>
                  <a:srgbClr val="0070C0"/>
                </a:solidFill>
              </a:rPr>
              <a:t>gdpPercap</a:t>
            </a:r>
            <a:r>
              <a:rPr lang="en-US" sz="2000" dirty="0">
                <a:solidFill>
                  <a:srgbClr val="0070C0"/>
                </a:solidFill>
              </a:rPr>
              <a:t>, y = </a:t>
            </a:r>
            <a:r>
              <a:rPr lang="en-US" sz="2000" dirty="0" err="1">
                <a:solidFill>
                  <a:srgbClr val="0070C0"/>
                </a:solidFill>
              </a:rPr>
              <a:t>lifeExp</a:t>
            </a:r>
            <a:r>
              <a:rPr lang="en-US" sz="2000" dirty="0">
                <a:solidFill>
                  <a:srgbClr val="0070C0"/>
                </a:solidFill>
              </a:rPr>
              <a:t>, color = continent, size = pop)) +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geom_point</a:t>
            </a:r>
            <a:r>
              <a:rPr lang="en-US" sz="2000" dirty="0">
                <a:solidFill>
                  <a:srgbClr val="0070C0"/>
                </a:solidFill>
              </a:rPr>
              <a:t>() +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scale_x_log10()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5BCC5-2294-4299-BCBF-7524A9FE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8" y="2192727"/>
            <a:ext cx="6043957" cy="42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8408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C6D7-E0C1-4A85-8798-132AA308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01117-E73B-4666-A5B3-1A0642A15EE5}"/>
              </a:ext>
            </a:extLst>
          </p:cNvPr>
          <p:cNvSpPr/>
          <p:nvPr/>
        </p:nvSpPr>
        <p:spPr>
          <a:xfrm>
            <a:off x="1160205" y="1598956"/>
            <a:ext cx="82492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444444"/>
                </a:solidFill>
                <a:latin typeface="RobotoMono-Regular"/>
              </a:rPr>
              <a:t>ggplot</a:t>
            </a:r>
            <a:r>
              <a:rPr lang="en-US" sz="2400" dirty="0">
                <a:solidFill>
                  <a:srgbClr val="444444"/>
                </a:solidFill>
                <a:latin typeface="RobotoMono-Regular"/>
              </a:rPr>
              <a:t>(gapminder_2007, </a:t>
            </a:r>
            <a:r>
              <a:rPr lang="en-US" sz="2400" dirty="0" err="1">
                <a:solidFill>
                  <a:srgbClr val="444444"/>
                </a:solidFill>
                <a:latin typeface="RobotoMono-Regular"/>
              </a:rPr>
              <a:t>aes</a:t>
            </a:r>
            <a:r>
              <a:rPr lang="en-US" sz="2400" dirty="0">
                <a:solidFill>
                  <a:srgbClr val="444444"/>
                </a:solidFill>
                <a:latin typeface="RobotoMono-Regular"/>
              </a:rPr>
              <a:t>(x = </a:t>
            </a:r>
            <a:r>
              <a:rPr lang="en-US" sz="2400" dirty="0" err="1">
                <a:solidFill>
                  <a:srgbClr val="444444"/>
                </a:solidFill>
                <a:latin typeface="RobotoMono-Regular"/>
              </a:rPr>
              <a:t>gdpPercap</a:t>
            </a:r>
            <a:r>
              <a:rPr lang="en-US" sz="2400" dirty="0">
                <a:solidFill>
                  <a:srgbClr val="444444"/>
                </a:solidFill>
                <a:latin typeface="RobotoMono-Regular"/>
              </a:rPr>
              <a:t>, y = </a:t>
            </a:r>
            <a:r>
              <a:rPr lang="en-US" sz="2400" dirty="0" err="1">
                <a:solidFill>
                  <a:srgbClr val="444444"/>
                </a:solidFill>
                <a:latin typeface="RobotoMono-Regular"/>
              </a:rPr>
              <a:t>lifeExp</a:t>
            </a:r>
            <a:r>
              <a:rPr lang="en-US" sz="2400" dirty="0">
                <a:solidFill>
                  <a:srgbClr val="444444"/>
                </a:solidFill>
                <a:latin typeface="RobotoMono-Regular"/>
              </a:rPr>
              <a:t>)) +</a:t>
            </a:r>
          </a:p>
          <a:p>
            <a:pPr lvl="1"/>
            <a:r>
              <a:rPr lang="en-US" sz="2400" dirty="0" err="1">
                <a:solidFill>
                  <a:srgbClr val="444444"/>
                </a:solidFill>
                <a:latin typeface="RobotoMono-Regular"/>
              </a:rPr>
              <a:t>geom_point</a:t>
            </a:r>
            <a:r>
              <a:rPr lang="en-US" sz="2400" dirty="0">
                <a:solidFill>
                  <a:srgbClr val="444444"/>
                </a:solidFill>
                <a:latin typeface="RobotoMono-Regular"/>
              </a:rPr>
              <a:t>() +</a:t>
            </a:r>
          </a:p>
          <a:p>
            <a:pPr lvl="1"/>
            <a:r>
              <a:rPr lang="en-US" sz="2400" dirty="0">
                <a:solidFill>
                  <a:srgbClr val="444444"/>
                </a:solidFill>
                <a:latin typeface="RobotoMono-Regular"/>
              </a:rPr>
              <a:t>scale_x_log10() +</a:t>
            </a:r>
          </a:p>
          <a:p>
            <a:pPr lvl="1"/>
            <a:r>
              <a:rPr lang="en-US" sz="2400" dirty="0" err="1">
                <a:solidFill>
                  <a:srgbClr val="444444"/>
                </a:solidFill>
                <a:latin typeface="RobotoMono-Regular"/>
              </a:rPr>
              <a:t>facet_wrap</a:t>
            </a:r>
            <a:r>
              <a:rPr lang="en-US" sz="2400" dirty="0">
                <a:solidFill>
                  <a:srgbClr val="444444"/>
                </a:solidFill>
                <a:latin typeface="RobotoMono-Regular"/>
              </a:rPr>
              <a:t>(~ continent)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CB896-B9B7-4D3F-8D94-C09432E8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97" y="2225032"/>
            <a:ext cx="5151098" cy="404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574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C6D7-E0C1-4A85-8798-132AA308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Faceting by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478F5-0A4F-47D9-A6CB-237DAC08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33" y="1458378"/>
            <a:ext cx="8227934" cy="527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4556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C6D7-E0C1-4A85-8798-132AA308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Faceting by year - </a:t>
            </a:r>
            <a:r>
              <a:rPr lang="en-US" dirty="0" err="1"/>
              <a:t>Solu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96BA7-DF93-44D6-8D25-A5EB4A18B098}"/>
              </a:ext>
            </a:extLst>
          </p:cNvPr>
          <p:cNvSpPr/>
          <p:nvPr/>
        </p:nvSpPr>
        <p:spPr>
          <a:xfrm>
            <a:off x="1158055" y="1475205"/>
            <a:ext cx="870861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library(</a:t>
            </a:r>
            <a:r>
              <a:rPr lang="en-US" sz="2400" dirty="0" err="1"/>
              <a:t>gapminder</a:t>
            </a:r>
            <a:r>
              <a:rPr lang="en-US" sz="2400" dirty="0"/>
              <a:t>)</a:t>
            </a:r>
          </a:p>
          <a:p>
            <a:r>
              <a:rPr lang="en-US" sz="2400" dirty="0"/>
              <a:t>library(</a:t>
            </a:r>
            <a:r>
              <a:rPr lang="en-US" sz="2400" dirty="0" err="1"/>
              <a:t>dplyr</a:t>
            </a:r>
            <a:r>
              <a:rPr lang="en-US" sz="2400" dirty="0"/>
              <a:t>)</a:t>
            </a:r>
          </a:p>
          <a:p>
            <a:r>
              <a:rPr lang="en-US" sz="2400" dirty="0"/>
              <a:t>library(ggplot2)</a:t>
            </a:r>
          </a:p>
          <a:p>
            <a:endParaRPr lang="en-US" sz="2400" dirty="0"/>
          </a:p>
          <a:p>
            <a:r>
              <a:rPr lang="en-US" sz="2400" dirty="0"/>
              <a:t># Scatter plot comparing </a:t>
            </a:r>
            <a:r>
              <a:rPr lang="en-US" sz="2400" dirty="0" err="1"/>
              <a:t>gdpPercap</a:t>
            </a:r>
            <a:r>
              <a:rPr lang="en-US" sz="2400" dirty="0"/>
              <a:t> and </a:t>
            </a:r>
            <a:r>
              <a:rPr lang="en-US" sz="2400" dirty="0" err="1"/>
              <a:t>lifeExp</a:t>
            </a:r>
            <a:r>
              <a:rPr lang="en-US" sz="2400" dirty="0"/>
              <a:t>, with color representing continent# and size representing population, faceted by year</a:t>
            </a:r>
          </a:p>
          <a:p>
            <a:endParaRPr lang="en-US" sz="2400" dirty="0"/>
          </a:p>
          <a:p>
            <a:r>
              <a:rPr lang="en-US" sz="2400" dirty="0" err="1"/>
              <a:t>ggplot</a:t>
            </a:r>
            <a:r>
              <a:rPr lang="en-US" sz="2400" dirty="0"/>
              <a:t>(</a:t>
            </a:r>
            <a:r>
              <a:rPr lang="en-US" sz="2400" dirty="0" err="1"/>
              <a:t>gapminder</a:t>
            </a:r>
            <a:r>
              <a:rPr lang="en-US" sz="2400" dirty="0"/>
              <a:t>,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/>
              <a:t>gdpPercap</a:t>
            </a:r>
            <a:r>
              <a:rPr lang="en-US" sz="2400" dirty="0"/>
              <a:t>, y = </a:t>
            </a:r>
            <a:r>
              <a:rPr lang="en-US" sz="2400" dirty="0" err="1"/>
              <a:t>lifeExp</a:t>
            </a:r>
            <a:r>
              <a:rPr lang="en-US" sz="2400" dirty="0"/>
              <a:t>, color = continent, size = pop)) +  </a:t>
            </a:r>
          </a:p>
          <a:p>
            <a:pPr lvl="1"/>
            <a:r>
              <a:rPr lang="en-US" sz="2400" dirty="0" err="1"/>
              <a:t>geom_point</a:t>
            </a:r>
            <a:r>
              <a:rPr lang="en-US" sz="2400" dirty="0"/>
              <a:t>() +  </a:t>
            </a:r>
          </a:p>
          <a:p>
            <a:pPr lvl="1"/>
            <a:r>
              <a:rPr lang="en-US" sz="2400" dirty="0"/>
              <a:t>scale_x_log10() +  </a:t>
            </a:r>
          </a:p>
          <a:p>
            <a:pPr lvl="1"/>
            <a:r>
              <a:rPr lang="en-US" sz="2400" dirty="0" err="1"/>
              <a:t>facet_wrap</a:t>
            </a:r>
            <a:r>
              <a:rPr lang="en-US" sz="2400" dirty="0"/>
              <a:t>(~ year)</a:t>
            </a:r>
          </a:p>
        </p:txBody>
      </p:sp>
    </p:spTree>
    <p:extLst>
      <p:ext uri="{BB962C8B-B14F-4D97-AF65-F5344CB8AC3E}">
        <p14:creationId xmlns:p14="http://schemas.microsoft.com/office/powerpoint/2010/main" val="38626828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377B-5431-4211-A5A8-7BA5A56B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32B12-3AC8-4490-8A10-E68C7209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4" y="2452687"/>
            <a:ext cx="10162364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375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D313-BD77-41E6-B3C3-37EE3A57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8C36D3-FD30-4232-8C86-76D449282970}"/>
              </a:ext>
            </a:extLst>
          </p:cNvPr>
          <p:cNvSpPr/>
          <p:nvPr/>
        </p:nvSpPr>
        <p:spPr>
          <a:xfrm>
            <a:off x="997973" y="1342554"/>
            <a:ext cx="109727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Use the </a:t>
            </a:r>
            <a:r>
              <a:rPr lang="en-US" sz="2800" i="1" dirty="0"/>
              <a:t>median</a:t>
            </a:r>
            <a:r>
              <a:rPr lang="en-US" sz="2800" dirty="0"/>
              <a:t>() function within a </a:t>
            </a:r>
            <a:r>
              <a:rPr lang="en-US" sz="2800" i="1" dirty="0"/>
              <a:t>summarize</a:t>
            </a:r>
            <a:r>
              <a:rPr lang="en-US" sz="2800" dirty="0"/>
              <a:t>() to find the median life expectancy. Save it into a column called </a:t>
            </a:r>
            <a:r>
              <a:rPr lang="en-US" sz="2800" i="1" dirty="0" err="1"/>
              <a:t>medianLifeExp</a:t>
            </a:r>
            <a:endParaRPr lang="en-US" sz="28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3000B-9607-4C72-88DB-B75AAA40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798" y="5127532"/>
            <a:ext cx="2857500" cy="1247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812EEA-2714-4028-8B44-FAC3C8B0E294}"/>
              </a:ext>
            </a:extLst>
          </p:cNvPr>
          <p:cNvSpPr/>
          <p:nvPr/>
        </p:nvSpPr>
        <p:spPr>
          <a:xfrm>
            <a:off x="1029314" y="2505670"/>
            <a:ext cx="7952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library(</a:t>
            </a:r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library(</a:t>
            </a:r>
            <a:r>
              <a:rPr lang="en-US" sz="2400" dirty="0" err="1">
                <a:solidFill>
                  <a:srgbClr val="0070C0"/>
                </a:solidFill>
              </a:rPr>
              <a:t>dplyr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endParaRPr lang="en-US" sz="2400" dirty="0"/>
          </a:p>
          <a:p>
            <a:r>
              <a:rPr lang="en-US" sz="2400" dirty="0"/>
              <a:t># Summarize to find the median life expectancy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>
                <a:solidFill>
                  <a:srgbClr val="0070C0"/>
                </a:solidFill>
              </a:rPr>
              <a:t> %&gt;%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summarize(</a:t>
            </a:r>
            <a:r>
              <a:rPr lang="en-US" sz="2400" dirty="0" err="1">
                <a:solidFill>
                  <a:srgbClr val="0070C0"/>
                </a:solidFill>
              </a:rPr>
              <a:t>medianLifeExp</a:t>
            </a:r>
            <a:r>
              <a:rPr lang="en-US" sz="2400" dirty="0">
                <a:solidFill>
                  <a:srgbClr val="0070C0"/>
                </a:solidFill>
              </a:rPr>
              <a:t> = median(</a:t>
            </a:r>
            <a:r>
              <a:rPr lang="en-US" sz="2400" dirty="0" err="1">
                <a:solidFill>
                  <a:srgbClr val="0070C0"/>
                </a:solidFill>
              </a:rPr>
              <a:t>lifeExp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D313-BD77-41E6-B3C3-37EE3A57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one year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12EEA-2714-4028-8B44-FAC3C8B0E294}"/>
              </a:ext>
            </a:extLst>
          </p:cNvPr>
          <p:cNvSpPr/>
          <p:nvPr/>
        </p:nvSpPr>
        <p:spPr>
          <a:xfrm>
            <a:off x="997973" y="2449876"/>
            <a:ext cx="79524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library(</a:t>
            </a:r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library(</a:t>
            </a:r>
            <a:r>
              <a:rPr lang="en-US" sz="2400" dirty="0" err="1">
                <a:solidFill>
                  <a:srgbClr val="0070C0"/>
                </a:solidFill>
              </a:rPr>
              <a:t>dplyr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endParaRPr lang="en-US" sz="2400" dirty="0"/>
          </a:p>
          <a:p>
            <a:r>
              <a:rPr lang="en-US" sz="2400" dirty="0"/>
              <a:t># Summarize to find the median life expectancy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>
                <a:solidFill>
                  <a:srgbClr val="0070C0"/>
                </a:solidFill>
              </a:rPr>
              <a:t> %&gt;%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filter(year == 2007) %&gt;%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summarize(</a:t>
            </a:r>
            <a:r>
              <a:rPr lang="en-US" sz="2400" dirty="0" err="1">
                <a:solidFill>
                  <a:srgbClr val="0070C0"/>
                </a:solidFill>
              </a:rPr>
              <a:t>medianLifeExp</a:t>
            </a:r>
            <a:r>
              <a:rPr lang="en-US" sz="2400" dirty="0">
                <a:solidFill>
                  <a:srgbClr val="0070C0"/>
                </a:solidFill>
              </a:rPr>
              <a:t> = median(</a:t>
            </a:r>
            <a:r>
              <a:rPr lang="en-US" sz="2400" dirty="0" err="1">
                <a:solidFill>
                  <a:srgbClr val="0070C0"/>
                </a:solidFill>
              </a:rPr>
              <a:t>lifeExp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B222F-5E3C-4E55-AAB1-B2CF1F0C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556" y="5280747"/>
            <a:ext cx="2781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6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9A5-89CE-41EC-9849-D1ED4557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A3A3A"/>
                </a:solidFill>
                <a:latin typeface="lato"/>
              </a:rPr>
              <a:t>Arithmetic with R</a:t>
            </a:r>
            <a:br>
              <a:rPr lang="en-US" altLang="en-US" dirty="0">
                <a:solidFill>
                  <a:srgbClr val="3A3A3A"/>
                </a:solidFill>
                <a:latin typeface="lato"/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B37B5-A944-4221-AA2E-786221196722}"/>
              </a:ext>
            </a:extLst>
          </p:cNvPr>
          <p:cNvSpPr/>
          <p:nvPr/>
        </p:nvSpPr>
        <p:spPr>
          <a:xfrm>
            <a:off x="838200" y="1258201"/>
            <a:ext cx="100110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3D4251"/>
                </a:solidFill>
                <a:latin typeface="lato"/>
              </a:rPr>
              <a:t>In its most basic form, R can be used as a simple calculator. Consider the following arithmetic operators: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D4251"/>
                </a:solidFill>
                <a:latin typeface="lato"/>
              </a:rPr>
              <a:t>Addition: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+</a:t>
            </a:r>
            <a:endParaRPr lang="en-US" altLang="en-US" sz="3200" dirty="0">
              <a:solidFill>
                <a:srgbClr val="3D4251"/>
              </a:solidFill>
              <a:latin typeface="la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D4251"/>
                </a:solidFill>
                <a:latin typeface="lato"/>
              </a:rPr>
              <a:t>Subtraction: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-</a:t>
            </a:r>
            <a:endParaRPr lang="en-US" altLang="en-US" sz="3200" dirty="0">
              <a:solidFill>
                <a:srgbClr val="3D4251"/>
              </a:solidFill>
              <a:latin typeface="la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D4251"/>
                </a:solidFill>
                <a:latin typeface="lato"/>
              </a:rPr>
              <a:t>Multiplication: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*</a:t>
            </a:r>
            <a:endParaRPr lang="en-US" altLang="en-US" sz="3200" dirty="0">
              <a:solidFill>
                <a:srgbClr val="3D4251"/>
              </a:solidFill>
              <a:latin typeface="la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D4251"/>
                </a:solidFill>
                <a:latin typeface="lato"/>
              </a:rPr>
              <a:t>Division: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/</a:t>
            </a:r>
            <a:endParaRPr lang="en-US" altLang="en-US" sz="3200" dirty="0">
              <a:solidFill>
                <a:srgbClr val="3D4251"/>
              </a:solidFill>
              <a:latin typeface="la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D4251"/>
                </a:solidFill>
                <a:latin typeface="lato"/>
              </a:rPr>
              <a:t>Exponentiation: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^</a:t>
            </a:r>
            <a:endParaRPr lang="en-US" altLang="en-US" sz="3200" dirty="0">
              <a:solidFill>
                <a:srgbClr val="3D4251"/>
              </a:solidFill>
              <a:latin typeface="la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3D4251"/>
                </a:solidFill>
                <a:latin typeface="lato"/>
              </a:rPr>
              <a:t>Modulo: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%%</a:t>
            </a:r>
            <a:endParaRPr lang="en-US" altLang="en-US" sz="3200" dirty="0">
              <a:solidFill>
                <a:srgbClr val="3D4251"/>
              </a:solidFill>
              <a:latin typeface="la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DF860-EC45-432A-B940-9385DFE2A57A}"/>
              </a:ext>
            </a:extLst>
          </p:cNvPr>
          <p:cNvSpPr/>
          <p:nvPr/>
        </p:nvSpPr>
        <p:spPr>
          <a:xfrm>
            <a:off x="1342768" y="5340883"/>
            <a:ext cx="10011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ctr"/>
            <a:r>
              <a:rPr lang="en-US" altLang="en-US" sz="3200" i="1" dirty="0">
                <a:solidFill>
                  <a:srgbClr val="3D4251"/>
                </a:solidFill>
                <a:latin typeface="lato"/>
              </a:rPr>
              <a:t>2^5 in the editor to calculate 2 to the power 5. = 32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 dirty="0">
                <a:solidFill>
                  <a:srgbClr val="3D4251"/>
                </a:solidFill>
                <a:latin typeface="lato"/>
              </a:rPr>
              <a:t>28 %% 6 to calculate 28 modulo 6. = 4</a:t>
            </a:r>
          </a:p>
        </p:txBody>
      </p:sp>
    </p:spTree>
    <p:extLst>
      <p:ext uri="{BB962C8B-B14F-4D97-AF65-F5344CB8AC3E}">
        <p14:creationId xmlns:p14="http://schemas.microsoft.com/office/powerpoint/2010/main" val="169546108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D313-BD77-41E6-B3C3-37EE3A57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2 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12EEA-2714-4028-8B44-FAC3C8B0E294}"/>
              </a:ext>
            </a:extLst>
          </p:cNvPr>
          <p:cNvSpPr/>
          <p:nvPr/>
        </p:nvSpPr>
        <p:spPr>
          <a:xfrm>
            <a:off x="1086463" y="3390252"/>
            <a:ext cx="79524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library(</a:t>
            </a:r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library(</a:t>
            </a:r>
            <a:r>
              <a:rPr lang="en-US" sz="2400" dirty="0" err="1">
                <a:solidFill>
                  <a:srgbClr val="0070C0"/>
                </a:solidFill>
              </a:rPr>
              <a:t>dplyr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endParaRPr lang="en-US" sz="2400" dirty="0"/>
          </a:p>
          <a:p>
            <a:r>
              <a:rPr lang="en-US" sz="2400" dirty="0"/>
              <a:t># Summarize to find the median life expectancy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>
                <a:solidFill>
                  <a:srgbClr val="0070C0"/>
                </a:solidFill>
              </a:rPr>
              <a:t> %&gt;%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filter(year == 1957) %&gt;%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summarize(</a:t>
            </a:r>
            <a:r>
              <a:rPr lang="en-US" sz="2400" dirty="0" err="1">
                <a:solidFill>
                  <a:srgbClr val="0070C0"/>
                </a:solidFill>
              </a:rPr>
              <a:t>medianLifeExp</a:t>
            </a:r>
            <a:r>
              <a:rPr lang="en-US" sz="2400" dirty="0">
                <a:solidFill>
                  <a:srgbClr val="0070C0"/>
                </a:solidFill>
              </a:rPr>
              <a:t> = median(</a:t>
            </a:r>
            <a:r>
              <a:rPr lang="en-US" sz="2400" dirty="0" err="1">
                <a:solidFill>
                  <a:srgbClr val="0070C0"/>
                </a:solidFill>
              </a:rPr>
              <a:t>lifeExp</a:t>
            </a:r>
            <a:r>
              <a:rPr lang="en-US" sz="2400" dirty="0">
                <a:solidFill>
                  <a:srgbClr val="0070C0"/>
                </a:solidFill>
              </a:rPr>
              <a:t>),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        </a:t>
            </a:r>
            <a:r>
              <a:rPr lang="en-US" sz="2400" dirty="0" err="1">
                <a:solidFill>
                  <a:srgbClr val="0070C0"/>
                </a:solidFill>
              </a:rPr>
              <a:t>maxGdpPercap</a:t>
            </a:r>
            <a:r>
              <a:rPr lang="en-US" sz="2400" dirty="0">
                <a:solidFill>
                  <a:srgbClr val="0070C0"/>
                </a:solidFill>
              </a:rPr>
              <a:t> = max(</a:t>
            </a:r>
            <a:r>
              <a:rPr lang="en-US" sz="2400" dirty="0" err="1">
                <a:solidFill>
                  <a:srgbClr val="0070C0"/>
                </a:solidFill>
              </a:rPr>
              <a:t>gdpPercap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D3AB5E-E2DB-4A8B-8E28-550DB4F4D9DE}"/>
              </a:ext>
            </a:extLst>
          </p:cNvPr>
          <p:cNvSpPr/>
          <p:nvPr/>
        </p:nvSpPr>
        <p:spPr>
          <a:xfrm>
            <a:off x="835742" y="1557996"/>
            <a:ext cx="10746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Find both the median life expectancy (</a:t>
            </a:r>
            <a:r>
              <a:rPr lang="en-US" sz="2400" dirty="0" err="1">
                <a:solidFill>
                  <a:srgbClr val="0070C0"/>
                </a:solidFill>
              </a:rPr>
              <a:t>lifeExp</a:t>
            </a:r>
            <a:r>
              <a:rPr lang="en-US" sz="2400" dirty="0"/>
              <a:t>) and the maximum GDP per capita (</a:t>
            </a:r>
            <a:r>
              <a:rPr lang="en-US" sz="2400" dirty="0" err="1">
                <a:solidFill>
                  <a:srgbClr val="0070C0"/>
                </a:solidFill>
              </a:rPr>
              <a:t>gdpPercap</a:t>
            </a:r>
            <a:r>
              <a:rPr lang="en-US" sz="2400" dirty="0"/>
              <a:t>) in the year 1957, calling them </a:t>
            </a:r>
            <a:r>
              <a:rPr lang="en-US" sz="2400" dirty="0" err="1">
                <a:solidFill>
                  <a:srgbClr val="0070C0"/>
                </a:solidFill>
              </a:rPr>
              <a:t>medianLifeExp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70C0"/>
                </a:solidFill>
              </a:rPr>
              <a:t>maxGdpPercap</a:t>
            </a:r>
            <a:r>
              <a:rPr lang="en-US" sz="2400" dirty="0"/>
              <a:t> respectively. You can use the </a:t>
            </a:r>
            <a:r>
              <a:rPr lang="en-US" sz="2400" dirty="0">
                <a:solidFill>
                  <a:srgbClr val="0070C0"/>
                </a:solidFill>
              </a:rPr>
              <a:t>max</a:t>
            </a:r>
            <a:r>
              <a:rPr lang="en-US" sz="2400" dirty="0"/>
              <a:t>() function to find the maximum.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7A2F1-8512-4FE9-8107-75A34A98D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5" y="4518503"/>
            <a:ext cx="33623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36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F456-8542-441B-8168-A4533FF2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by year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E08E22-F9BC-41E7-80CE-EB3C70205DAC}"/>
              </a:ext>
            </a:extLst>
          </p:cNvPr>
          <p:cNvSpPr/>
          <p:nvPr/>
        </p:nvSpPr>
        <p:spPr>
          <a:xfrm>
            <a:off x="816077" y="1494301"/>
            <a:ext cx="9679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Find the median life expectancy (</a:t>
            </a:r>
            <a:r>
              <a:rPr lang="en-US" sz="2400" b="1" dirty="0" err="1"/>
              <a:t>lifeExp</a:t>
            </a:r>
            <a:r>
              <a:rPr lang="en-US" sz="2400" dirty="0"/>
              <a:t>) and maximum GDP per capita (</a:t>
            </a:r>
            <a:r>
              <a:rPr lang="en-US" sz="2400" b="1" dirty="0" err="1"/>
              <a:t>gdpPercap</a:t>
            </a:r>
            <a:r>
              <a:rPr lang="en-US" sz="2400" dirty="0"/>
              <a:t>) </a:t>
            </a:r>
            <a:r>
              <a:rPr lang="en-US" sz="2400" b="1" dirty="0">
                <a:solidFill>
                  <a:srgbClr val="FF0000"/>
                </a:solidFill>
              </a:rPr>
              <a:t>within each year</a:t>
            </a:r>
            <a:r>
              <a:rPr lang="en-US" sz="2400" dirty="0"/>
              <a:t>, saving them into </a:t>
            </a:r>
            <a:r>
              <a:rPr lang="en-US" sz="2400" b="1" dirty="0" err="1"/>
              <a:t>medianLifeExp</a:t>
            </a:r>
            <a:r>
              <a:rPr lang="en-US" sz="2400" dirty="0"/>
              <a:t> and </a:t>
            </a:r>
            <a:r>
              <a:rPr lang="en-US" sz="2400" b="1" dirty="0" err="1"/>
              <a:t>maxGdpPercap</a:t>
            </a:r>
            <a:r>
              <a:rPr lang="en-US" sz="2400" dirty="0"/>
              <a:t>, respectively.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C377F-56D4-4E10-95E1-1CDB312E02D7}"/>
              </a:ext>
            </a:extLst>
          </p:cNvPr>
          <p:cNvSpPr/>
          <p:nvPr/>
        </p:nvSpPr>
        <p:spPr>
          <a:xfrm>
            <a:off x="816077" y="2974453"/>
            <a:ext cx="105598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Find median life expectancy and maximum GDP per capita in each year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0070C0"/>
                </a:solidFill>
              </a:rPr>
              <a:t>gapminder</a:t>
            </a:r>
            <a:r>
              <a:rPr lang="en-US" sz="2400" dirty="0">
                <a:solidFill>
                  <a:srgbClr val="0070C0"/>
                </a:solidFill>
              </a:rPr>
              <a:t> %&gt;%  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</a:rPr>
              <a:t>group_by</a:t>
            </a:r>
            <a:r>
              <a:rPr lang="en-US" sz="2400" dirty="0">
                <a:solidFill>
                  <a:srgbClr val="0070C0"/>
                </a:solidFill>
              </a:rPr>
              <a:t>(year) %&gt;%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summarize(</a:t>
            </a:r>
            <a:r>
              <a:rPr lang="en-US" sz="2400" dirty="0" err="1">
                <a:solidFill>
                  <a:srgbClr val="0070C0"/>
                </a:solidFill>
              </a:rPr>
              <a:t>medianLifeExp</a:t>
            </a:r>
            <a:r>
              <a:rPr lang="en-US" sz="2400" dirty="0">
                <a:solidFill>
                  <a:srgbClr val="0070C0"/>
                </a:solidFill>
              </a:rPr>
              <a:t> = median(</a:t>
            </a:r>
            <a:r>
              <a:rPr lang="en-US" sz="2400" dirty="0" err="1">
                <a:solidFill>
                  <a:srgbClr val="0070C0"/>
                </a:solidFill>
              </a:rPr>
              <a:t>lifeExp</a:t>
            </a:r>
            <a:r>
              <a:rPr lang="en-US" sz="2400" dirty="0">
                <a:solidFill>
                  <a:srgbClr val="0070C0"/>
                </a:solidFill>
              </a:rPr>
              <a:t>),           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                   </a:t>
            </a:r>
            <a:r>
              <a:rPr lang="en-US" sz="2400" dirty="0" err="1">
                <a:solidFill>
                  <a:srgbClr val="0070C0"/>
                </a:solidFill>
              </a:rPr>
              <a:t>maxGdpPercap</a:t>
            </a:r>
            <a:r>
              <a:rPr lang="en-US" sz="2400" dirty="0">
                <a:solidFill>
                  <a:srgbClr val="0070C0"/>
                </a:solidFill>
              </a:rPr>
              <a:t> = max(</a:t>
            </a:r>
            <a:r>
              <a:rPr lang="en-US" sz="2400" dirty="0" err="1">
                <a:solidFill>
                  <a:srgbClr val="0070C0"/>
                </a:solidFill>
              </a:rPr>
              <a:t>gdpPercap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68463-4AED-4C12-8F50-09586781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619" y="3495310"/>
            <a:ext cx="3980375" cy="326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146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F456-8542-441B-8168-A4533FF2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Summarizing by continent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6D716-FFF0-435E-80CB-F6D2EB9E5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00" y="3634863"/>
            <a:ext cx="4819650" cy="2095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D6C2BB-2A5F-47CB-A897-7B610BD09B99}"/>
              </a:ext>
            </a:extLst>
          </p:cNvPr>
          <p:cNvSpPr/>
          <p:nvPr/>
        </p:nvSpPr>
        <p:spPr>
          <a:xfrm>
            <a:off x="820992" y="1523999"/>
            <a:ext cx="103730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Filter the </a:t>
            </a:r>
            <a:r>
              <a:rPr lang="en-US" sz="2400" b="1" dirty="0" err="1"/>
              <a:t>gapminder</a:t>
            </a:r>
            <a:r>
              <a:rPr lang="en-US" sz="2400" dirty="0"/>
              <a:t> data for the </a:t>
            </a:r>
            <a:r>
              <a:rPr lang="en-US" sz="2400" dirty="0">
                <a:solidFill>
                  <a:srgbClr val="0070C0"/>
                </a:solidFill>
              </a:rPr>
              <a:t>year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1957</a:t>
            </a:r>
            <a:r>
              <a:rPr lang="en-US" sz="2400" dirty="0"/>
              <a:t>. </a:t>
            </a:r>
          </a:p>
          <a:p>
            <a:r>
              <a:rPr lang="en-US" sz="2400" dirty="0"/>
              <a:t>Then find the median life expectancy (</a:t>
            </a:r>
            <a:r>
              <a:rPr lang="en-US" sz="2400" dirty="0" err="1"/>
              <a:t>lifeExp</a:t>
            </a:r>
            <a:r>
              <a:rPr lang="en-US" sz="2400" dirty="0"/>
              <a:t>) and maximum GDP per capita (</a:t>
            </a:r>
            <a:r>
              <a:rPr lang="en-US" sz="2400" dirty="0" err="1"/>
              <a:t>gdpPercap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FF0000"/>
                </a:solidFill>
              </a:rPr>
              <a:t>within each continent</a:t>
            </a:r>
            <a:r>
              <a:rPr lang="en-US" sz="2400" dirty="0"/>
              <a:t>, saving them into </a:t>
            </a:r>
            <a:r>
              <a:rPr lang="en-US" sz="2400" b="1" dirty="0" err="1"/>
              <a:t>medianLifeExp</a:t>
            </a:r>
            <a:r>
              <a:rPr lang="en-US" sz="2400" dirty="0"/>
              <a:t> and </a:t>
            </a:r>
            <a:r>
              <a:rPr lang="en-US" sz="2400" b="1" dirty="0" err="1"/>
              <a:t>maxGdpPercap</a:t>
            </a:r>
            <a:r>
              <a:rPr lang="en-US" sz="2400" dirty="0"/>
              <a:t>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3888373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F456-8542-441B-8168-A4533FF2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1366090" cy="1066800"/>
          </a:xfrm>
        </p:spPr>
        <p:txBody>
          <a:bodyPr/>
          <a:lstStyle/>
          <a:p>
            <a:r>
              <a:rPr lang="en-US" dirty="0"/>
              <a:t>Time to Practice - Summarizing by continent - </a:t>
            </a:r>
            <a:r>
              <a:rPr lang="en-US" dirty="0" err="1"/>
              <a:t>solu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D6C2BB-2A5F-47CB-A897-7B610BD09B99}"/>
              </a:ext>
            </a:extLst>
          </p:cNvPr>
          <p:cNvSpPr/>
          <p:nvPr/>
        </p:nvSpPr>
        <p:spPr>
          <a:xfrm>
            <a:off x="820992" y="1523999"/>
            <a:ext cx="103730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Filter the </a:t>
            </a:r>
            <a:r>
              <a:rPr lang="en-US" sz="2400" b="1" dirty="0" err="1"/>
              <a:t>gapminder</a:t>
            </a:r>
            <a:r>
              <a:rPr lang="en-US" sz="2400" dirty="0"/>
              <a:t> data for the </a:t>
            </a:r>
            <a:r>
              <a:rPr lang="en-US" sz="2400" dirty="0">
                <a:solidFill>
                  <a:srgbClr val="0070C0"/>
                </a:solidFill>
              </a:rPr>
              <a:t>year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1957</a:t>
            </a:r>
            <a:r>
              <a:rPr lang="en-US" sz="2400" dirty="0"/>
              <a:t>. </a:t>
            </a:r>
          </a:p>
          <a:p>
            <a:r>
              <a:rPr lang="en-US" sz="2400" dirty="0"/>
              <a:t>Then find the median life expectancy (</a:t>
            </a:r>
            <a:r>
              <a:rPr lang="en-US" sz="2400" dirty="0" err="1"/>
              <a:t>lifeExp</a:t>
            </a:r>
            <a:r>
              <a:rPr lang="en-US" sz="2400" dirty="0"/>
              <a:t>) and maximum GDP per capita (</a:t>
            </a:r>
            <a:r>
              <a:rPr lang="en-US" sz="2400" dirty="0" err="1"/>
              <a:t>gdpPercap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FF0000"/>
                </a:solidFill>
              </a:rPr>
              <a:t>within each continent</a:t>
            </a:r>
            <a:r>
              <a:rPr lang="en-US" sz="2400" dirty="0"/>
              <a:t>, saving them into </a:t>
            </a:r>
            <a:r>
              <a:rPr lang="en-US" sz="2400" b="1" dirty="0" err="1"/>
              <a:t>medianLifeExp</a:t>
            </a:r>
            <a:r>
              <a:rPr lang="en-US" sz="2400" dirty="0"/>
              <a:t> and </a:t>
            </a:r>
            <a:r>
              <a:rPr lang="en-US" sz="2400" b="1" dirty="0" err="1"/>
              <a:t>maxGdpPercap</a:t>
            </a:r>
            <a:r>
              <a:rPr lang="en-US" sz="2400" dirty="0"/>
              <a:t>, respectively.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5D84C-A662-4883-B63A-70B2F4541363}"/>
              </a:ext>
            </a:extLst>
          </p:cNvPr>
          <p:cNvSpPr/>
          <p:nvPr/>
        </p:nvSpPr>
        <p:spPr>
          <a:xfrm>
            <a:off x="1455174" y="3174775"/>
            <a:ext cx="928165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library(</a:t>
            </a:r>
            <a:r>
              <a:rPr lang="en-US" sz="2000" dirty="0" err="1">
                <a:solidFill>
                  <a:srgbClr val="0070C0"/>
                </a:solidFill>
              </a:rPr>
              <a:t>gapminder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library(</a:t>
            </a:r>
            <a:r>
              <a:rPr lang="en-US" sz="2000" dirty="0" err="1">
                <a:solidFill>
                  <a:srgbClr val="0070C0"/>
                </a:solidFill>
              </a:rPr>
              <a:t>dplyr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# Find median life expectancy and maximum GDP per capita in each continent in 1957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gapminder</a:t>
            </a:r>
            <a:r>
              <a:rPr lang="en-US" sz="2000" dirty="0">
                <a:solidFill>
                  <a:srgbClr val="0070C0"/>
                </a:solidFill>
              </a:rPr>
              <a:t> %&gt;% 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filter(year == 1957) %&gt;%  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</a:rPr>
              <a:t>group_by</a:t>
            </a:r>
            <a:r>
              <a:rPr lang="en-US" sz="2000" dirty="0">
                <a:solidFill>
                  <a:srgbClr val="0070C0"/>
                </a:solidFill>
              </a:rPr>
              <a:t>(continent) %&gt;% 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summarize(</a:t>
            </a:r>
            <a:r>
              <a:rPr lang="en-US" sz="2000" dirty="0" err="1">
                <a:solidFill>
                  <a:srgbClr val="0070C0"/>
                </a:solidFill>
              </a:rPr>
              <a:t>medianLifeExp</a:t>
            </a:r>
            <a:r>
              <a:rPr lang="en-US" sz="2000" dirty="0">
                <a:solidFill>
                  <a:srgbClr val="0070C0"/>
                </a:solidFill>
              </a:rPr>
              <a:t> = median(</a:t>
            </a:r>
            <a:r>
              <a:rPr lang="en-US" sz="2000" dirty="0" err="1">
                <a:solidFill>
                  <a:srgbClr val="0070C0"/>
                </a:solidFill>
              </a:rPr>
              <a:t>lifeExp</a:t>
            </a:r>
            <a:r>
              <a:rPr lang="en-US" sz="2000" dirty="0">
                <a:solidFill>
                  <a:srgbClr val="0070C0"/>
                </a:solidFill>
              </a:rPr>
              <a:t>),           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                 </a:t>
            </a:r>
            <a:r>
              <a:rPr lang="en-US" sz="2000" dirty="0" err="1">
                <a:solidFill>
                  <a:srgbClr val="0070C0"/>
                </a:solidFill>
              </a:rPr>
              <a:t>maxGdpPercap</a:t>
            </a:r>
            <a:r>
              <a:rPr lang="en-US" sz="2000" dirty="0">
                <a:solidFill>
                  <a:srgbClr val="0070C0"/>
                </a:solidFill>
              </a:rPr>
              <a:t> = max(</a:t>
            </a:r>
            <a:r>
              <a:rPr lang="en-US" sz="2000" dirty="0" err="1">
                <a:solidFill>
                  <a:srgbClr val="0070C0"/>
                </a:solidFill>
              </a:rPr>
              <a:t>gdpPercap</a:t>
            </a:r>
            <a:r>
              <a:rPr lang="en-US" sz="2000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2830921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F456-8542-441B-8168-A4533FF2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1366090" cy="1066800"/>
          </a:xfrm>
        </p:spPr>
        <p:txBody>
          <a:bodyPr/>
          <a:lstStyle/>
          <a:p>
            <a:r>
              <a:rPr lang="en-US" dirty="0"/>
              <a:t>Summarizing by continent and year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5D84C-A662-4883-B63A-70B2F4541363}"/>
              </a:ext>
            </a:extLst>
          </p:cNvPr>
          <p:cNvSpPr/>
          <p:nvPr/>
        </p:nvSpPr>
        <p:spPr>
          <a:xfrm>
            <a:off x="1174955" y="1295400"/>
            <a:ext cx="92816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library(</a:t>
            </a:r>
            <a:r>
              <a:rPr lang="en-US" sz="2000" dirty="0" err="1">
                <a:solidFill>
                  <a:srgbClr val="0070C0"/>
                </a:solidFill>
              </a:rPr>
              <a:t>gapminder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library(</a:t>
            </a:r>
            <a:r>
              <a:rPr lang="en-US" sz="2000" dirty="0" err="1">
                <a:solidFill>
                  <a:srgbClr val="0070C0"/>
                </a:solidFill>
              </a:rPr>
              <a:t>dplyr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gapminder</a:t>
            </a:r>
            <a:r>
              <a:rPr lang="en-US" sz="2000" dirty="0">
                <a:solidFill>
                  <a:srgbClr val="0070C0"/>
                </a:solidFill>
              </a:rPr>
              <a:t> %&gt;%  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</a:rPr>
              <a:t>group_by</a:t>
            </a:r>
            <a:r>
              <a:rPr lang="en-US" sz="2000" dirty="0">
                <a:solidFill>
                  <a:srgbClr val="0070C0"/>
                </a:solidFill>
              </a:rPr>
              <a:t>(continent, </a:t>
            </a:r>
            <a:r>
              <a:rPr lang="en-US" sz="2000" b="1" dirty="0">
                <a:solidFill>
                  <a:srgbClr val="0070C0"/>
                </a:solidFill>
              </a:rPr>
              <a:t>year</a:t>
            </a:r>
            <a:r>
              <a:rPr lang="en-US" sz="2000" dirty="0">
                <a:solidFill>
                  <a:srgbClr val="0070C0"/>
                </a:solidFill>
              </a:rPr>
              <a:t>) %&gt;% 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summarize(</a:t>
            </a:r>
            <a:r>
              <a:rPr lang="en-US" sz="2000" dirty="0" err="1">
                <a:solidFill>
                  <a:srgbClr val="0070C0"/>
                </a:solidFill>
              </a:rPr>
              <a:t>medianLifeExp</a:t>
            </a:r>
            <a:r>
              <a:rPr lang="en-US" sz="2000" dirty="0">
                <a:solidFill>
                  <a:srgbClr val="0070C0"/>
                </a:solidFill>
              </a:rPr>
              <a:t> = median(</a:t>
            </a:r>
            <a:r>
              <a:rPr lang="en-US" sz="2000" dirty="0" err="1">
                <a:solidFill>
                  <a:srgbClr val="0070C0"/>
                </a:solidFill>
              </a:rPr>
              <a:t>lifeExp</a:t>
            </a:r>
            <a:r>
              <a:rPr lang="en-US" sz="2000" dirty="0">
                <a:solidFill>
                  <a:srgbClr val="0070C0"/>
                </a:solidFill>
              </a:rPr>
              <a:t>),           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                 </a:t>
            </a:r>
            <a:r>
              <a:rPr lang="en-US" sz="2000" dirty="0" err="1">
                <a:solidFill>
                  <a:srgbClr val="0070C0"/>
                </a:solidFill>
              </a:rPr>
              <a:t>maxGdpPercap</a:t>
            </a:r>
            <a:r>
              <a:rPr lang="en-US" sz="2000" dirty="0">
                <a:solidFill>
                  <a:srgbClr val="0070C0"/>
                </a:solidFill>
              </a:rPr>
              <a:t> = max(</a:t>
            </a:r>
            <a:r>
              <a:rPr lang="en-US" sz="2000" dirty="0" err="1">
                <a:solidFill>
                  <a:srgbClr val="0070C0"/>
                </a:solidFill>
              </a:rPr>
              <a:t>gdpPercap</a:t>
            </a:r>
            <a:r>
              <a:rPr lang="en-US" sz="2000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3969717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EFE0-A1DC-4AC7-96B2-2A654C1B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median life expectancy over 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BA6F67-D4E6-4B4D-926B-629B67E55A0E}"/>
              </a:ext>
            </a:extLst>
          </p:cNvPr>
          <p:cNvSpPr/>
          <p:nvPr/>
        </p:nvSpPr>
        <p:spPr>
          <a:xfrm>
            <a:off x="1528916" y="1749661"/>
            <a:ext cx="86179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library(</a:t>
            </a:r>
            <a:r>
              <a:rPr lang="en-US" dirty="0" err="1">
                <a:solidFill>
                  <a:srgbClr val="0070C0"/>
                </a:solidFill>
              </a:rPr>
              <a:t>gapminder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library(</a:t>
            </a:r>
            <a:r>
              <a:rPr lang="en-US" dirty="0" err="1">
                <a:solidFill>
                  <a:srgbClr val="0070C0"/>
                </a:solidFill>
              </a:rPr>
              <a:t>dplyr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library(ggplot2)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by_year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gapminder</a:t>
            </a:r>
            <a:r>
              <a:rPr lang="en-US" dirty="0">
                <a:solidFill>
                  <a:srgbClr val="0070C0"/>
                </a:solidFill>
              </a:rPr>
              <a:t> %&gt;%  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group_by</a:t>
            </a:r>
            <a:r>
              <a:rPr lang="en-US" dirty="0">
                <a:solidFill>
                  <a:srgbClr val="0070C0"/>
                </a:solidFill>
              </a:rPr>
              <a:t>(year) %&gt;% 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summarize(</a:t>
            </a:r>
            <a:r>
              <a:rPr lang="en-US" dirty="0" err="1">
                <a:solidFill>
                  <a:srgbClr val="0070C0"/>
                </a:solidFill>
              </a:rPr>
              <a:t>medianLifeExp</a:t>
            </a:r>
            <a:r>
              <a:rPr lang="en-US" dirty="0">
                <a:solidFill>
                  <a:srgbClr val="0070C0"/>
                </a:solidFill>
              </a:rPr>
              <a:t> = median(</a:t>
            </a:r>
            <a:r>
              <a:rPr lang="en-US" dirty="0" err="1">
                <a:solidFill>
                  <a:srgbClr val="0070C0"/>
                </a:solidFill>
              </a:rPr>
              <a:t>lifeExp</a:t>
            </a:r>
            <a:r>
              <a:rPr lang="en-US" dirty="0">
                <a:solidFill>
                  <a:srgbClr val="0070C0"/>
                </a:solidFill>
              </a:rPr>
              <a:t>),           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                 </a:t>
            </a:r>
            <a:r>
              <a:rPr lang="en-US" dirty="0" err="1">
                <a:solidFill>
                  <a:srgbClr val="0070C0"/>
                </a:solidFill>
              </a:rPr>
              <a:t>maxGdpPercap</a:t>
            </a:r>
            <a:r>
              <a:rPr lang="en-US" dirty="0">
                <a:solidFill>
                  <a:srgbClr val="0070C0"/>
                </a:solidFill>
              </a:rPr>
              <a:t> = max(</a:t>
            </a:r>
            <a:r>
              <a:rPr lang="en-US" dirty="0" err="1">
                <a:solidFill>
                  <a:srgbClr val="0070C0"/>
                </a:solidFill>
              </a:rPr>
              <a:t>gdpPercap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# Create a scatter plot showing the change in </a:t>
            </a:r>
            <a:r>
              <a:rPr lang="en-US" dirty="0" err="1">
                <a:solidFill>
                  <a:srgbClr val="0070C0"/>
                </a:solidFill>
              </a:rPr>
              <a:t>medianLifeExp</a:t>
            </a:r>
            <a:r>
              <a:rPr lang="en-US" dirty="0">
                <a:solidFill>
                  <a:srgbClr val="0070C0"/>
                </a:solidFill>
              </a:rPr>
              <a:t> over time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ggplot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by_year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aes</a:t>
            </a:r>
            <a:r>
              <a:rPr lang="en-US" dirty="0">
                <a:solidFill>
                  <a:srgbClr val="0070C0"/>
                </a:solidFill>
              </a:rPr>
              <a:t>(x = year, y = </a:t>
            </a:r>
            <a:r>
              <a:rPr lang="en-US" dirty="0" err="1">
                <a:solidFill>
                  <a:srgbClr val="0070C0"/>
                </a:solidFill>
              </a:rPr>
              <a:t>medianLifeExp</a:t>
            </a:r>
            <a:r>
              <a:rPr lang="en-US" dirty="0">
                <a:solidFill>
                  <a:srgbClr val="0070C0"/>
                </a:solidFill>
              </a:rPr>
              <a:t>)) +  </a:t>
            </a:r>
          </a:p>
          <a:p>
            <a:r>
              <a:rPr lang="en-US" dirty="0" err="1">
                <a:solidFill>
                  <a:srgbClr val="0070C0"/>
                </a:solidFill>
              </a:rPr>
              <a:t>geom_point</a:t>
            </a:r>
            <a:r>
              <a:rPr lang="en-US" dirty="0">
                <a:solidFill>
                  <a:srgbClr val="0070C0"/>
                </a:solidFill>
              </a:rPr>
              <a:t>() +  </a:t>
            </a:r>
          </a:p>
          <a:p>
            <a:r>
              <a:rPr lang="en-US" dirty="0" err="1">
                <a:solidFill>
                  <a:srgbClr val="0070C0"/>
                </a:solidFill>
              </a:rPr>
              <a:t>expand_limits</a:t>
            </a:r>
            <a:r>
              <a:rPr lang="en-US" dirty="0">
                <a:solidFill>
                  <a:srgbClr val="0070C0"/>
                </a:solidFill>
              </a:rPr>
              <a:t>(y = 0) #</a:t>
            </a:r>
            <a:r>
              <a:rPr lang="en-US" dirty="0"/>
              <a:t> make sure the plot's y-axis includes zero.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884DB-92F1-4751-BE04-DA9D34066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347" y="1340548"/>
            <a:ext cx="407705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700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BEF7-E969-45A0-99B0-9FE3C49C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median GDP per capita per continent over 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B717AF-A8C9-4777-A999-0168B506C3C1}"/>
              </a:ext>
            </a:extLst>
          </p:cNvPr>
          <p:cNvSpPr/>
          <p:nvPr/>
        </p:nvSpPr>
        <p:spPr>
          <a:xfrm>
            <a:off x="770158" y="1295400"/>
            <a:ext cx="86179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library(</a:t>
            </a:r>
            <a:r>
              <a:rPr lang="en-US" dirty="0" err="1">
                <a:solidFill>
                  <a:srgbClr val="0070C0"/>
                </a:solidFill>
              </a:rPr>
              <a:t>gapminder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library(</a:t>
            </a:r>
            <a:r>
              <a:rPr lang="en-US" dirty="0" err="1">
                <a:solidFill>
                  <a:srgbClr val="0070C0"/>
                </a:solidFill>
              </a:rPr>
              <a:t>dplyr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library(ggplot2)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# Summarize </a:t>
            </a:r>
            <a:r>
              <a:rPr lang="en-US" dirty="0" err="1">
                <a:solidFill>
                  <a:srgbClr val="0070C0"/>
                </a:solidFill>
              </a:rPr>
              <a:t>medianGdpPercap</a:t>
            </a:r>
            <a:r>
              <a:rPr lang="en-US" dirty="0">
                <a:solidFill>
                  <a:srgbClr val="0070C0"/>
                </a:solidFill>
              </a:rPr>
              <a:t> within each continent within each year: </a:t>
            </a:r>
            <a:r>
              <a:rPr lang="en-US" dirty="0" err="1">
                <a:solidFill>
                  <a:srgbClr val="0070C0"/>
                </a:solidFill>
              </a:rPr>
              <a:t>by_year_continent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by_year_continent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gapminder</a:t>
            </a:r>
            <a:r>
              <a:rPr lang="en-US" dirty="0">
                <a:solidFill>
                  <a:srgbClr val="0070C0"/>
                </a:solidFill>
              </a:rPr>
              <a:t> %&gt;%  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group_by</a:t>
            </a:r>
            <a:r>
              <a:rPr lang="en-US" dirty="0">
                <a:solidFill>
                  <a:srgbClr val="0070C0"/>
                </a:solidFill>
              </a:rPr>
              <a:t>(continent, year) %&gt;% 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summarize(</a:t>
            </a:r>
            <a:r>
              <a:rPr lang="en-US" dirty="0" err="1">
                <a:solidFill>
                  <a:srgbClr val="0070C0"/>
                </a:solidFill>
              </a:rPr>
              <a:t>medianGdpPercap</a:t>
            </a:r>
            <a:r>
              <a:rPr lang="en-US" dirty="0">
                <a:solidFill>
                  <a:srgbClr val="0070C0"/>
                </a:solidFill>
              </a:rPr>
              <a:t> = median(</a:t>
            </a:r>
            <a:r>
              <a:rPr lang="en-US" dirty="0" err="1">
                <a:solidFill>
                  <a:srgbClr val="0070C0"/>
                </a:solidFill>
              </a:rPr>
              <a:t>gdpPercap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# Plot the change in </a:t>
            </a:r>
            <a:r>
              <a:rPr lang="en-US" dirty="0" err="1">
                <a:solidFill>
                  <a:srgbClr val="0070C0"/>
                </a:solidFill>
              </a:rPr>
              <a:t>medianGdpPercap</a:t>
            </a:r>
            <a:r>
              <a:rPr lang="en-US" dirty="0">
                <a:solidFill>
                  <a:srgbClr val="0070C0"/>
                </a:solidFill>
              </a:rPr>
              <a:t> in each continent over time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ggplot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by_year_continent</a:t>
            </a:r>
            <a:r>
              <a:rPr lang="en-US" dirty="0">
                <a:solidFill>
                  <a:srgbClr val="0070C0"/>
                </a:solidFill>
              </a:rPr>
              <a:t>,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aes</a:t>
            </a:r>
            <a:r>
              <a:rPr lang="en-US" dirty="0">
                <a:solidFill>
                  <a:srgbClr val="0070C0"/>
                </a:solidFill>
              </a:rPr>
              <a:t>(x = year, y = </a:t>
            </a:r>
            <a:r>
              <a:rPr lang="en-US" dirty="0" err="1">
                <a:solidFill>
                  <a:srgbClr val="0070C0"/>
                </a:solidFill>
              </a:rPr>
              <a:t>medianGdpPercap</a:t>
            </a:r>
            <a:r>
              <a:rPr lang="en-US" dirty="0">
                <a:solidFill>
                  <a:srgbClr val="0070C0"/>
                </a:solidFill>
              </a:rPr>
              <a:t> , color = continent)) +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geom_point</a:t>
            </a:r>
            <a:r>
              <a:rPr lang="en-US" dirty="0">
                <a:solidFill>
                  <a:srgbClr val="0070C0"/>
                </a:solidFill>
              </a:rPr>
              <a:t>() +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expand_limits</a:t>
            </a:r>
            <a:r>
              <a:rPr lang="en-US" dirty="0">
                <a:solidFill>
                  <a:srgbClr val="0070C0"/>
                </a:solidFill>
              </a:rPr>
              <a:t>(y = 0)</a:t>
            </a:r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375AD-1BF7-44B8-9966-D9D4E36B9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263" y="3318558"/>
            <a:ext cx="4382737" cy="280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6497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FE2A-8EF5-4F8D-9ABD-B5DF0468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A417B-ACD2-4561-952E-B55C4B16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19" y="1033492"/>
            <a:ext cx="7725686" cy="53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389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4649-999C-4785-AEC5-B5136B45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ScatterPlot</a:t>
            </a:r>
            <a:r>
              <a:rPr lang="en-US" dirty="0"/>
              <a:t> vs </a:t>
            </a:r>
            <a:r>
              <a:rPr lang="en-US" dirty="0" err="1"/>
              <a:t>LinePlot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4D90B-4D2B-46B2-9CC3-3D579CB9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17" y="1414260"/>
            <a:ext cx="96964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4258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4649-999C-4785-AEC5-B5136B45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4028E8-06BA-48A4-B03B-9AB5D3F23E21}"/>
              </a:ext>
            </a:extLst>
          </p:cNvPr>
          <p:cNvSpPr/>
          <p:nvPr/>
        </p:nvSpPr>
        <p:spPr>
          <a:xfrm>
            <a:off x="1147864" y="1653994"/>
            <a:ext cx="10009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44444"/>
                </a:solidFill>
                <a:latin typeface="RobotoMono-Regular"/>
              </a:rPr>
              <a:t>ggplot</a:t>
            </a:r>
            <a:r>
              <a:rPr lang="en-US" dirty="0">
                <a:solidFill>
                  <a:srgbClr val="444444"/>
                </a:solidFill>
                <a:latin typeface="RobotoMono-Regular"/>
              </a:rPr>
              <a:t>(</a:t>
            </a:r>
            <a:r>
              <a:rPr lang="en-US" dirty="0" err="1">
                <a:solidFill>
                  <a:srgbClr val="444444"/>
                </a:solidFill>
                <a:latin typeface="RobotoMono-Regular"/>
              </a:rPr>
              <a:t>year_continent</a:t>
            </a:r>
            <a:r>
              <a:rPr lang="en-US" dirty="0">
                <a:solidFill>
                  <a:srgbClr val="444444"/>
                </a:solidFill>
                <a:latin typeface="RobotoMono-Regular"/>
              </a:rPr>
              <a:t>, </a:t>
            </a:r>
            <a:r>
              <a:rPr lang="en-US" dirty="0" err="1">
                <a:solidFill>
                  <a:srgbClr val="444444"/>
                </a:solidFill>
                <a:latin typeface="RobotoMono-Regular"/>
              </a:rPr>
              <a:t>aes</a:t>
            </a:r>
            <a:r>
              <a:rPr lang="en-US" dirty="0">
                <a:solidFill>
                  <a:srgbClr val="444444"/>
                </a:solidFill>
                <a:latin typeface="RobotoMono-Regular"/>
              </a:rPr>
              <a:t>(x = year, y = </a:t>
            </a:r>
            <a:r>
              <a:rPr lang="en-US" dirty="0" err="1">
                <a:solidFill>
                  <a:srgbClr val="444444"/>
                </a:solidFill>
                <a:latin typeface="RobotoMono-Regular"/>
              </a:rPr>
              <a:t>meanLifeExp</a:t>
            </a:r>
            <a:r>
              <a:rPr lang="en-US" dirty="0">
                <a:solidFill>
                  <a:srgbClr val="444444"/>
                </a:solidFill>
                <a:latin typeface="RobotoMono-Regular"/>
              </a:rPr>
              <a:t>, color = continent)) +</a:t>
            </a:r>
          </a:p>
          <a:p>
            <a:r>
              <a:rPr lang="en-US" b="1" dirty="0">
                <a:solidFill>
                  <a:srgbClr val="444444"/>
                </a:solidFill>
                <a:latin typeface="RobotoMono-Regular"/>
              </a:rPr>
              <a:t>	</a:t>
            </a:r>
            <a:r>
              <a:rPr lang="en-US" b="1" dirty="0" err="1">
                <a:solidFill>
                  <a:srgbClr val="444444"/>
                </a:solidFill>
                <a:latin typeface="RobotoMono-Regular"/>
              </a:rPr>
              <a:t>geom_line</a:t>
            </a:r>
            <a:r>
              <a:rPr lang="en-US" b="1" dirty="0">
                <a:solidFill>
                  <a:srgbClr val="444444"/>
                </a:solidFill>
                <a:latin typeface="RobotoMono-Regular"/>
              </a:rPr>
              <a:t>() +</a:t>
            </a:r>
          </a:p>
          <a:p>
            <a:r>
              <a:rPr lang="en-US" dirty="0">
                <a:solidFill>
                  <a:srgbClr val="444444"/>
                </a:solidFill>
                <a:latin typeface="RobotoMono-Regular"/>
              </a:rPr>
              <a:t>	</a:t>
            </a:r>
            <a:r>
              <a:rPr lang="en-US" dirty="0" err="1">
                <a:solidFill>
                  <a:srgbClr val="444444"/>
                </a:solidFill>
                <a:latin typeface="RobotoMono-Regular"/>
              </a:rPr>
              <a:t>expand_limits</a:t>
            </a:r>
            <a:r>
              <a:rPr lang="en-US" dirty="0">
                <a:solidFill>
                  <a:srgbClr val="444444"/>
                </a:solidFill>
                <a:latin typeface="RobotoMono-Regular"/>
              </a:rPr>
              <a:t>(y = </a:t>
            </a:r>
            <a:r>
              <a:rPr lang="en-US" dirty="0">
                <a:solidFill>
                  <a:srgbClr val="2A9B0B"/>
                </a:solidFill>
                <a:latin typeface="RobotoMono-Regular"/>
              </a:rPr>
              <a:t>0</a:t>
            </a:r>
            <a:r>
              <a:rPr lang="en-US" dirty="0">
                <a:solidFill>
                  <a:srgbClr val="444444"/>
                </a:solidFill>
                <a:latin typeface="RobotoMono-Regular"/>
              </a:rPr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991A9-8546-4361-A237-CA7003B3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3" y="2348180"/>
            <a:ext cx="4205692" cy="358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273-D847-4975-982B-2B19788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 to Practice - 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F42E-1DCF-4D8F-8516-E17EA082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922"/>
            <a:ext cx="10515600" cy="4809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Assign the value 42 to </a:t>
            </a:r>
            <a:r>
              <a:rPr lang="en-US" i="1" dirty="0"/>
              <a:t>x</a:t>
            </a:r>
          </a:p>
          <a:p>
            <a:pPr marL="0" indent="0">
              <a:buNone/>
            </a:pPr>
            <a:r>
              <a:rPr lang="en-US" dirty="0"/>
              <a:t># Print out the value of the variable </a:t>
            </a:r>
            <a:r>
              <a:rPr lang="en-US" i="1" dirty="0"/>
              <a:t>x</a:t>
            </a:r>
          </a:p>
          <a:p>
            <a:pPr marL="0" indent="0">
              <a:buNone/>
            </a:pPr>
            <a:r>
              <a:rPr lang="en-US" dirty="0"/>
              <a:t># Assign the value 5 to the variable </a:t>
            </a:r>
            <a:r>
              <a:rPr lang="en-US" i="1" dirty="0" err="1"/>
              <a:t>my_apples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# Assign the value 6 to the variables </a:t>
            </a:r>
            <a:r>
              <a:rPr lang="en-US" i="1" dirty="0" err="1"/>
              <a:t>my_oranges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# Add these two variables together, assign the variable </a:t>
            </a:r>
            <a:r>
              <a:rPr lang="en-US" i="1" dirty="0" err="1"/>
              <a:t>my_fruit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# Assign </a:t>
            </a:r>
            <a:r>
              <a:rPr lang="en-US" i="1" dirty="0" err="1"/>
              <a:t>my_character</a:t>
            </a:r>
            <a:r>
              <a:rPr lang="en-US" i="1" dirty="0"/>
              <a:t> </a:t>
            </a:r>
            <a:r>
              <a:rPr lang="en-US" dirty="0"/>
              <a:t>to be "universe“</a:t>
            </a:r>
          </a:p>
          <a:p>
            <a:pPr marL="0" indent="0">
              <a:buNone/>
            </a:pPr>
            <a:r>
              <a:rPr lang="en-US" dirty="0"/>
              <a:t># Assign </a:t>
            </a:r>
            <a:r>
              <a:rPr lang="en-US" i="1" dirty="0" err="1"/>
              <a:t>my_logical</a:t>
            </a:r>
            <a:r>
              <a:rPr lang="en-US" i="1" dirty="0"/>
              <a:t> </a:t>
            </a:r>
            <a:r>
              <a:rPr lang="en-US" dirty="0"/>
              <a:t>to be FALSE (F)</a:t>
            </a:r>
          </a:p>
        </p:txBody>
      </p:sp>
    </p:spTree>
    <p:extLst>
      <p:ext uri="{BB962C8B-B14F-4D97-AF65-F5344CB8AC3E}">
        <p14:creationId xmlns:p14="http://schemas.microsoft.com/office/powerpoint/2010/main" val="302311553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1864-7217-40FA-A297-FAAFAD25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0C69DC-AA02-49F8-AECC-CC271DB1DF66}"/>
              </a:ext>
            </a:extLst>
          </p:cNvPr>
          <p:cNvSpPr/>
          <p:nvPr/>
        </p:nvSpPr>
        <p:spPr>
          <a:xfrm>
            <a:off x="1413753" y="1389621"/>
            <a:ext cx="83139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library(</a:t>
            </a:r>
            <a:r>
              <a:rPr lang="en-US" dirty="0" err="1">
                <a:solidFill>
                  <a:srgbClr val="0070C0"/>
                </a:solidFill>
              </a:rPr>
              <a:t>gapminder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library(</a:t>
            </a:r>
            <a:r>
              <a:rPr lang="en-US" dirty="0" err="1">
                <a:solidFill>
                  <a:srgbClr val="0070C0"/>
                </a:solidFill>
              </a:rPr>
              <a:t>dplyr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library(ggplot2)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# Summarize the median </a:t>
            </a:r>
            <a:r>
              <a:rPr lang="en-US" dirty="0" err="1">
                <a:solidFill>
                  <a:srgbClr val="0070C0"/>
                </a:solidFill>
              </a:rPr>
              <a:t>gdpPercap</a:t>
            </a:r>
            <a:r>
              <a:rPr lang="en-US" dirty="0">
                <a:solidFill>
                  <a:srgbClr val="0070C0"/>
                </a:solidFill>
              </a:rPr>
              <a:t> by year and continent in 1952</a:t>
            </a:r>
          </a:p>
          <a:p>
            <a:r>
              <a:rPr lang="en-US" dirty="0" err="1">
                <a:solidFill>
                  <a:srgbClr val="0070C0"/>
                </a:solidFill>
              </a:rPr>
              <a:t>by_continent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gapminder</a:t>
            </a:r>
            <a:r>
              <a:rPr lang="en-US" dirty="0">
                <a:solidFill>
                  <a:srgbClr val="0070C0"/>
                </a:solidFill>
              </a:rPr>
              <a:t> %&gt;%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filter(year == 1952) %&gt;%  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group_by</a:t>
            </a:r>
            <a:r>
              <a:rPr lang="en-US" dirty="0">
                <a:solidFill>
                  <a:srgbClr val="0070C0"/>
                </a:solidFill>
              </a:rPr>
              <a:t>(continent) %&gt;% 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summarize(</a:t>
            </a:r>
            <a:r>
              <a:rPr lang="en-US" dirty="0" err="1">
                <a:solidFill>
                  <a:srgbClr val="0070C0"/>
                </a:solidFill>
              </a:rPr>
              <a:t>medianGdpPercap</a:t>
            </a:r>
            <a:r>
              <a:rPr lang="en-US" dirty="0">
                <a:solidFill>
                  <a:srgbClr val="0070C0"/>
                </a:solidFill>
              </a:rPr>
              <a:t> = median(</a:t>
            </a:r>
            <a:r>
              <a:rPr lang="en-US" dirty="0" err="1">
                <a:solidFill>
                  <a:srgbClr val="0070C0"/>
                </a:solidFill>
              </a:rPr>
              <a:t>gdpPercap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# Create a bar plot showing </a:t>
            </a:r>
            <a:r>
              <a:rPr lang="en-US" dirty="0" err="1">
                <a:solidFill>
                  <a:srgbClr val="0070C0"/>
                </a:solidFill>
              </a:rPr>
              <a:t>medianGdp</a:t>
            </a:r>
            <a:r>
              <a:rPr lang="en-US" dirty="0">
                <a:solidFill>
                  <a:srgbClr val="0070C0"/>
                </a:solidFill>
              </a:rPr>
              <a:t> by continent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ggplot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by_continent</a:t>
            </a:r>
            <a:r>
              <a:rPr lang="en-US" dirty="0">
                <a:solidFill>
                  <a:srgbClr val="0070C0"/>
                </a:solidFill>
              </a:rPr>
              <a:t>,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aes</a:t>
            </a:r>
            <a:r>
              <a:rPr lang="en-US" dirty="0">
                <a:solidFill>
                  <a:srgbClr val="0070C0"/>
                </a:solidFill>
              </a:rPr>
              <a:t>(x = continent, y = </a:t>
            </a:r>
            <a:r>
              <a:rPr lang="en-US" dirty="0" err="1">
                <a:solidFill>
                  <a:srgbClr val="0070C0"/>
                </a:solidFill>
              </a:rPr>
              <a:t>medianGdpPercap</a:t>
            </a:r>
            <a:r>
              <a:rPr lang="en-US" dirty="0">
                <a:solidFill>
                  <a:srgbClr val="0070C0"/>
                </a:solidFill>
              </a:rPr>
              <a:t>)) +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geom_col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74C34-D707-486C-9C82-0DCA6544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32" y="3338013"/>
            <a:ext cx="407705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715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3BCE-0444-46E3-A932-8331EE3C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5E6C3D-E46C-4820-8692-B2765F623A38}"/>
              </a:ext>
            </a:extLst>
          </p:cNvPr>
          <p:cNvSpPr/>
          <p:nvPr/>
        </p:nvSpPr>
        <p:spPr>
          <a:xfrm>
            <a:off x="1044102" y="12954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library(</a:t>
            </a:r>
            <a:r>
              <a:rPr lang="en-US" dirty="0" err="1">
                <a:solidFill>
                  <a:srgbClr val="0070C0"/>
                </a:solidFill>
              </a:rPr>
              <a:t>gapminder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library(</a:t>
            </a:r>
            <a:r>
              <a:rPr lang="en-US" dirty="0" err="1">
                <a:solidFill>
                  <a:srgbClr val="0070C0"/>
                </a:solidFill>
              </a:rPr>
              <a:t>dplyr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library(ggplot2)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gapminder_1952 &lt;- </a:t>
            </a:r>
            <a:r>
              <a:rPr lang="en-US" dirty="0" err="1">
                <a:solidFill>
                  <a:srgbClr val="0070C0"/>
                </a:solidFill>
              </a:rPr>
              <a:t>gapminder</a:t>
            </a:r>
            <a:r>
              <a:rPr lang="en-US" dirty="0">
                <a:solidFill>
                  <a:srgbClr val="0070C0"/>
                </a:solidFill>
              </a:rPr>
              <a:t> %&gt;%</a:t>
            </a:r>
          </a:p>
          <a:p>
            <a:r>
              <a:rPr lang="en-US" dirty="0">
                <a:solidFill>
                  <a:srgbClr val="0070C0"/>
                </a:solidFill>
              </a:rPr>
              <a:t>	filter(year == 1952)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# Create a histogram of population (pop)</a:t>
            </a:r>
          </a:p>
          <a:p>
            <a:r>
              <a:rPr lang="en-US" dirty="0" err="1">
                <a:solidFill>
                  <a:srgbClr val="0070C0"/>
                </a:solidFill>
              </a:rPr>
              <a:t>ggplot</a:t>
            </a:r>
            <a:r>
              <a:rPr lang="en-US" dirty="0">
                <a:solidFill>
                  <a:srgbClr val="0070C0"/>
                </a:solidFill>
              </a:rPr>
              <a:t>(gapminder_1952, </a:t>
            </a:r>
            <a:r>
              <a:rPr lang="en-US" dirty="0" err="1">
                <a:solidFill>
                  <a:srgbClr val="0070C0"/>
                </a:solidFill>
              </a:rPr>
              <a:t>aes</a:t>
            </a:r>
            <a:r>
              <a:rPr lang="en-US" dirty="0">
                <a:solidFill>
                  <a:srgbClr val="0070C0"/>
                </a:solidFill>
              </a:rPr>
              <a:t>(x = pop)) +</a:t>
            </a:r>
          </a:p>
          <a:p>
            <a:r>
              <a:rPr lang="en-US" dirty="0">
                <a:solidFill>
                  <a:srgbClr val="0070C0"/>
                </a:solidFill>
              </a:rPr>
              <a:t>  	</a:t>
            </a:r>
            <a:r>
              <a:rPr lang="en-US" dirty="0" err="1">
                <a:solidFill>
                  <a:srgbClr val="0070C0"/>
                </a:solidFill>
              </a:rPr>
              <a:t>geom_histogram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25AAB-51DD-44A0-932C-8610BD8D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8604"/>
            <a:ext cx="5455256" cy="34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7264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2372-46CC-4F7A-93C5-A4EB9611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BoxPlot</a:t>
            </a:r>
            <a:endParaRPr lang="en-US" dirty="0"/>
          </a:p>
        </p:txBody>
      </p:sp>
      <p:pic>
        <p:nvPicPr>
          <p:cNvPr id="5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5FB16DF6-8BC8-45AD-97B5-A87F9B08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76" y="1295400"/>
            <a:ext cx="3062288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3160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2372-46CC-4F7A-93C5-A4EB9611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BoxPlot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C6157-37A2-44E4-9878-445754B5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63" y="3701657"/>
            <a:ext cx="4077053" cy="26138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0F2F79-150A-477C-ADED-99513C89A0A8}"/>
              </a:ext>
            </a:extLst>
          </p:cNvPr>
          <p:cNvSpPr/>
          <p:nvPr/>
        </p:nvSpPr>
        <p:spPr>
          <a:xfrm>
            <a:off x="878731" y="1582340"/>
            <a:ext cx="69228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library(</a:t>
            </a:r>
            <a:r>
              <a:rPr lang="en-US" dirty="0" err="1">
                <a:solidFill>
                  <a:srgbClr val="0070C0"/>
                </a:solidFill>
              </a:rPr>
              <a:t>gapminder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library(</a:t>
            </a:r>
            <a:r>
              <a:rPr lang="en-US" dirty="0" err="1">
                <a:solidFill>
                  <a:srgbClr val="0070C0"/>
                </a:solidFill>
              </a:rPr>
              <a:t>dplyr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library(ggplot2)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gapminder_1952 &lt;- </a:t>
            </a:r>
            <a:r>
              <a:rPr lang="en-US" dirty="0" err="1">
                <a:solidFill>
                  <a:srgbClr val="0070C0"/>
                </a:solidFill>
              </a:rPr>
              <a:t>gapminder</a:t>
            </a:r>
            <a:r>
              <a:rPr lang="en-US" dirty="0">
                <a:solidFill>
                  <a:srgbClr val="0070C0"/>
                </a:solidFill>
              </a:rPr>
              <a:t> %&gt;%</a:t>
            </a:r>
          </a:p>
          <a:p>
            <a:r>
              <a:rPr lang="en-US" dirty="0">
                <a:solidFill>
                  <a:srgbClr val="0070C0"/>
                </a:solidFill>
              </a:rPr>
              <a:t>  	filter(year == 1952)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# Create a boxplot comparing </a:t>
            </a:r>
            <a:r>
              <a:rPr lang="en-US" dirty="0" err="1">
                <a:solidFill>
                  <a:srgbClr val="0070C0"/>
                </a:solidFill>
              </a:rPr>
              <a:t>gdpPercap</a:t>
            </a:r>
            <a:r>
              <a:rPr lang="en-US" dirty="0">
                <a:solidFill>
                  <a:srgbClr val="0070C0"/>
                </a:solidFill>
              </a:rPr>
              <a:t> among continents</a:t>
            </a:r>
          </a:p>
          <a:p>
            <a:r>
              <a:rPr lang="en-US" dirty="0" err="1">
                <a:solidFill>
                  <a:srgbClr val="0070C0"/>
                </a:solidFill>
              </a:rPr>
              <a:t>ggplot</a:t>
            </a:r>
            <a:r>
              <a:rPr lang="en-US" dirty="0">
                <a:solidFill>
                  <a:srgbClr val="0070C0"/>
                </a:solidFill>
              </a:rPr>
              <a:t>(gapminder_1952, </a:t>
            </a:r>
            <a:r>
              <a:rPr lang="en-US" dirty="0" err="1">
                <a:solidFill>
                  <a:srgbClr val="0070C0"/>
                </a:solidFill>
              </a:rPr>
              <a:t>aes</a:t>
            </a:r>
            <a:r>
              <a:rPr lang="en-US" dirty="0">
                <a:solidFill>
                  <a:srgbClr val="0070C0"/>
                </a:solidFill>
              </a:rPr>
              <a:t>(x = continent, y = </a:t>
            </a:r>
            <a:r>
              <a:rPr lang="en-US" dirty="0" err="1">
                <a:solidFill>
                  <a:srgbClr val="0070C0"/>
                </a:solidFill>
              </a:rPr>
              <a:t>gdpPercap</a:t>
            </a:r>
            <a:r>
              <a:rPr lang="en-US" dirty="0">
                <a:solidFill>
                  <a:srgbClr val="0070C0"/>
                </a:solidFill>
              </a:rPr>
              <a:t>)) +</a:t>
            </a:r>
          </a:p>
          <a:p>
            <a:r>
              <a:rPr lang="en-US" dirty="0">
                <a:solidFill>
                  <a:srgbClr val="0070C0"/>
                </a:solidFill>
              </a:rPr>
              <a:t>  	</a:t>
            </a:r>
            <a:r>
              <a:rPr lang="en-US" dirty="0" err="1">
                <a:solidFill>
                  <a:srgbClr val="0070C0"/>
                </a:solidFill>
              </a:rPr>
              <a:t>geom_boxplot</a:t>
            </a:r>
            <a:r>
              <a:rPr lang="en-US" dirty="0">
                <a:solidFill>
                  <a:srgbClr val="0070C0"/>
                </a:solidFill>
              </a:rPr>
              <a:t>() +</a:t>
            </a:r>
          </a:p>
          <a:p>
            <a:r>
              <a:rPr lang="en-US" dirty="0">
                <a:solidFill>
                  <a:srgbClr val="0070C0"/>
                </a:solidFill>
              </a:rPr>
              <a:t>  	scale_y_log10()</a:t>
            </a:r>
          </a:p>
        </p:txBody>
      </p:sp>
      <p:pic>
        <p:nvPicPr>
          <p:cNvPr id="5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5FB16DF6-8BC8-45AD-97B5-A87F9B08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31" y="684267"/>
            <a:ext cx="1864818" cy="284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07430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7B9B-B892-445E-AC6A-8E4EC847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386BF-9883-4F06-B572-6D084724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09" y="1782534"/>
            <a:ext cx="6211463" cy="443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7842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5A8C-513D-4FCF-A499-38081C0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2A77B7-AF81-4D79-BB33-47FA2ADF51F3}"/>
              </a:ext>
            </a:extLst>
          </p:cNvPr>
          <p:cNvSpPr/>
          <p:nvPr/>
        </p:nvSpPr>
        <p:spPr>
          <a:xfrm>
            <a:off x="817123" y="1692614"/>
            <a:ext cx="103988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read.table</a:t>
            </a:r>
            <a:r>
              <a:rPr lang="en-US" dirty="0"/>
              <a:t>() is the main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read.csv() = wrapper for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read.delim</a:t>
            </a:r>
            <a:r>
              <a:rPr lang="en-US" dirty="0"/>
              <a:t>() = wrapper for tab-delimited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#Set the input data folder</a:t>
            </a:r>
          </a:p>
          <a:p>
            <a:r>
              <a:rPr lang="en-US" dirty="0" err="1">
                <a:solidFill>
                  <a:srgbClr val="0070C0"/>
                </a:solidFill>
              </a:rPr>
              <a:t>setwd</a:t>
            </a:r>
            <a:r>
              <a:rPr lang="en-US" dirty="0">
                <a:solidFill>
                  <a:srgbClr val="0070C0"/>
                </a:solidFill>
              </a:rPr>
              <a:t>('D:/Teaching/AUA/DSS')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#Read Data</a:t>
            </a:r>
          </a:p>
          <a:p>
            <a:r>
              <a:rPr lang="en-US" dirty="0" err="1">
                <a:solidFill>
                  <a:srgbClr val="0070C0"/>
                </a:solidFill>
              </a:rPr>
              <a:t>Trucking_jobs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read.table</a:t>
            </a:r>
            <a:r>
              <a:rPr lang="en-US" dirty="0">
                <a:solidFill>
                  <a:srgbClr val="0070C0"/>
                </a:solidFill>
              </a:rPr>
              <a:t>("Trucking_jobs.csv", header = T, </a:t>
            </a:r>
            <a:r>
              <a:rPr lang="en-US" dirty="0" err="1">
                <a:solidFill>
                  <a:srgbClr val="0070C0"/>
                </a:solidFill>
              </a:rPr>
              <a:t>sep</a:t>
            </a:r>
            <a:r>
              <a:rPr lang="en-US" dirty="0">
                <a:solidFill>
                  <a:srgbClr val="0070C0"/>
                </a:solidFill>
              </a:rPr>
              <a:t> = ‘,’, </a:t>
            </a:r>
            <a:r>
              <a:rPr lang="en-US" dirty="0" err="1">
                <a:solidFill>
                  <a:srgbClr val="0070C0"/>
                </a:solidFill>
              </a:rPr>
              <a:t>stringsAsFactors</a:t>
            </a:r>
            <a:r>
              <a:rPr lang="en-US" dirty="0">
                <a:solidFill>
                  <a:srgbClr val="0070C0"/>
                </a:solidFill>
              </a:rPr>
              <a:t> = FALSE)</a:t>
            </a:r>
          </a:p>
        </p:txBody>
      </p:sp>
    </p:spTree>
    <p:extLst>
      <p:ext uri="{BB962C8B-B14F-4D97-AF65-F5344CB8AC3E}">
        <p14:creationId xmlns:p14="http://schemas.microsoft.com/office/powerpoint/2010/main" val="175804122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83C7-6924-4C4B-82B8-EE331F1E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Delimited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0A663-05DD-4D86-979A-4F4F2D37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82" y="1446992"/>
            <a:ext cx="8590435" cy="50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3696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5279-3D53-40E1-9BFC-C53065AE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445A97-A5B7-4769-8222-EBFCD78C9035}"/>
              </a:ext>
            </a:extLst>
          </p:cNvPr>
          <p:cNvSpPr/>
          <p:nvPr/>
        </p:nvSpPr>
        <p:spPr>
          <a:xfrm>
            <a:off x="749030" y="3521812"/>
            <a:ext cx="112354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ourceCodePro-Regular"/>
              </a:rPr>
              <a:t>read.table</a:t>
            </a:r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(</a:t>
            </a:r>
            <a:r>
              <a:rPr lang="en-US" sz="2800" dirty="0">
                <a:solidFill>
                  <a:srgbClr val="FF2C1B"/>
                </a:solidFill>
                <a:latin typeface="SourceCodePro-Regular"/>
              </a:rPr>
              <a:t>"states.csv"</a:t>
            </a:r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, header = </a:t>
            </a:r>
            <a:r>
              <a:rPr lang="en-US" sz="2800" dirty="0">
                <a:solidFill>
                  <a:srgbClr val="3945FF"/>
                </a:solidFill>
                <a:latin typeface="SourceCodePro-Regular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SourceCodePro-Regular"/>
              </a:rPr>
              <a:t>sep</a:t>
            </a:r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 = </a:t>
            </a:r>
            <a:r>
              <a:rPr lang="en-US" sz="2800" dirty="0">
                <a:solidFill>
                  <a:srgbClr val="FF2C1B"/>
                </a:solidFill>
                <a:latin typeface="SourceCodePro-Regular"/>
              </a:rPr>
              <a:t>","</a:t>
            </a:r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SourceCodePro-Regular"/>
              </a:rPr>
              <a:t>stringsAsFactors</a:t>
            </a:r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 = </a:t>
            </a:r>
            <a:r>
              <a:rPr lang="en-US" sz="2800" dirty="0">
                <a:solidFill>
                  <a:srgbClr val="3945FF"/>
                </a:solidFill>
                <a:latin typeface="SourceCodePro-Regular"/>
              </a:rPr>
              <a:t>FALSE</a:t>
            </a:r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latin typeface="SourceCodePro-Regular"/>
            </a:endParaRPr>
          </a:p>
          <a:p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read.csv(</a:t>
            </a:r>
            <a:r>
              <a:rPr lang="en-US" sz="2800" dirty="0">
                <a:solidFill>
                  <a:srgbClr val="FF2C1B"/>
                </a:solidFill>
                <a:latin typeface="SourceCodePro-Regular"/>
              </a:rPr>
              <a:t>"states.csv"</a:t>
            </a:r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SourceCodePro-Regular"/>
              </a:rPr>
              <a:t>stringsAsFactors</a:t>
            </a:r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 = </a:t>
            </a:r>
            <a:r>
              <a:rPr lang="en-US" sz="2800" dirty="0">
                <a:solidFill>
                  <a:srgbClr val="3945FF"/>
                </a:solidFill>
                <a:latin typeface="SourceCodePro-Regular"/>
              </a:rPr>
              <a:t>FALSE</a:t>
            </a:r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)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1C748-F4B7-434F-96FF-068918D58129}"/>
              </a:ext>
            </a:extLst>
          </p:cNvPr>
          <p:cNvSpPr/>
          <p:nvPr/>
        </p:nvSpPr>
        <p:spPr>
          <a:xfrm>
            <a:off x="898187" y="1401980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Defaults</a:t>
            </a:r>
          </a:p>
          <a:p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● header = TRUE</a:t>
            </a:r>
          </a:p>
          <a:p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● </a:t>
            </a:r>
            <a:r>
              <a:rPr lang="en-US" sz="2800" dirty="0" err="1">
                <a:solidFill>
                  <a:srgbClr val="000000"/>
                </a:solidFill>
                <a:latin typeface="SourceCodePro-Regular"/>
              </a:rPr>
              <a:t>sep</a:t>
            </a:r>
            <a:r>
              <a:rPr lang="en-US" sz="2800" dirty="0">
                <a:solidFill>
                  <a:srgbClr val="000000"/>
                </a:solidFill>
                <a:latin typeface="SourceCodePro-Regular"/>
              </a:rPr>
              <a:t> = ","</a:t>
            </a:r>
          </a:p>
        </p:txBody>
      </p:sp>
    </p:spTree>
    <p:extLst>
      <p:ext uri="{BB962C8B-B14F-4D97-AF65-F5344CB8AC3E}">
        <p14:creationId xmlns:p14="http://schemas.microsoft.com/office/powerpoint/2010/main" val="2286334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4517-E921-44BB-8F67-5D2F065D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</a:t>
            </a:r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BFAE49-B59A-4904-B9E1-5373DCAC77A7}"/>
              </a:ext>
            </a:extLst>
          </p:cNvPr>
          <p:cNvSpPr/>
          <p:nvPr/>
        </p:nvSpPr>
        <p:spPr>
          <a:xfrm>
            <a:off x="1773677" y="1968177"/>
            <a:ext cx="97341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#Load the DBI package</a:t>
            </a:r>
          </a:p>
          <a:p>
            <a:r>
              <a:rPr lang="en-US" dirty="0"/>
              <a:t>library(DBI)</a:t>
            </a:r>
          </a:p>
          <a:p>
            <a:endParaRPr lang="en-US" dirty="0"/>
          </a:p>
          <a:p>
            <a:r>
              <a:rPr lang="en-US" dirty="0"/>
              <a:t># Edit </a:t>
            </a:r>
            <a:r>
              <a:rPr lang="en-US" dirty="0" err="1"/>
              <a:t>dbConnect</a:t>
            </a:r>
            <a:r>
              <a:rPr lang="en-US" dirty="0"/>
              <a:t>() </a:t>
            </a:r>
            <a:r>
              <a:rPr lang="en-US" dirty="0" err="1"/>
              <a:t>callcon</a:t>
            </a:r>
            <a:r>
              <a:rPr lang="en-US" dirty="0"/>
              <a:t> &lt;- </a:t>
            </a:r>
            <a:r>
              <a:rPr lang="en-US" dirty="0" err="1"/>
              <a:t>dbConnect</a:t>
            </a:r>
            <a:r>
              <a:rPr lang="en-US" dirty="0"/>
              <a:t>(</a:t>
            </a:r>
            <a:r>
              <a:rPr lang="en-US" dirty="0" err="1"/>
              <a:t>RMySQL</a:t>
            </a:r>
            <a:r>
              <a:rPr lang="en-US" dirty="0"/>
              <a:t>::MySQL(),  </a:t>
            </a:r>
          </a:p>
          <a:p>
            <a:r>
              <a:rPr lang="en-US" dirty="0"/>
              <a:t>                </a:t>
            </a:r>
            <a:r>
              <a:rPr lang="en-US" dirty="0" err="1"/>
              <a:t>dbname</a:t>
            </a:r>
            <a:r>
              <a:rPr lang="en-US" dirty="0"/>
              <a:t> = "</a:t>
            </a:r>
            <a:r>
              <a:rPr lang="en-US" dirty="0" err="1"/>
              <a:t>tweater</a:t>
            </a:r>
            <a:r>
              <a:rPr lang="en-US" dirty="0"/>
              <a:t>", </a:t>
            </a:r>
          </a:p>
          <a:p>
            <a:r>
              <a:rPr lang="en-US" dirty="0"/>
              <a:t>                 host = “</a:t>
            </a:r>
            <a:r>
              <a:rPr lang="en-US" dirty="0" err="1"/>
              <a:t>hostName</a:t>
            </a:r>
            <a:r>
              <a:rPr lang="en-US" dirty="0"/>
              <a:t>",</a:t>
            </a:r>
          </a:p>
          <a:p>
            <a:r>
              <a:rPr lang="en-US" dirty="0"/>
              <a:t>                 port = 3306,                 </a:t>
            </a:r>
          </a:p>
          <a:p>
            <a:r>
              <a:rPr lang="en-US" dirty="0"/>
              <a:t>	   user = “</a:t>
            </a:r>
            <a:r>
              <a:rPr lang="en-US" dirty="0" err="1"/>
              <a:t>dssStudent</a:t>
            </a:r>
            <a:r>
              <a:rPr lang="en-US" dirty="0"/>
              <a:t>",</a:t>
            </a:r>
          </a:p>
          <a:p>
            <a:r>
              <a:rPr lang="en-US" dirty="0"/>
              <a:t>                 password = “password")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339F9-1DC8-444E-B60B-FE41D1A97D4D}"/>
              </a:ext>
            </a:extLst>
          </p:cNvPr>
          <p:cNvSpPr/>
          <p:nvPr/>
        </p:nvSpPr>
        <p:spPr>
          <a:xfrm>
            <a:off x="1773678" y="5146331"/>
            <a:ext cx="9889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Import </a:t>
            </a:r>
            <a:r>
              <a:rPr lang="en-US" dirty="0" err="1"/>
              <a:t>tweat_id</a:t>
            </a:r>
            <a:r>
              <a:rPr lang="en-US" dirty="0"/>
              <a:t> column of comments where </a:t>
            </a:r>
            <a:r>
              <a:rPr lang="en-US" dirty="0" err="1"/>
              <a:t>user_id</a:t>
            </a:r>
            <a:r>
              <a:rPr lang="en-US" dirty="0"/>
              <a:t> is 1:</a:t>
            </a:r>
          </a:p>
          <a:p>
            <a:r>
              <a:rPr lang="en-US" dirty="0" err="1"/>
              <a:t>my_data</a:t>
            </a:r>
            <a:r>
              <a:rPr lang="en-US" dirty="0"/>
              <a:t> &lt;- </a:t>
            </a:r>
            <a:r>
              <a:rPr lang="en-US" dirty="0" err="1"/>
              <a:t>dbGetQuery</a:t>
            </a:r>
            <a:r>
              <a:rPr lang="en-US" dirty="0"/>
              <a:t>(con, "SELECT </a:t>
            </a:r>
            <a:r>
              <a:rPr lang="en-US" dirty="0" err="1"/>
              <a:t>tweat_id</a:t>
            </a:r>
            <a:r>
              <a:rPr lang="en-US" dirty="0"/>
              <a:t> FROM comments WHERE </a:t>
            </a:r>
            <a:r>
              <a:rPr lang="en-US" dirty="0" err="1"/>
              <a:t>user_id</a:t>
            </a:r>
            <a:r>
              <a:rPr lang="en-US" dirty="0"/>
              <a:t> = 1")</a:t>
            </a:r>
          </a:p>
        </p:txBody>
      </p:sp>
    </p:spTree>
    <p:extLst>
      <p:ext uri="{BB962C8B-B14F-4D97-AF65-F5344CB8AC3E}">
        <p14:creationId xmlns:p14="http://schemas.microsoft.com/office/powerpoint/2010/main" val="218301469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B3D7-BB44-48D6-96C6-A57A9C70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41A986-7B64-4869-82F8-2ACF4138BB45}"/>
              </a:ext>
            </a:extLst>
          </p:cNvPr>
          <p:cNvSpPr/>
          <p:nvPr/>
        </p:nvSpPr>
        <p:spPr>
          <a:xfrm>
            <a:off x="1186775" y="1551087"/>
            <a:ext cx="100875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 Load the </a:t>
            </a:r>
            <a:r>
              <a:rPr lang="en-US" dirty="0" err="1">
                <a:solidFill>
                  <a:srgbClr val="0070C0"/>
                </a:solidFill>
              </a:rPr>
              <a:t>readr</a:t>
            </a:r>
            <a:r>
              <a:rPr lang="en-US" dirty="0">
                <a:solidFill>
                  <a:srgbClr val="0070C0"/>
                </a:solidFill>
              </a:rPr>
              <a:t> package</a:t>
            </a:r>
          </a:p>
          <a:p>
            <a:r>
              <a:rPr lang="en-US" dirty="0">
                <a:solidFill>
                  <a:srgbClr val="0070C0"/>
                </a:solidFill>
              </a:rPr>
              <a:t>library(</a:t>
            </a:r>
            <a:r>
              <a:rPr lang="en-US" dirty="0" err="1">
                <a:solidFill>
                  <a:srgbClr val="0070C0"/>
                </a:solidFill>
              </a:rPr>
              <a:t>readr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# Import the csv file: pools</a:t>
            </a:r>
          </a:p>
          <a:p>
            <a:r>
              <a:rPr lang="en-US" dirty="0" err="1">
                <a:solidFill>
                  <a:srgbClr val="0070C0"/>
                </a:solidFill>
              </a:rPr>
              <a:t>url_csv</a:t>
            </a:r>
            <a:r>
              <a:rPr lang="en-US" dirty="0">
                <a:solidFill>
                  <a:srgbClr val="0070C0"/>
                </a:solidFill>
              </a:rPr>
              <a:t> &lt;- "http://s3.amazonaws.com/assets.datacamp.com/production/course_1478/datasets/swimming_pools.csv"</a:t>
            </a:r>
          </a:p>
          <a:p>
            <a:r>
              <a:rPr lang="en-US" dirty="0">
                <a:solidFill>
                  <a:srgbClr val="0070C0"/>
                </a:solidFill>
              </a:rPr>
              <a:t>pools &lt;- </a:t>
            </a:r>
            <a:r>
              <a:rPr lang="en-US" dirty="0" err="1">
                <a:solidFill>
                  <a:srgbClr val="0070C0"/>
                </a:solidFill>
              </a:rPr>
              <a:t>read_csv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url_csv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# Import the txt file: potatoes</a:t>
            </a:r>
          </a:p>
          <a:p>
            <a:r>
              <a:rPr lang="en-US" dirty="0" err="1">
                <a:solidFill>
                  <a:srgbClr val="0070C0"/>
                </a:solidFill>
              </a:rPr>
              <a:t>url_delim</a:t>
            </a:r>
            <a:r>
              <a:rPr lang="en-US" dirty="0">
                <a:solidFill>
                  <a:srgbClr val="0070C0"/>
                </a:solidFill>
              </a:rPr>
              <a:t> &lt;- "http://s3.amazonaws.com/assets.datacamp.com/production/course_1478/datasets/potatoes.txt"</a:t>
            </a:r>
          </a:p>
          <a:p>
            <a:r>
              <a:rPr lang="en-US" dirty="0">
                <a:solidFill>
                  <a:srgbClr val="0070C0"/>
                </a:solidFill>
              </a:rPr>
              <a:t>potatoes &lt;- </a:t>
            </a:r>
            <a:r>
              <a:rPr lang="en-US" dirty="0" err="1">
                <a:solidFill>
                  <a:srgbClr val="0070C0"/>
                </a:solidFill>
              </a:rPr>
              <a:t>read_tsv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url_delim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# Print pools and potatoes</a:t>
            </a:r>
          </a:p>
          <a:p>
            <a:r>
              <a:rPr lang="en-US" dirty="0">
                <a:solidFill>
                  <a:srgbClr val="0070C0"/>
                </a:solidFill>
              </a:rPr>
              <a:t>pools</a:t>
            </a:r>
          </a:p>
          <a:p>
            <a:r>
              <a:rPr lang="en-US" dirty="0">
                <a:solidFill>
                  <a:srgbClr val="0070C0"/>
                </a:solidFill>
              </a:rPr>
              <a:t>potatoes</a:t>
            </a:r>
          </a:p>
        </p:txBody>
      </p:sp>
    </p:spTree>
    <p:extLst>
      <p:ext uri="{BB962C8B-B14F-4D97-AF65-F5344CB8AC3E}">
        <p14:creationId xmlns:p14="http://schemas.microsoft.com/office/powerpoint/2010/main" val="161002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273-D847-4975-982B-2B19788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 to Practice - 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F42E-1DCF-4D8F-8516-E17EA082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922"/>
            <a:ext cx="10515600" cy="4809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Check class of </a:t>
            </a:r>
            <a:r>
              <a:rPr lang="en-US" i="1" dirty="0" err="1"/>
              <a:t>my_numeric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# Check class of </a:t>
            </a:r>
            <a:r>
              <a:rPr lang="en-US" i="1" dirty="0" err="1"/>
              <a:t>my_character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# Check class of </a:t>
            </a:r>
            <a:r>
              <a:rPr lang="en-US" i="1" dirty="0" err="1"/>
              <a:t>my_logical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883385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538D-CFF1-4364-A303-6ABFC800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from JSON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52C8B-D475-4161-8AFA-1BA4B447D2E3}"/>
              </a:ext>
            </a:extLst>
          </p:cNvPr>
          <p:cNvSpPr/>
          <p:nvPr/>
        </p:nvSpPr>
        <p:spPr>
          <a:xfrm>
            <a:off x="1245140" y="1720840"/>
            <a:ext cx="106323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 Load the </a:t>
            </a:r>
            <a:r>
              <a:rPr lang="en-US" dirty="0" err="1">
                <a:solidFill>
                  <a:srgbClr val="0070C0"/>
                </a:solidFill>
              </a:rPr>
              <a:t>jsonlite</a:t>
            </a:r>
            <a:r>
              <a:rPr lang="en-US" dirty="0">
                <a:solidFill>
                  <a:srgbClr val="0070C0"/>
                </a:solidFill>
              </a:rPr>
              <a:t> package</a:t>
            </a:r>
          </a:p>
          <a:p>
            <a:r>
              <a:rPr lang="en-US" dirty="0">
                <a:solidFill>
                  <a:srgbClr val="0070C0"/>
                </a:solidFill>
              </a:rPr>
              <a:t>library(</a:t>
            </a:r>
            <a:r>
              <a:rPr lang="en-US" dirty="0" err="1">
                <a:solidFill>
                  <a:srgbClr val="0070C0"/>
                </a:solidFill>
              </a:rPr>
              <a:t>jsonlite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# </a:t>
            </a:r>
            <a:r>
              <a:rPr lang="en-US" dirty="0" err="1">
                <a:solidFill>
                  <a:srgbClr val="0070C0"/>
                </a:solidFill>
              </a:rPr>
              <a:t>wine_json</a:t>
            </a:r>
            <a:r>
              <a:rPr lang="en-US" dirty="0">
                <a:solidFill>
                  <a:srgbClr val="0070C0"/>
                </a:solidFill>
              </a:rPr>
              <a:t> is a JSON</a:t>
            </a:r>
          </a:p>
          <a:p>
            <a:r>
              <a:rPr lang="en-US" dirty="0" err="1">
                <a:solidFill>
                  <a:srgbClr val="0070C0"/>
                </a:solidFill>
              </a:rPr>
              <a:t>wine_json</a:t>
            </a:r>
            <a:r>
              <a:rPr lang="en-US" dirty="0">
                <a:solidFill>
                  <a:srgbClr val="0070C0"/>
                </a:solidFill>
              </a:rPr>
              <a:t> &lt;- '{"</a:t>
            </a:r>
            <a:r>
              <a:rPr lang="en-US" dirty="0" err="1">
                <a:solidFill>
                  <a:srgbClr val="0070C0"/>
                </a:solidFill>
              </a:rPr>
              <a:t>name":"Chateau</a:t>
            </a:r>
            <a:r>
              <a:rPr lang="en-US" dirty="0">
                <a:solidFill>
                  <a:srgbClr val="0070C0"/>
                </a:solidFill>
              </a:rPr>
              <a:t> Migraine", "year":1997, "alcohol_pct":12.4, "</a:t>
            </a:r>
            <a:r>
              <a:rPr lang="en-US" dirty="0" err="1">
                <a:solidFill>
                  <a:srgbClr val="0070C0"/>
                </a:solidFill>
              </a:rPr>
              <a:t>color":"red</a:t>
            </a:r>
            <a:r>
              <a:rPr lang="en-US" dirty="0">
                <a:solidFill>
                  <a:srgbClr val="0070C0"/>
                </a:solidFill>
              </a:rPr>
              <a:t>", "</a:t>
            </a:r>
            <a:r>
              <a:rPr lang="en-US" dirty="0" err="1">
                <a:solidFill>
                  <a:srgbClr val="0070C0"/>
                </a:solidFill>
              </a:rPr>
              <a:t>awarded":false</a:t>
            </a:r>
            <a:r>
              <a:rPr lang="en-US" dirty="0">
                <a:solidFill>
                  <a:srgbClr val="0070C0"/>
                </a:solidFill>
              </a:rPr>
              <a:t>}'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# Convert </a:t>
            </a:r>
            <a:r>
              <a:rPr lang="en-US" dirty="0" err="1">
                <a:solidFill>
                  <a:srgbClr val="0070C0"/>
                </a:solidFill>
              </a:rPr>
              <a:t>wine_json</a:t>
            </a:r>
            <a:r>
              <a:rPr lang="en-US" dirty="0">
                <a:solidFill>
                  <a:srgbClr val="0070C0"/>
                </a:solidFill>
              </a:rPr>
              <a:t> into a list: wine</a:t>
            </a:r>
          </a:p>
          <a:p>
            <a:r>
              <a:rPr lang="en-US" dirty="0">
                <a:solidFill>
                  <a:srgbClr val="0070C0"/>
                </a:solidFill>
              </a:rPr>
              <a:t>wine &lt;- </a:t>
            </a:r>
            <a:r>
              <a:rPr lang="en-US" dirty="0" err="1">
                <a:solidFill>
                  <a:srgbClr val="0070C0"/>
                </a:solidFill>
              </a:rPr>
              <a:t>fromJSON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wine_json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# Print structure of wine</a:t>
            </a:r>
          </a:p>
          <a:p>
            <a:r>
              <a:rPr lang="en-US" dirty="0">
                <a:solidFill>
                  <a:srgbClr val="0070C0"/>
                </a:solidFill>
              </a:rPr>
              <a:t>str(wine)</a:t>
            </a:r>
          </a:p>
        </p:txBody>
      </p:sp>
    </p:spTree>
    <p:extLst>
      <p:ext uri="{BB962C8B-B14F-4D97-AF65-F5344CB8AC3E}">
        <p14:creationId xmlns:p14="http://schemas.microsoft.com/office/powerpoint/2010/main" val="15184780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82A4-869E-48A1-AE3C-E7943666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5F196-BAF1-4ABE-89CA-E33F28B2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02" y="2473664"/>
            <a:ext cx="11338398" cy="20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0839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E323-0488-4C01-B97B-F651451C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Data.tables</a:t>
            </a:r>
            <a:r>
              <a:rPr lang="en-US" dirty="0"/>
              <a:t> create 2 tables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4D718C-A36D-4342-BA1A-E3010422A093}"/>
              </a:ext>
            </a:extLst>
          </p:cNvPr>
          <p:cNvSpPr/>
          <p:nvPr/>
        </p:nvSpPr>
        <p:spPr>
          <a:xfrm>
            <a:off x="3048000" y="14438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library(</a:t>
            </a:r>
            <a:r>
              <a:rPr lang="en-US" dirty="0" err="1">
                <a:solidFill>
                  <a:srgbClr val="0070C0"/>
                </a:solidFill>
              </a:rPr>
              <a:t>data.table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demographics &lt;- </a:t>
            </a:r>
            <a:r>
              <a:rPr lang="en-US" dirty="0" err="1">
                <a:solidFill>
                  <a:srgbClr val="0070C0"/>
                </a:solidFill>
              </a:rPr>
              <a:t>data.table</a:t>
            </a:r>
            <a:r>
              <a:rPr lang="en-US" dirty="0">
                <a:solidFill>
                  <a:srgbClr val="0070C0"/>
                </a:solidFill>
              </a:rPr>
              <a:t>(name = c("Trey",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"Matthew",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"Angela"),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gender = c(NA,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"M",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"F"),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age = c(54, 43, 39))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shipping &lt;- </a:t>
            </a:r>
            <a:r>
              <a:rPr lang="en-US" dirty="0" err="1">
                <a:solidFill>
                  <a:srgbClr val="0070C0"/>
                </a:solidFill>
              </a:rPr>
              <a:t>data.table</a:t>
            </a:r>
            <a:r>
              <a:rPr lang="en-US" dirty="0">
                <a:solidFill>
                  <a:srgbClr val="0070C0"/>
                </a:solidFill>
              </a:rPr>
              <a:t>(name = c("Matthew",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"Trey",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"Angela"),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address = c("7 Mill road",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"12 High street",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"33 Pacific boulevard"))</a:t>
            </a:r>
          </a:p>
        </p:txBody>
      </p:sp>
    </p:spTree>
    <p:extLst>
      <p:ext uri="{BB962C8B-B14F-4D97-AF65-F5344CB8AC3E}">
        <p14:creationId xmlns:p14="http://schemas.microsoft.com/office/powerpoint/2010/main" val="3547572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9B13-1D9A-471B-96CC-AE333750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9BA4C-3F80-4546-B255-1422093DC1C6}"/>
              </a:ext>
            </a:extLst>
          </p:cNvPr>
          <p:cNvSpPr/>
          <p:nvPr/>
        </p:nvSpPr>
        <p:spPr>
          <a:xfrm>
            <a:off x="1073284" y="1535536"/>
            <a:ext cx="98703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Concept of joins come from database query languages (e.g. SQL)</a:t>
            </a:r>
          </a:p>
          <a:p>
            <a:endParaRPr lang="en-US" sz="2400" dirty="0"/>
          </a:p>
          <a:p>
            <a:r>
              <a:rPr lang="en-US" sz="2400" dirty="0"/>
              <a:t>Four standard joins: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Right</a:t>
            </a:r>
          </a:p>
          <a:p>
            <a:pPr lvl="1"/>
            <a:endParaRPr lang="en-US" sz="2400" dirty="0"/>
          </a:p>
          <a:p>
            <a:r>
              <a:rPr lang="en-US" sz="2400" dirty="0"/>
              <a:t>All four can be done using merge()</a:t>
            </a:r>
          </a:p>
        </p:txBody>
      </p:sp>
    </p:spTree>
    <p:extLst>
      <p:ext uri="{BB962C8B-B14F-4D97-AF65-F5344CB8AC3E}">
        <p14:creationId xmlns:p14="http://schemas.microsoft.com/office/powerpoint/2010/main" val="12232661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E759-1F04-4029-BEC8-A66F7898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B3F469-6720-4F5B-A9F1-5C93137921A6}"/>
              </a:ext>
            </a:extLst>
          </p:cNvPr>
          <p:cNvSpPr/>
          <p:nvPr/>
        </p:nvSpPr>
        <p:spPr>
          <a:xfrm>
            <a:off x="1452664" y="15642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merge(x = demographics, </a:t>
            </a:r>
          </a:p>
          <a:p>
            <a:r>
              <a:rPr lang="en-US" dirty="0">
                <a:solidFill>
                  <a:srgbClr val="0070C0"/>
                </a:solidFill>
              </a:rPr>
              <a:t>      y = shipping,</a:t>
            </a:r>
          </a:p>
          <a:p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US" dirty="0" err="1">
                <a:solidFill>
                  <a:srgbClr val="0070C0"/>
                </a:solidFill>
              </a:rPr>
              <a:t>by.x</a:t>
            </a:r>
            <a:r>
              <a:rPr lang="en-US" dirty="0">
                <a:solidFill>
                  <a:srgbClr val="0070C0"/>
                </a:solidFill>
              </a:rPr>
              <a:t> = "name",</a:t>
            </a:r>
          </a:p>
          <a:p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US" dirty="0" err="1">
                <a:solidFill>
                  <a:srgbClr val="0070C0"/>
                </a:solidFill>
              </a:rPr>
              <a:t>by.y</a:t>
            </a:r>
            <a:r>
              <a:rPr lang="en-US" dirty="0">
                <a:solidFill>
                  <a:srgbClr val="0070C0"/>
                </a:solidFill>
              </a:rPr>
              <a:t> = "name")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56210-C6AF-4A3A-8837-9C3F6BD1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64" y="3517157"/>
            <a:ext cx="90582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924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B39-65C3-4A0C-8C6D-6F8D08B0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3E851F-1430-4674-8F49-5D322024C2A8}"/>
              </a:ext>
            </a:extLst>
          </p:cNvPr>
          <p:cNvSpPr/>
          <p:nvPr/>
        </p:nvSpPr>
        <p:spPr>
          <a:xfrm>
            <a:off x="1024647" y="15762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merge(x = demographics, y = shipping,</a:t>
            </a:r>
          </a:p>
          <a:p>
            <a:r>
              <a:rPr lang="en-US" dirty="0">
                <a:solidFill>
                  <a:srgbClr val="0070C0"/>
                </a:solidFill>
              </a:rPr>
              <a:t>      by = "name",</a:t>
            </a:r>
          </a:p>
          <a:p>
            <a:r>
              <a:rPr lang="en-US" dirty="0">
                <a:solidFill>
                  <a:srgbClr val="0070C0"/>
                </a:solidFill>
              </a:rPr>
              <a:t>      all = TRUE)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C9AE8-F349-484C-8B9E-CC1EDDE1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228063"/>
            <a:ext cx="90678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932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882D-5C83-4B84-81C8-AF1768DD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1D89E3-76ED-434B-9282-56FCEBB05365}"/>
              </a:ext>
            </a:extLst>
          </p:cNvPr>
          <p:cNvSpPr/>
          <p:nvPr/>
        </p:nvSpPr>
        <p:spPr>
          <a:xfrm>
            <a:off x="1481846" y="1675869"/>
            <a:ext cx="8741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merge(x = demographics, y = shipping, by = "name" , </a:t>
            </a:r>
            <a:r>
              <a:rPr lang="en-US" dirty="0" err="1">
                <a:solidFill>
                  <a:srgbClr val="0070C0"/>
                </a:solidFill>
              </a:rPr>
              <a:t>all.x</a:t>
            </a:r>
            <a:r>
              <a:rPr lang="en-US" dirty="0">
                <a:solidFill>
                  <a:srgbClr val="0070C0"/>
                </a:solidFill>
              </a:rPr>
              <a:t> = TRUE)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9502A-CF2A-4E11-985D-B81C4BAD9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19" y="2950723"/>
            <a:ext cx="90201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5266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F182-9E0B-4039-AFD8-6BEED624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42B871-402D-480A-A575-CCB3F745309A}"/>
              </a:ext>
            </a:extLst>
          </p:cNvPr>
          <p:cNvSpPr/>
          <p:nvPr/>
        </p:nvSpPr>
        <p:spPr>
          <a:xfrm>
            <a:off x="1726506" y="2135380"/>
            <a:ext cx="7046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merge(x = demographics, y = shipping, by = "name“, </a:t>
            </a:r>
            <a:r>
              <a:rPr lang="en-US" dirty="0" err="1">
                <a:solidFill>
                  <a:srgbClr val="0070C0"/>
                </a:solidFill>
              </a:rPr>
              <a:t>all.y</a:t>
            </a:r>
            <a:r>
              <a:rPr lang="en-US" dirty="0">
                <a:solidFill>
                  <a:srgbClr val="0070C0"/>
                </a:solidFill>
              </a:rPr>
              <a:t> = TRUE)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F81AB-2DC5-445A-9842-FA89D08C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91" y="3241945"/>
            <a:ext cx="8867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6855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E4FB-DE46-455B-827A-62C2064F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 - Left joins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34D66-EA2E-4B58-B713-DFCE4C650287}"/>
              </a:ext>
            </a:extLst>
          </p:cNvPr>
          <p:cNvSpPr/>
          <p:nvPr/>
        </p:nvSpPr>
        <p:spPr>
          <a:xfrm>
            <a:off x="609600" y="1887166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 Right join</a:t>
            </a:r>
          </a:p>
          <a:p>
            <a:r>
              <a:rPr lang="en-US" dirty="0">
                <a:solidFill>
                  <a:srgbClr val="0070C0"/>
                </a:solidFill>
              </a:rPr>
              <a:t>merge(x = demographics, y = shipping, by = "name", </a:t>
            </a:r>
            <a:r>
              <a:rPr lang="en-US" dirty="0" err="1">
                <a:solidFill>
                  <a:srgbClr val="0070C0"/>
                </a:solidFill>
              </a:rPr>
              <a:t>all.y</a:t>
            </a:r>
            <a:r>
              <a:rPr lang="en-US" dirty="0">
                <a:solidFill>
                  <a:srgbClr val="0070C0"/>
                </a:solidFill>
              </a:rPr>
              <a:t> = TRUE)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# Same as</a:t>
            </a:r>
          </a:p>
          <a:p>
            <a:r>
              <a:rPr lang="en-US" dirty="0">
                <a:solidFill>
                  <a:srgbClr val="0070C0"/>
                </a:solidFill>
              </a:rPr>
              <a:t>merge(x = shipping, y = demographics, by = "name", </a:t>
            </a:r>
            <a:r>
              <a:rPr lang="en-US" dirty="0" err="1">
                <a:solidFill>
                  <a:srgbClr val="0070C0"/>
                </a:solidFill>
              </a:rPr>
              <a:t>all.x</a:t>
            </a:r>
            <a:r>
              <a:rPr lang="en-US" dirty="0">
                <a:solidFill>
                  <a:srgbClr val="0070C0"/>
                </a:solidFill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343445470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0514-1BA4-415E-9E77-5F309DF2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634" y="2115766"/>
            <a:ext cx="4088860" cy="10668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27294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273-D847-4975-982B-2B19788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- Arithmetic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F42E-1DCF-4D8F-8516-E17EA082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5"/>
            <a:ext cx="10515600" cy="48099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 An addition</a:t>
            </a:r>
          </a:p>
          <a:p>
            <a:pPr marL="0" indent="0">
              <a:buNone/>
            </a:pPr>
            <a:r>
              <a:rPr lang="en-US" dirty="0"/>
              <a:t>	5 + 5 </a:t>
            </a:r>
          </a:p>
          <a:p>
            <a:pPr marL="0" indent="0">
              <a:buNone/>
            </a:pPr>
            <a:r>
              <a:rPr lang="en-US" dirty="0"/>
              <a:t># A subtraction</a:t>
            </a:r>
          </a:p>
          <a:p>
            <a:pPr marL="0" indent="0">
              <a:buNone/>
            </a:pPr>
            <a:r>
              <a:rPr lang="en-US" dirty="0"/>
              <a:t>	5 - 5 </a:t>
            </a:r>
          </a:p>
          <a:p>
            <a:pPr marL="0" indent="0">
              <a:buNone/>
            </a:pPr>
            <a:r>
              <a:rPr lang="en-US" dirty="0"/>
              <a:t># A multiplication</a:t>
            </a:r>
          </a:p>
          <a:p>
            <a:pPr marL="0" indent="0">
              <a:buNone/>
            </a:pPr>
            <a:r>
              <a:rPr lang="en-US" dirty="0"/>
              <a:t>	3 * 5</a:t>
            </a:r>
          </a:p>
          <a:p>
            <a:pPr marL="0" indent="0">
              <a:buNone/>
            </a:pPr>
            <a:r>
              <a:rPr lang="en-US" dirty="0"/>
              <a:t># A division</a:t>
            </a:r>
          </a:p>
          <a:p>
            <a:pPr marL="0" indent="0">
              <a:buNone/>
            </a:pPr>
            <a:r>
              <a:rPr lang="en-US" dirty="0"/>
              <a:t>	(5 + 5) / 2 </a:t>
            </a:r>
          </a:p>
          <a:p>
            <a:pPr marL="0" indent="0">
              <a:buNone/>
            </a:pPr>
            <a:r>
              <a:rPr lang="en-US" dirty="0"/>
              <a:t># Power</a:t>
            </a:r>
          </a:p>
          <a:p>
            <a:pPr marL="0" indent="0">
              <a:buNone/>
            </a:pPr>
            <a:r>
              <a:rPr lang="en-US" dirty="0"/>
              <a:t>	2^5</a:t>
            </a:r>
          </a:p>
          <a:p>
            <a:pPr marL="0" indent="0">
              <a:buNone/>
            </a:pPr>
            <a:r>
              <a:rPr lang="en-US" dirty="0"/>
              <a:t># Modulo</a:t>
            </a:r>
          </a:p>
          <a:p>
            <a:pPr marL="0" indent="0">
              <a:buNone/>
            </a:pPr>
            <a:r>
              <a:rPr lang="en-US" dirty="0"/>
              <a:t>	28 %% 6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1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46F9-78F1-430D-9AE4-BC286800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Calculating total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FE41-E58D-4692-9BC6-85673131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A_vector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c(1, 2, 3)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B_vector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c(4, 5, 6)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# Take the sum of </a:t>
            </a:r>
            <a:r>
              <a:rPr lang="en-US" i="1" dirty="0" err="1"/>
              <a:t>A_vector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B_vector</a:t>
            </a:r>
            <a:endParaRPr lang="en-US" i="1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total_vector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A_vector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B_vector</a:t>
            </a:r>
            <a:endParaRPr lang="en-US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# Print out </a:t>
            </a:r>
            <a:r>
              <a:rPr lang="en-US" i="1" dirty="0" err="1"/>
              <a:t>total_vector</a:t>
            </a:r>
            <a:endParaRPr lang="en-US" i="1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total_vector</a:t>
            </a:r>
            <a:endParaRPr lang="en-US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[1] 5 7 9</a:t>
            </a:r>
          </a:p>
        </p:txBody>
      </p:sp>
    </p:spTree>
    <p:extLst>
      <p:ext uri="{BB962C8B-B14F-4D97-AF65-F5344CB8AC3E}">
        <p14:creationId xmlns:p14="http://schemas.microsoft.com/office/powerpoint/2010/main" val="213023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806C-8036-4569-9104-49314B34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Naming a vector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36FE-374E-41F3-9EA2-C820B928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Poker winnings from Monday to Friday</a:t>
            </a:r>
          </a:p>
          <a:p>
            <a:pPr marL="457200" lvl="1" indent="0">
              <a:buNone/>
            </a:pP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poker_vector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&lt;- c(140, -50, 20, -120, 240) 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 indent="-285750"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poker_vector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lvl="1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[1] 140 -50 20 -120 240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# Assign days as names of </a:t>
            </a:r>
            <a:r>
              <a:rPr lang="en-US" dirty="0" err="1"/>
              <a:t>poker_vector</a:t>
            </a:r>
            <a:endParaRPr lang="en-US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names(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poker_vector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) &lt;- c("Monday", "Tuesday", "Wednesday", "Thursday", "Friday")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58528E-8811-4184-9C30-8B89425F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EA7086-E682-4BF8-89C5-D32B57A78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008D3-3478-48EA-BA69-01BC9058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01" y="5412560"/>
            <a:ext cx="7908482" cy="8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3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0AB6-927E-4D17-BB2E-81C97E3E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0E3A-E281-4936-9E8E-6A79EED9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easy question to answer. R is a dialect of S.</a:t>
            </a:r>
          </a:p>
        </p:txBody>
      </p:sp>
    </p:spTree>
    <p:extLst>
      <p:ext uri="{BB962C8B-B14F-4D97-AF65-F5344CB8AC3E}">
        <p14:creationId xmlns:p14="http://schemas.microsoft.com/office/powerpoint/2010/main" val="415294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273-D847-4975-982B-2B19788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- 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Name a Vector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F42E-1DCF-4D8F-8516-E17EA082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5"/>
            <a:ext cx="10515600" cy="480995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#Create a vectors called </a:t>
            </a:r>
            <a:r>
              <a:rPr lang="en-US" altLang="en-US" i="1" dirty="0" err="1">
                <a:solidFill>
                  <a:srgbClr val="3D4251"/>
                </a:solidFill>
                <a:latin typeface="lato"/>
              </a:rPr>
              <a:t>days_vector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that contains the days of the week from Monday to Friday.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 Create a vectors for roulette winnings from Monday to Friday 	</a:t>
            </a:r>
            <a:r>
              <a:rPr lang="en-US" altLang="en-US" i="1" dirty="0" err="1">
                <a:solidFill>
                  <a:srgbClr val="0070C0"/>
                </a:solidFill>
                <a:latin typeface="lato"/>
              </a:rPr>
              <a:t>roulette_vector</a:t>
            </a:r>
            <a:r>
              <a:rPr lang="en-US" altLang="en-US" i="1" dirty="0">
                <a:solidFill>
                  <a:srgbClr val="0070C0"/>
                </a:solidFill>
                <a:latin typeface="lato"/>
              </a:rPr>
              <a:t> 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&lt;- c(-24, -50, 100, -350, 10)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#Use </a:t>
            </a:r>
            <a:r>
              <a:rPr lang="en-US" altLang="en-US" i="1" dirty="0" err="1">
                <a:solidFill>
                  <a:srgbClr val="3D4251"/>
                </a:solidFill>
                <a:latin typeface="lato"/>
              </a:rPr>
              <a:t>days_vector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to set the names of </a:t>
            </a:r>
            <a:r>
              <a:rPr lang="en-US" altLang="en-US" i="1" dirty="0" err="1">
                <a:solidFill>
                  <a:srgbClr val="3D4251"/>
                </a:solidFill>
                <a:latin typeface="lato"/>
              </a:rPr>
              <a:t>roulette_vector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 Calculate Total winnings with roulette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662D6B-7456-4872-B92E-93038E32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7E56CC-DD19-4A08-A3ED-6C9FBCC3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64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273-D847-4975-982B-2B19788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- 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Name a Vector - </a:t>
            </a:r>
            <a:r>
              <a:rPr lang="en-US" altLang="en-US" b="1" dirty="0" err="1">
                <a:solidFill>
                  <a:srgbClr val="3D4251"/>
                </a:solidFill>
                <a:latin typeface="lato"/>
              </a:rPr>
              <a:t>Solu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F42E-1DCF-4D8F-8516-E17EA082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5"/>
            <a:ext cx="10515600" cy="4809953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 Roulette winnings from Monday to Friday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0C0"/>
                </a:solidFill>
                <a:latin typeface="lato"/>
              </a:rPr>
              <a:t>	</a:t>
            </a:r>
            <a:r>
              <a:rPr lang="en-US" altLang="en-US" dirty="0" err="1">
                <a:solidFill>
                  <a:srgbClr val="0070C0"/>
                </a:solidFill>
                <a:latin typeface="lato"/>
              </a:rPr>
              <a:t>roulette_vector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 &lt;- c(-24, -50, 100, -350, 10)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 The variable </a:t>
            </a:r>
            <a:r>
              <a:rPr lang="en-US" altLang="en-US" dirty="0" err="1">
                <a:solidFill>
                  <a:srgbClr val="3D4251"/>
                </a:solidFill>
                <a:latin typeface="lato"/>
              </a:rPr>
              <a:t>days_vector</a:t>
            </a: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	</a:t>
            </a:r>
            <a:r>
              <a:rPr lang="en-US" altLang="en-US" dirty="0" err="1">
                <a:solidFill>
                  <a:srgbClr val="0070C0"/>
                </a:solidFill>
                <a:latin typeface="lato"/>
              </a:rPr>
              <a:t>days_vector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 &lt;- c("Monday", "Tuesday", "Wednesday", "Thursday", "Friday")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70C0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 Assign the names of the day to </a:t>
            </a:r>
            <a:r>
              <a:rPr lang="en-US" altLang="en-US" dirty="0" err="1">
                <a:solidFill>
                  <a:srgbClr val="3D4251"/>
                </a:solidFill>
                <a:latin typeface="lato"/>
              </a:rPr>
              <a:t>roulette_vector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 and 	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names(</a:t>
            </a:r>
            <a:r>
              <a:rPr lang="en-US" altLang="en-US" dirty="0" err="1">
                <a:solidFill>
                  <a:srgbClr val="0070C0"/>
                </a:solidFill>
                <a:latin typeface="lato"/>
              </a:rPr>
              <a:t>roulette_vector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) &lt;-</a:t>
            </a:r>
            <a:r>
              <a:rPr lang="en-US" altLang="en-US" dirty="0" err="1">
                <a:solidFill>
                  <a:srgbClr val="0070C0"/>
                </a:solidFill>
                <a:latin typeface="lato"/>
              </a:rPr>
              <a:t>days_vector</a:t>
            </a:r>
            <a:endParaRPr lang="en-US" altLang="en-US" dirty="0">
              <a:solidFill>
                <a:srgbClr val="0070C0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# Calculate Total winnings with roulette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	</a:t>
            </a:r>
            <a:r>
              <a:rPr lang="en-US" altLang="en-US" dirty="0" err="1">
                <a:solidFill>
                  <a:srgbClr val="0070C0"/>
                </a:solidFill>
                <a:latin typeface="lato"/>
              </a:rPr>
              <a:t>total_roulette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 &lt;-  sum(</a:t>
            </a:r>
            <a:r>
              <a:rPr lang="en-US" altLang="en-US" dirty="0" err="1">
                <a:solidFill>
                  <a:srgbClr val="0070C0"/>
                </a:solidFill>
                <a:latin typeface="lato"/>
              </a:rPr>
              <a:t>roulette_vector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D4251"/>
              </a:solidFill>
              <a:latin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662D6B-7456-4872-B92E-93038E32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7E56CC-DD19-4A08-A3ED-6C9FBCC3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7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A845-8E7B-47DB-A701-976219D9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by comparison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03B7-9C73-4CA4-83A1-61C74421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D4251"/>
                </a:solidFill>
                <a:latin typeface="lato"/>
              </a:rPr>
              <a:t>The (logical) comparison operators known to R are: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&lt;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for less than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&gt;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for greater than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&lt;=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for less than or equal to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&gt;=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for greater than or equal to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==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for equal to each other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!=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not equal to each other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452A7C-5C2C-4CC0-B661-15203D39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15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A845-8E7B-47DB-A701-976219D9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363495"/>
            <a:ext cx="10515600" cy="1032819"/>
          </a:xfrm>
        </p:spPr>
        <p:txBody>
          <a:bodyPr/>
          <a:lstStyle/>
          <a:p>
            <a:r>
              <a:rPr lang="en-US" b="1" dirty="0"/>
              <a:t>Time to Practice - Comparison 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452A7C-5C2C-4CC0-B661-15203D39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3087C7-8FF1-427A-8B3F-DDFA69B7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EEA153-70CC-4AFA-B6B6-7770A98DF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D03845-9C16-4EF9-BF79-8848614E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FCD064-C61B-4803-B707-3314D841C4BA}"/>
              </a:ext>
            </a:extLst>
          </p:cNvPr>
          <p:cNvSpPr/>
          <p:nvPr/>
        </p:nvSpPr>
        <p:spPr>
          <a:xfrm>
            <a:off x="986903" y="2167162"/>
            <a:ext cx="104183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Which days did you make money on roulette? Write in Variable #named </a:t>
            </a:r>
            <a:r>
              <a:rPr lang="en-US" sz="2800" i="1" dirty="0" err="1"/>
              <a:t>selection_vector</a:t>
            </a:r>
            <a:r>
              <a:rPr lang="en-US" sz="2800" i="1" dirty="0"/>
              <a:t> </a:t>
            </a:r>
            <a:r>
              <a:rPr lang="en-US" sz="2800" dirty="0"/>
              <a:t>(will hold T or F)</a:t>
            </a:r>
          </a:p>
          <a:p>
            <a:endParaRPr lang="en-US" sz="2800" i="1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# </a:t>
            </a:r>
            <a:r>
              <a:rPr lang="en-US" sz="2800" dirty="0">
                <a:solidFill>
                  <a:srgbClr val="3D4251"/>
                </a:solidFill>
                <a:latin typeface="lato"/>
              </a:rPr>
              <a:t>Select from </a:t>
            </a:r>
            <a:r>
              <a:rPr lang="en-US" sz="2800" dirty="0" err="1">
                <a:solidFill>
                  <a:srgbClr val="3D4251"/>
                </a:solidFill>
                <a:latin typeface="lato"/>
              </a:rPr>
              <a:t>roulette_vector</a:t>
            </a:r>
            <a:r>
              <a:rPr lang="en-US" sz="2800" dirty="0">
                <a:solidFill>
                  <a:srgbClr val="3D4251"/>
                </a:solidFill>
                <a:latin typeface="lato"/>
              </a:rPr>
              <a:t> these days (</a:t>
            </a:r>
            <a:r>
              <a:rPr lang="en-US" altLang="en-US" sz="2800" dirty="0">
                <a:solidFill>
                  <a:srgbClr val="3D4251"/>
                </a:solidFill>
                <a:latin typeface="lato"/>
              </a:rPr>
              <a:t>You can select the desired elements, by putting </a:t>
            </a:r>
            <a:r>
              <a:rPr lang="en-US" altLang="en-US" sz="2800" i="1" dirty="0" err="1">
                <a:solidFill>
                  <a:srgbClr val="3D4251"/>
                </a:solidFill>
                <a:latin typeface="lato"/>
              </a:rPr>
              <a:t>selection_vector</a:t>
            </a:r>
            <a:r>
              <a:rPr lang="en-US" altLang="en-US" sz="2800" dirty="0">
                <a:solidFill>
                  <a:srgbClr val="3D4251"/>
                </a:solidFill>
                <a:latin typeface="lato"/>
              </a:rPr>
              <a:t> between the square brackets that follow </a:t>
            </a:r>
            <a:r>
              <a:rPr lang="en-US" sz="2800" dirty="0">
                <a:solidFill>
                  <a:srgbClr val="3D4251"/>
                </a:solidFill>
                <a:latin typeface="lato"/>
              </a:rPr>
              <a:t> roulette </a:t>
            </a:r>
            <a:r>
              <a:rPr lang="en-US" altLang="en-US" sz="2800" i="1" dirty="0">
                <a:solidFill>
                  <a:srgbClr val="3D4251"/>
                </a:solidFill>
                <a:latin typeface="lato"/>
              </a:rPr>
              <a:t>_vector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2175EE-4F14-4A6D-BEC7-E71C801A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52" y="1247559"/>
            <a:ext cx="5886450" cy="781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F80D0D-8109-4EC9-B6CA-DB4B24D5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90" y="3371271"/>
            <a:ext cx="5915025" cy="781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5ADB68-F279-464F-B97D-C85267948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543" y="5841121"/>
            <a:ext cx="2943225" cy="7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A845-8E7B-47DB-A701-976219D9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363495"/>
            <a:ext cx="10515600" cy="1032819"/>
          </a:xfrm>
        </p:spPr>
        <p:txBody>
          <a:bodyPr/>
          <a:lstStyle/>
          <a:p>
            <a:r>
              <a:rPr lang="en-US" b="1" dirty="0"/>
              <a:t>Time to Practice – Comparison - </a:t>
            </a:r>
            <a:r>
              <a:rPr lang="en-US" altLang="en-US" b="1" dirty="0" err="1">
                <a:solidFill>
                  <a:srgbClr val="3D4251"/>
                </a:solidFill>
                <a:latin typeface="lato"/>
              </a:rPr>
              <a:t>Solu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452A7C-5C2C-4CC0-B661-15203D39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3087C7-8FF1-427A-8B3F-DDFA69B7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EEA153-70CC-4AFA-B6B6-7770A98DF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D03845-9C16-4EF9-BF79-8848614E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FCD064-C61B-4803-B707-3314D841C4BA}"/>
              </a:ext>
            </a:extLst>
          </p:cNvPr>
          <p:cNvSpPr/>
          <p:nvPr/>
        </p:nvSpPr>
        <p:spPr>
          <a:xfrm>
            <a:off x="1258752" y="2167965"/>
            <a:ext cx="102453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Which days did you make money on roulette? Write in Variable #named </a:t>
            </a:r>
            <a:r>
              <a:rPr lang="en-US" sz="2800" i="1" dirty="0" err="1"/>
              <a:t>selection_vector</a:t>
            </a:r>
            <a:r>
              <a:rPr lang="en-US" sz="2800" i="1" dirty="0"/>
              <a:t> </a:t>
            </a:r>
            <a:r>
              <a:rPr lang="en-US" sz="2800" dirty="0"/>
              <a:t>(will hold T or F)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selection_vector</a:t>
            </a:r>
            <a:r>
              <a:rPr lang="en-US" sz="2800" dirty="0">
                <a:solidFill>
                  <a:srgbClr val="0070C0"/>
                </a:solidFill>
              </a:rPr>
              <a:t> &lt;- </a:t>
            </a:r>
            <a:r>
              <a:rPr lang="en-US" sz="2800" dirty="0" err="1">
                <a:solidFill>
                  <a:srgbClr val="0070C0"/>
                </a:solidFill>
              </a:rPr>
              <a:t>roulette_vector</a:t>
            </a:r>
            <a:r>
              <a:rPr lang="en-US" sz="2800" dirty="0">
                <a:solidFill>
                  <a:srgbClr val="0070C0"/>
                </a:solidFill>
              </a:rPr>
              <a:t>  &gt; 0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# Select from </a:t>
            </a:r>
            <a:r>
              <a:rPr lang="en-US" sz="2800" dirty="0" err="1"/>
              <a:t>roulette_vector</a:t>
            </a:r>
            <a:r>
              <a:rPr lang="en-US" sz="2800" dirty="0"/>
              <a:t> these days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roulette_winning_days</a:t>
            </a:r>
            <a:r>
              <a:rPr lang="en-US" sz="2800" dirty="0">
                <a:solidFill>
                  <a:srgbClr val="0070C0"/>
                </a:solidFill>
              </a:rPr>
              <a:t> &lt;-</a:t>
            </a:r>
            <a:r>
              <a:rPr lang="en-US" sz="2800" dirty="0" err="1">
                <a:solidFill>
                  <a:srgbClr val="0070C0"/>
                </a:solidFill>
              </a:rPr>
              <a:t>roulette_vector</a:t>
            </a:r>
            <a:r>
              <a:rPr lang="en-US" sz="2800" dirty="0">
                <a:solidFill>
                  <a:srgbClr val="0070C0"/>
                </a:solidFill>
              </a:rPr>
              <a:t>[</a:t>
            </a:r>
            <a:r>
              <a:rPr lang="en-US" sz="2800" dirty="0" err="1">
                <a:solidFill>
                  <a:srgbClr val="0070C0"/>
                </a:solidFill>
              </a:rPr>
              <a:t>selection_vector</a:t>
            </a:r>
            <a:r>
              <a:rPr lang="en-US" sz="2800" dirty="0">
                <a:solidFill>
                  <a:srgbClr val="0070C0"/>
                </a:solidFill>
              </a:rPr>
              <a:t>]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A0A3A-C61E-43A9-83F2-A2C75043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52" y="1247559"/>
            <a:ext cx="58864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E49583-50BD-4758-962D-23141AB28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04" y="3718097"/>
            <a:ext cx="5915025" cy="78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F9679-2443-4D7F-A78A-B89BEAAF8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6049279"/>
            <a:ext cx="27813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71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7D00-473D-492A-8DBF-544F6276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CBD4-4F48-420E-8BAD-73E6E3EB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1253331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Matrices are vectors with a dimension attribute.</a:t>
            </a:r>
          </a:p>
          <a:p>
            <a:r>
              <a:rPr lang="en-US" altLang="en-US" sz="1800" dirty="0"/>
              <a:t>Use the </a:t>
            </a:r>
            <a:r>
              <a:rPr lang="en-US" altLang="en-US" sz="1800" i="1" dirty="0"/>
              <a:t>matrix()</a:t>
            </a:r>
            <a:r>
              <a:rPr lang="en-US" altLang="en-US" sz="1800" dirty="0"/>
              <a:t> function. </a:t>
            </a:r>
          </a:p>
          <a:p>
            <a:r>
              <a:rPr lang="en-US" altLang="en-US" sz="1800" dirty="0"/>
              <a:t>The first argument is the vector </a:t>
            </a:r>
            <a:r>
              <a:rPr lang="en-US" altLang="en-US" sz="1800" dirty="0" err="1"/>
              <a:t>box_office</a:t>
            </a:r>
            <a:r>
              <a:rPr lang="en-US" altLang="en-US" sz="1800" dirty="0"/>
              <a:t>, containing all box office figures. </a:t>
            </a:r>
          </a:p>
          <a:p>
            <a:r>
              <a:rPr lang="en-US" altLang="en-US" sz="1800" dirty="0"/>
              <a:t>Specify </a:t>
            </a:r>
            <a:r>
              <a:rPr lang="en-US" altLang="en-US" sz="1800" dirty="0" err="1"/>
              <a:t>nrow</a:t>
            </a:r>
            <a:r>
              <a:rPr lang="en-US" altLang="en-US" sz="1800" dirty="0"/>
              <a:t> and/or </a:t>
            </a:r>
            <a:r>
              <a:rPr lang="en-US" altLang="en-US" sz="1800" dirty="0" err="1"/>
              <a:t>ncol</a:t>
            </a:r>
            <a:r>
              <a:rPr lang="en-US" altLang="en-US" sz="1800" dirty="0"/>
              <a:t> and/or </a:t>
            </a:r>
            <a:r>
              <a:rPr lang="en-US" altLang="en-US" sz="1800" dirty="0" err="1"/>
              <a:t>byrow</a:t>
            </a:r>
            <a:r>
              <a:rPr lang="en-US" altLang="en-US" sz="1800" dirty="0"/>
              <a:t> = TRUE/FALSE</a:t>
            </a:r>
          </a:p>
          <a:p>
            <a:pPr marL="0" indent="0">
              <a:buNone/>
            </a:pPr>
            <a:r>
              <a:rPr lang="pl-PL" sz="1800" dirty="0"/>
              <a:t> </a:t>
            </a:r>
            <a:r>
              <a:rPr lang="pl-PL" sz="1800" dirty="0">
                <a:solidFill>
                  <a:srgbClr val="0070C0"/>
                </a:solidFill>
              </a:rPr>
              <a:t>m &lt;- matrix(nrow = 2, ncol = 3)</a:t>
            </a:r>
          </a:p>
          <a:p>
            <a:pPr marL="0" indent="0">
              <a:buNone/>
            </a:pPr>
            <a:r>
              <a:rPr lang="pl-PL" sz="1800" dirty="0"/>
              <a:t>&gt; m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pl-PL" sz="1800" dirty="0"/>
              <a:t>[,1] [,2] [,3]</a:t>
            </a:r>
          </a:p>
          <a:p>
            <a:pPr marL="0" indent="0">
              <a:buNone/>
            </a:pPr>
            <a:r>
              <a:rPr lang="pl-PL" sz="1800" dirty="0"/>
              <a:t>[1,] NA NA NA</a:t>
            </a:r>
          </a:p>
          <a:p>
            <a:pPr marL="0" indent="0">
              <a:buNone/>
            </a:pPr>
            <a:r>
              <a:rPr lang="pl-PL" sz="1800" dirty="0"/>
              <a:t>[2,] NA NA NA</a:t>
            </a:r>
            <a:endParaRPr lang="en-US" sz="1800" dirty="0"/>
          </a:p>
          <a:p>
            <a:pPr marL="0" indent="0">
              <a:buNone/>
            </a:pP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&gt; dim(m)</a:t>
            </a:r>
          </a:p>
          <a:p>
            <a:pPr marL="0" indent="0">
              <a:buNone/>
            </a:pPr>
            <a:r>
              <a:rPr lang="pl-PL" sz="1800" dirty="0"/>
              <a:t>[1] 2 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4971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7D00-473D-492A-8DBF-544F6276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CBD4-4F48-420E-8BAD-73E6E3EB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Matrices are vectors with a dimension attribute.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dirty="0"/>
              <a:t> </a:t>
            </a: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 &lt;- matrix(1:6, nrow = 2, ncol = 3)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  </a:t>
            </a: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[,1] [,2] [,3]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[1,] 1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3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[2,] 2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4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pl-PL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6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F8A50-558B-46D4-89B5-D1E5082B9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91960"/>
            <a:ext cx="7703202" cy="22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15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7D00-473D-492A-8DBF-544F6276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CBD4-4F48-420E-8BAD-73E6E3EB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537"/>
            <a:ext cx="10515600" cy="517218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900" dirty="0"/>
              <a:t>Matrices can be created by column-binding or row-binding </a:t>
            </a:r>
          </a:p>
          <a:p>
            <a:pPr marL="0" indent="0">
              <a:buNone/>
            </a:pPr>
            <a:r>
              <a:rPr lang="en-US" sz="5900" dirty="0"/>
              <a:t>with the </a:t>
            </a:r>
            <a:r>
              <a:rPr lang="en-US" sz="5900" b="1" dirty="0" err="1"/>
              <a:t>cbind</a:t>
            </a:r>
            <a:r>
              <a:rPr lang="en-US" sz="5900" dirty="0"/>
              <a:t>() and </a:t>
            </a:r>
            <a:r>
              <a:rPr lang="en-US" sz="5900" b="1" dirty="0" err="1"/>
              <a:t>rbind</a:t>
            </a:r>
            <a:r>
              <a:rPr lang="en-US" sz="5900" dirty="0"/>
              <a:t>() functions.</a:t>
            </a:r>
          </a:p>
          <a:p>
            <a:pPr marL="0" indent="0">
              <a:buNone/>
            </a:pPr>
            <a:endParaRPr lang="en-US" sz="8000" dirty="0"/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x &lt;- 1:3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y &lt;- 10:12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s-ES" sz="5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cbind</a:t>
            </a: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(x, y)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sz="5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     x y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[1,] 1 10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[2,] 2 11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[3,] 3 12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sz="5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s-ES" sz="5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rbind</a:t>
            </a: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(x, y)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  [,1] [,2] [,3]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x 1    2    3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5000" dirty="0">
                <a:solidFill>
                  <a:srgbClr val="0000FF"/>
                </a:solidFill>
                <a:latin typeface="Lucida Console" panose="020B0609040504020204" pitchFamily="49" charset="0"/>
              </a:rPr>
              <a:t>y 10   11   12</a:t>
            </a:r>
            <a:endParaRPr lang="en-US" sz="4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CD33B6-3504-43FC-91BF-879E2EDFB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228" y="2659558"/>
            <a:ext cx="4503508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x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[1] 1 2 3 &gt;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[1] 10 11 12</a:t>
            </a:r>
          </a:p>
        </p:txBody>
      </p:sp>
    </p:spTree>
    <p:extLst>
      <p:ext uri="{BB962C8B-B14F-4D97-AF65-F5344CB8AC3E}">
        <p14:creationId xmlns:p14="http://schemas.microsoft.com/office/powerpoint/2010/main" val="2219153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7D00-473D-492A-8DBF-544F6276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– </a:t>
            </a:r>
            <a:r>
              <a:rPr lang="en-US" dirty="0"/>
              <a:t>Matrices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AB9EA9-3AC9-4E33-8297-26EFCB2ADA8F}"/>
              </a:ext>
            </a:extLst>
          </p:cNvPr>
          <p:cNvSpPr/>
          <p:nvPr/>
        </p:nvSpPr>
        <p:spPr>
          <a:xfrm>
            <a:off x="638431" y="1643896"/>
            <a:ext cx="1006251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Analyze the box office numbers of the Star Wars franchise</a:t>
            </a:r>
          </a:p>
          <a:p>
            <a:endParaRPr lang="en-US" dirty="0"/>
          </a:p>
          <a:p>
            <a:r>
              <a:rPr lang="en-US" dirty="0"/>
              <a:t># Box office Star Wars (in millions!)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new_hope</a:t>
            </a:r>
            <a:r>
              <a:rPr lang="en-US" dirty="0">
                <a:solidFill>
                  <a:srgbClr val="0070C0"/>
                </a:solidFill>
              </a:rPr>
              <a:t> &lt;- c(460.998, 314.4)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empire_strikes</a:t>
            </a:r>
            <a:r>
              <a:rPr lang="en-US" dirty="0">
                <a:solidFill>
                  <a:srgbClr val="0070C0"/>
                </a:solidFill>
              </a:rPr>
              <a:t> &lt;- c(290.475, 247.900)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return_jedi</a:t>
            </a:r>
            <a:r>
              <a:rPr lang="en-US" dirty="0">
                <a:solidFill>
                  <a:srgbClr val="0070C0"/>
                </a:solidFill>
              </a:rPr>
              <a:t> &lt;- c(309.306, 165.8)</a:t>
            </a:r>
          </a:p>
          <a:p>
            <a:endParaRPr lang="en-US" dirty="0"/>
          </a:p>
          <a:p>
            <a:r>
              <a:rPr lang="en-US" dirty="0"/>
              <a:t># Combine the three vectors into one vector. Call this vector </a:t>
            </a:r>
            <a:r>
              <a:rPr lang="en-US" i="1" dirty="0" err="1"/>
              <a:t>box_office</a:t>
            </a:r>
            <a:r>
              <a:rPr lang="en-US" dirty="0"/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#Construct a matrix with 3 rows, where each row represents a movie. </a:t>
            </a:r>
          </a:p>
          <a:p>
            <a:r>
              <a:rPr lang="en-US" dirty="0"/>
              <a:t>#Use the matrix() function to do this. </a:t>
            </a:r>
          </a:p>
          <a:p>
            <a:r>
              <a:rPr lang="en-US" dirty="0"/>
              <a:t>#The first argument is the vector </a:t>
            </a:r>
            <a:r>
              <a:rPr lang="en-US" i="1" dirty="0" err="1"/>
              <a:t>box_office</a:t>
            </a:r>
            <a:r>
              <a:rPr lang="en-US" dirty="0"/>
              <a:t>, containing all box office figures. </a:t>
            </a:r>
          </a:p>
          <a:p>
            <a:r>
              <a:rPr lang="en-US" dirty="0"/>
              <a:t>#Next, you'll have to specify </a:t>
            </a:r>
            <a:r>
              <a:rPr lang="en-US" dirty="0" err="1"/>
              <a:t>nrow</a:t>
            </a:r>
            <a:r>
              <a:rPr lang="en-US" dirty="0"/>
              <a:t> = 3 and </a:t>
            </a:r>
            <a:r>
              <a:rPr lang="en-US" dirty="0" err="1"/>
              <a:t>byrow</a:t>
            </a:r>
            <a:r>
              <a:rPr lang="en-US" dirty="0"/>
              <a:t> = TRUE. </a:t>
            </a:r>
          </a:p>
          <a:p>
            <a:r>
              <a:rPr lang="en-US" dirty="0"/>
              <a:t>#Name the resulting matrix </a:t>
            </a:r>
            <a:r>
              <a:rPr lang="en-US" i="1" dirty="0" err="1"/>
              <a:t>star_wars_matrix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A9566-678B-433B-8E41-013FC1AB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353" y="5214104"/>
            <a:ext cx="2343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53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7D00-473D-492A-8DBF-544F6276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– </a:t>
            </a:r>
            <a:r>
              <a:rPr lang="en-US" dirty="0"/>
              <a:t>Matrices – </a:t>
            </a:r>
            <a:r>
              <a:rPr lang="en-US" b="1" dirty="0" err="1"/>
              <a:t>Solu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AB9EA9-3AC9-4E33-8297-26EFCB2ADA8F}"/>
              </a:ext>
            </a:extLst>
          </p:cNvPr>
          <p:cNvSpPr/>
          <p:nvPr/>
        </p:nvSpPr>
        <p:spPr>
          <a:xfrm>
            <a:off x="638431" y="1643896"/>
            <a:ext cx="110757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Box office Star Wars (in millions!)</a:t>
            </a:r>
          </a:p>
          <a:p>
            <a:r>
              <a:rPr lang="en-US" sz="2800" dirty="0"/>
              <a:t>	</a:t>
            </a:r>
            <a:r>
              <a:rPr lang="en-US" sz="2800" dirty="0" err="1">
                <a:solidFill>
                  <a:srgbClr val="0070C0"/>
                </a:solidFill>
              </a:rPr>
              <a:t>new_hope</a:t>
            </a:r>
            <a:r>
              <a:rPr lang="en-US" sz="2800" dirty="0">
                <a:solidFill>
                  <a:srgbClr val="0070C0"/>
                </a:solidFill>
              </a:rPr>
              <a:t> &lt;- c(460.998, 314.4)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empire_strikes</a:t>
            </a:r>
            <a:r>
              <a:rPr lang="en-US" sz="2800" dirty="0">
                <a:solidFill>
                  <a:srgbClr val="0070C0"/>
                </a:solidFill>
              </a:rPr>
              <a:t> &lt;- c(290.475, 247.900)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return_jedi</a:t>
            </a:r>
            <a:r>
              <a:rPr lang="en-US" sz="2800" dirty="0">
                <a:solidFill>
                  <a:srgbClr val="0070C0"/>
                </a:solidFill>
              </a:rPr>
              <a:t> &lt;- c(309.306, 165.8)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# Create </a:t>
            </a:r>
            <a:r>
              <a:rPr lang="en-US" sz="2800" dirty="0" err="1"/>
              <a:t>box_office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box_office</a:t>
            </a:r>
            <a:r>
              <a:rPr lang="en-US" sz="2800" dirty="0">
                <a:solidFill>
                  <a:srgbClr val="0070C0"/>
                </a:solidFill>
              </a:rPr>
              <a:t> &lt;- c(</a:t>
            </a:r>
            <a:r>
              <a:rPr lang="en-US" sz="2800" dirty="0" err="1">
                <a:solidFill>
                  <a:srgbClr val="0070C0"/>
                </a:solidFill>
              </a:rPr>
              <a:t>new_hope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empire_strikes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return_jedi</a:t>
            </a:r>
            <a:r>
              <a:rPr lang="en-US" sz="2800" dirty="0">
                <a:solidFill>
                  <a:srgbClr val="0070C0"/>
                </a:solidFill>
              </a:rPr>
              <a:t>)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# Construct </a:t>
            </a:r>
            <a:r>
              <a:rPr lang="en-US" sz="2800" dirty="0" err="1"/>
              <a:t>star_wars_matrix</a:t>
            </a:r>
            <a:r>
              <a:rPr lang="en-US" sz="2800" dirty="0"/>
              <a:t>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star_wars_matrix</a:t>
            </a:r>
            <a:r>
              <a:rPr lang="en-US" sz="2800" dirty="0">
                <a:solidFill>
                  <a:srgbClr val="0070C0"/>
                </a:solidFill>
              </a:rPr>
              <a:t> &lt;- matrix(</a:t>
            </a:r>
            <a:r>
              <a:rPr lang="en-US" sz="2800" dirty="0" err="1">
                <a:solidFill>
                  <a:srgbClr val="0070C0"/>
                </a:solidFill>
              </a:rPr>
              <a:t>box_office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nrow</a:t>
            </a:r>
            <a:r>
              <a:rPr lang="en-US" sz="2800" dirty="0">
                <a:solidFill>
                  <a:srgbClr val="0070C0"/>
                </a:solidFill>
              </a:rPr>
              <a:t> = 3, </a:t>
            </a:r>
            <a:r>
              <a:rPr lang="en-US" sz="2800" dirty="0" err="1">
                <a:solidFill>
                  <a:srgbClr val="0070C0"/>
                </a:solidFill>
              </a:rPr>
              <a:t>byrow</a:t>
            </a:r>
            <a:r>
              <a:rPr lang="en-US" sz="2800" dirty="0">
                <a:solidFill>
                  <a:srgbClr val="0070C0"/>
                </a:solidFill>
              </a:rPr>
              <a:t> = TRUE)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D268-E8DD-46EF-BF54-3E833D3F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3488-7F4E-4CD8-952F-0128E99F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is a language that was developed by John Chambers and others at the old Bell Telephone</a:t>
            </a:r>
          </a:p>
          <a:p>
            <a:endParaRPr lang="en-US" dirty="0"/>
          </a:p>
          <a:p>
            <a:r>
              <a:rPr lang="en-US" dirty="0"/>
              <a:t>S was initiated in 1976 as an internal statistical analysis environment—originally implemented as Fortran libraries. </a:t>
            </a:r>
          </a:p>
          <a:p>
            <a:endParaRPr lang="en-US" dirty="0"/>
          </a:p>
          <a:p>
            <a:r>
              <a:rPr lang="en-US" dirty="0"/>
              <a:t>Early versions of the language did not even contain functions for statistical modeling.</a:t>
            </a:r>
          </a:p>
        </p:txBody>
      </p:sp>
    </p:spTree>
    <p:extLst>
      <p:ext uri="{BB962C8B-B14F-4D97-AF65-F5344CB8AC3E}">
        <p14:creationId xmlns:p14="http://schemas.microsoft.com/office/powerpoint/2010/main" val="2994876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F60D-BCEC-4B89-BBB0-15823386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– Naming a matrix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D16ED-D8CC-45AD-A2B6-96C11823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62" y="1532239"/>
            <a:ext cx="10515600" cy="479300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u="sng" dirty="0"/>
              <a:t>Add the names of the movies for the rows. And regions for columns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# Use  Vectors region and titles below for naming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region &lt;- c("US", "non-US")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titles &lt;- c("A New Hope", "The Empire Strikes Back", "Return of the Jedi“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#Similar to vectors, you can add names for the rows and the columns of a matrix</a:t>
            </a:r>
          </a:p>
          <a:p>
            <a:pPr marL="0" indent="0">
              <a:buNone/>
            </a:pPr>
            <a:r>
              <a:rPr lang="en-US" dirty="0"/>
              <a:t># Name the columns with region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Name the rows with titles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# Print out </a:t>
            </a:r>
            <a:r>
              <a:rPr lang="en-US" dirty="0" err="1"/>
              <a:t>star_wars_matrix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72001-730E-43F3-BDF9-2CDD2FEDC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58" y="4361935"/>
            <a:ext cx="5823486" cy="16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91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F60D-BCEC-4B89-BBB0-15823386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 to Practice – Naming a matrix - </a:t>
            </a:r>
            <a:r>
              <a:rPr lang="en-US" dirty="0" err="1"/>
              <a:t>Solu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D16ED-D8CC-45AD-A2B6-96C11823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62" y="1532239"/>
            <a:ext cx="10515600" cy="479300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#Add the names of the movies for the rows. And regions for columns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# Vectors region and titles, used for naming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region &lt;- c("US", "non-US")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titles &lt;- c("A New Hope", "The Empire Strikes Back", "Return of the Jedi")</a:t>
            </a:r>
          </a:p>
          <a:p>
            <a:pPr marL="0" indent="0">
              <a:buNone/>
            </a:pPr>
            <a:r>
              <a:rPr lang="en-US" dirty="0"/>
              <a:t>#Similar to vectors, you can add names for the rows and the columns of a matrix</a:t>
            </a:r>
          </a:p>
          <a:p>
            <a:pPr marL="0" indent="0">
              <a:buNone/>
            </a:pPr>
            <a:r>
              <a:rPr lang="en-US" dirty="0"/>
              <a:t># Name the columns with region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colnames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star_wars_matrix</a:t>
            </a:r>
            <a:r>
              <a:rPr lang="en-US" dirty="0">
                <a:solidFill>
                  <a:srgbClr val="0070C0"/>
                </a:solidFill>
              </a:rPr>
              <a:t>) &lt;- region</a:t>
            </a:r>
          </a:p>
          <a:p>
            <a:pPr marL="0" indent="0">
              <a:buNone/>
            </a:pPr>
            <a:r>
              <a:rPr lang="en-US" dirty="0"/>
              <a:t># Name the rows with titles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rownames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star_wars_matrix</a:t>
            </a:r>
            <a:r>
              <a:rPr lang="en-US" dirty="0">
                <a:solidFill>
                  <a:srgbClr val="0070C0"/>
                </a:solidFill>
              </a:rPr>
              <a:t>) &lt;- titles</a:t>
            </a:r>
          </a:p>
          <a:p>
            <a:pPr marL="0" indent="0">
              <a:buNone/>
            </a:pPr>
            <a:r>
              <a:rPr lang="en-US" dirty="0"/>
              <a:t># Print out </a:t>
            </a:r>
            <a:r>
              <a:rPr lang="en-US" dirty="0" err="1"/>
              <a:t>star_wars_matrix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star_wars_matrix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FF9BE-B54B-4A24-B91D-B20EC8AC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783" y="4659011"/>
            <a:ext cx="4762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97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E217-8A05-4DA6-AD6C-CF7F28A6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Rows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24CBAC-87E9-4001-AA28-5A6E7233C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28" y="2129695"/>
            <a:ext cx="10621672" cy="309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dirty="0"/>
              <a:t>In R, the function </a:t>
            </a:r>
            <a:r>
              <a:rPr lang="en-US" altLang="en-US" dirty="0" err="1">
                <a:hlinkClick r:id="rId2"/>
              </a:rPr>
              <a:t>rowSums</a:t>
            </a:r>
            <a:r>
              <a:rPr lang="en-US" altLang="en-US" dirty="0">
                <a:hlinkClick r:id="rId2"/>
              </a:rPr>
              <a:t>()</a:t>
            </a:r>
            <a:r>
              <a:rPr lang="en-US" altLang="en-US" dirty="0"/>
              <a:t> conveniently calculates the totals for each row of a matrix.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/>
              <a:t>This function creates a new vector: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en-US" dirty="0" err="1"/>
              <a:t>rowSums</a:t>
            </a:r>
            <a:r>
              <a:rPr lang="en-US" altLang="en-US" dirty="0"/>
              <a:t>(</a:t>
            </a:r>
            <a:r>
              <a:rPr lang="en-US" altLang="en-US" dirty="0" err="1"/>
              <a:t>my_matrix</a:t>
            </a:r>
            <a:r>
              <a:rPr lang="en-US" alt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54054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0EEB-C0E0-497C-851F-C01E9630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 to Practice – Calculating Row Sum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FD74-BF75-4794-ABBD-05FE829B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#Calculate the worldwide box office figures for the three movies and put these in the vector named </a:t>
            </a:r>
            <a:r>
              <a:rPr lang="en-US" i="1" dirty="0" err="1"/>
              <a:t>worldwide_vector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FROM: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0F955-D887-4A2F-BAB3-0A328547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07" y="5510727"/>
            <a:ext cx="8705850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544EF-C806-41C3-B5FC-B7CCF15C5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80" y="3095883"/>
            <a:ext cx="4762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91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0EEB-C0E0-497C-851F-C01E9630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to Practice – Calculating Row Sum </a:t>
            </a:r>
            <a:r>
              <a:rPr lang="en-US" b="1" dirty="0"/>
              <a:t>- SOLU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FD74-BF75-4794-ABBD-05FE829B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#Calculate the worldwide box office figures for the three movies and put these in the vector named </a:t>
            </a:r>
            <a:r>
              <a:rPr lang="en-US" i="1" dirty="0" err="1"/>
              <a:t>worldwide_vector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worldwide_vector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rowSums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star_wars_matrix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0F955-D887-4A2F-BAB3-0A328547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67" y="5348288"/>
            <a:ext cx="8705850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544EF-C806-41C3-B5FC-B7CCF15C5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99" y="3590153"/>
            <a:ext cx="4762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73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0EEB-C0E0-497C-851F-C01E9630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 to Practice – Calculating Column Sum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FD74-BF75-4794-ABBD-05FE829B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#Calculate the total revenue for US and non-US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total_revenue_vector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colSums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all_wars_matrix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Print out </a:t>
            </a:r>
            <a:r>
              <a:rPr lang="en-US" i="1" dirty="0" err="1"/>
              <a:t>total_revenue_vector</a:t>
            </a:r>
            <a:endParaRPr lang="en-US" i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total_revenue_vector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51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0EEB-C0E0-497C-851F-C01E9630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to Practice – Column Bind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FD74-BF75-4794-ABBD-05FE829B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Bind the new variable </a:t>
            </a:r>
            <a:r>
              <a:rPr lang="en-US" dirty="0" err="1"/>
              <a:t>worldwide_vector</a:t>
            </a:r>
            <a:r>
              <a:rPr lang="en-US" dirty="0"/>
              <a:t> as a column to </a:t>
            </a:r>
            <a:r>
              <a:rPr lang="en-US" dirty="0" err="1"/>
              <a:t>star_wars_matrix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Bind the </a:t>
            </a:r>
            <a:r>
              <a:rPr lang="en-US" i="1" dirty="0" err="1"/>
              <a:t>total_revenue_vector</a:t>
            </a:r>
            <a:r>
              <a:rPr lang="en-US" dirty="0"/>
              <a:t> variable to a </a:t>
            </a:r>
            <a:r>
              <a:rPr lang="en-US" dirty="0" err="1"/>
              <a:t>worldwide_vector</a:t>
            </a:r>
            <a:r>
              <a:rPr lang="en-US" dirty="0"/>
              <a:t> as a row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E739A-2EDD-4E0B-AACE-CF899A24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3" y="2323703"/>
            <a:ext cx="66389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71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0EEB-C0E0-497C-851F-C01E9630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 to Practice – Column/Row Bind - SOLU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FD74-BF75-4794-ABBD-05FE829B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22" y="1058798"/>
            <a:ext cx="10851292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Bind the new variable </a:t>
            </a:r>
            <a:r>
              <a:rPr lang="en-US" dirty="0" err="1"/>
              <a:t>worldwide_vector</a:t>
            </a:r>
            <a:r>
              <a:rPr lang="en-US" dirty="0"/>
              <a:t> as a column to </a:t>
            </a:r>
            <a:r>
              <a:rPr lang="en-US" dirty="0" err="1"/>
              <a:t>star_wars_matrix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all_wars_matrix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cbind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star_wars_matrix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worldwide_vector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Bind the </a:t>
            </a:r>
            <a:r>
              <a:rPr lang="en-US" i="1" dirty="0" err="1"/>
              <a:t>total_revenue_vector</a:t>
            </a:r>
            <a:r>
              <a:rPr lang="en-US" dirty="0"/>
              <a:t> variable to a </a:t>
            </a:r>
            <a:r>
              <a:rPr lang="en-US" dirty="0" err="1"/>
              <a:t>worldwide_vector</a:t>
            </a:r>
            <a:r>
              <a:rPr lang="en-US" dirty="0"/>
              <a:t> as a row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all_wars_matrix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rbind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all_wars_matrix</a:t>
            </a:r>
            <a:r>
              <a:rPr lang="en-US" dirty="0">
                <a:solidFill>
                  <a:srgbClr val="0070C0"/>
                </a:solidFill>
              </a:rPr>
              <a:t> , </a:t>
            </a:r>
            <a:r>
              <a:rPr lang="en-US" dirty="0" err="1">
                <a:solidFill>
                  <a:srgbClr val="0070C0"/>
                </a:solidFill>
              </a:rPr>
              <a:t>total_revenue_vector</a:t>
            </a:r>
            <a:r>
              <a:rPr lang="en-US" dirty="0">
                <a:solidFill>
                  <a:srgbClr val="0070C0"/>
                </a:solidFill>
              </a:rPr>
              <a:t>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00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7899-F32C-44D7-8F2B-48F5C2C3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0"/>
            <a:ext cx="10515600" cy="1325563"/>
          </a:xfrm>
        </p:spPr>
        <p:txBody>
          <a:bodyPr/>
          <a:lstStyle/>
          <a:p>
            <a:r>
              <a:rPr lang="en-US" b="1" dirty="0"/>
              <a:t>Selection of Matrix Elements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93CC34-F1AE-40B1-A485-7D8AA393B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1341" y="1325563"/>
            <a:ext cx="10163940" cy="5978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en-US" dirty="0"/>
              <a:t>Use the square brackets [ ] to select one or multiple elements from a matrix. 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rgbClr val="0070C0"/>
                </a:solidFill>
              </a:rPr>
              <a:t>my_matrix</a:t>
            </a:r>
            <a:r>
              <a:rPr lang="en-US" altLang="en-US" dirty="0">
                <a:solidFill>
                  <a:srgbClr val="0070C0"/>
                </a:solidFill>
              </a:rPr>
              <a:t>[1,2] </a:t>
            </a:r>
            <a:r>
              <a:rPr lang="en-US" altLang="en-US" dirty="0"/>
              <a:t>selects the element at the first row and second column.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rgbClr val="0070C0"/>
                </a:solidFill>
              </a:rPr>
              <a:t>my_matrix</a:t>
            </a:r>
            <a:r>
              <a:rPr lang="en-US" altLang="en-US" dirty="0">
                <a:solidFill>
                  <a:srgbClr val="0070C0"/>
                </a:solidFill>
              </a:rPr>
              <a:t>[1:3,2:4] </a:t>
            </a:r>
            <a:r>
              <a:rPr lang="en-US" altLang="en-US" dirty="0"/>
              <a:t>results in a matrix with the data on the rows 1, 2, 3 and columns 2, 3, 4.</a:t>
            </a:r>
          </a:p>
          <a:p>
            <a:pPr lvl="0" fontAlgn="base">
              <a:spcAft>
                <a:spcPct val="0"/>
              </a:spcAft>
            </a:pPr>
            <a:r>
              <a:rPr lang="en-US" altLang="en-US" dirty="0"/>
              <a:t>Select all elements of a row or a column, no number is needed before or after the comma, respectively: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rgbClr val="0070C0"/>
                </a:solidFill>
              </a:rPr>
              <a:t>my_matrix</a:t>
            </a:r>
            <a:r>
              <a:rPr lang="en-US" altLang="en-US" dirty="0">
                <a:solidFill>
                  <a:srgbClr val="0070C0"/>
                </a:solidFill>
              </a:rPr>
              <a:t>[,1]</a:t>
            </a:r>
            <a:r>
              <a:rPr lang="en-US" altLang="en-US" dirty="0"/>
              <a:t> selects all elements of the first column.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rgbClr val="0070C0"/>
                </a:solidFill>
              </a:rPr>
              <a:t>my_matrix</a:t>
            </a:r>
            <a:r>
              <a:rPr lang="en-US" altLang="en-US" dirty="0">
                <a:solidFill>
                  <a:srgbClr val="0070C0"/>
                </a:solidFill>
              </a:rPr>
              <a:t>[1,] </a:t>
            </a:r>
            <a:r>
              <a:rPr lang="en-US" altLang="en-US" dirty="0"/>
              <a:t>selects all elements of the first row.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0827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682D-7EF8-4564-864B-E539759C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3076" cy="1325563"/>
          </a:xfrm>
        </p:spPr>
        <p:txBody>
          <a:bodyPr/>
          <a:lstStyle/>
          <a:p>
            <a:r>
              <a:rPr lang="en-US" dirty="0"/>
              <a:t>Time to Practice - </a:t>
            </a:r>
            <a:r>
              <a:rPr lang="en-US" b="1" dirty="0"/>
              <a:t>Selection of Matrix Elements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9C52-B5B8-4F39-9525-E8821F65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Select the non-US revenue for all movies, save in variable </a:t>
            </a:r>
            <a:r>
              <a:rPr lang="en-US" i="1" dirty="0" err="1"/>
              <a:t>non_us_all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Find the average non-US revenue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Select the non-US revenue for first two movies, save in variable </a:t>
            </a:r>
            <a:r>
              <a:rPr lang="en-US" i="1" dirty="0" err="1"/>
              <a:t>non_us</a:t>
            </a:r>
            <a:r>
              <a:rPr lang="en-US" i="1" dirty="0"/>
              <a:t>_</a:t>
            </a:r>
            <a:r>
              <a:rPr lang="en-US" dirty="0"/>
              <a:t> some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Find the average non-US revenue for first two movies</a:t>
            </a:r>
          </a:p>
        </p:txBody>
      </p:sp>
    </p:spTree>
    <p:extLst>
      <p:ext uri="{BB962C8B-B14F-4D97-AF65-F5344CB8AC3E}">
        <p14:creationId xmlns:p14="http://schemas.microsoft.com/office/powerpoint/2010/main" val="225233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2090-5FCA-4AD5-9D8C-A8A47E98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the 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279F-62BB-4F62-A8DF-7B3FD9323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primary R system is available from the </a:t>
            </a:r>
            <a:r>
              <a:rPr lang="en-US" b="1" dirty="0"/>
              <a:t>C</a:t>
            </a:r>
            <a:r>
              <a:rPr lang="en-US" dirty="0"/>
              <a:t>omprehensive </a:t>
            </a:r>
            <a:r>
              <a:rPr lang="en-US" b="1" dirty="0"/>
              <a:t>R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rchive </a:t>
            </a:r>
            <a:r>
              <a:rPr lang="en-US" b="1" dirty="0"/>
              <a:t>N</a:t>
            </a:r>
            <a:r>
              <a:rPr lang="en-US" dirty="0"/>
              <a:t>etwork, also known as CRAN. </a:t>
            </a:r>
          </a:p>
          <a:p>
            <a:r>
              <a:rPr lang="en-US" dirty="0"/>
              <a:t>CRAN also hosts many add-on packages that can be used to extend the functionality of R.</a:t>
            </a:r>
          </a:p>
          <a:p>
            <a:r>
              <a:rPr lang="en-US" dirty="0"/>
              <a:t>R functionality is divided into a number of packages.</a:t>
            </a:r>
          </a:p>
          <a:p>
            <a:pPr lvl="1"/>
            <a:r>
              <a:rPr lang="en-US" dirty="0"/>
              <a:t>The “base” R system contains, among other things, the base package which is required to run R and contains the most fundamental functions.</a:t>
            </a:r>
          </a:p>
          <a:p>
            <a:pPr lvl="1"/>
            <a:r>
              <a:rPr lang="en-US" dirty="0"/>
              <a:t>The other packages contained in the “base” system include </a:t>
            </a:r>
            <a:r>
              <a:rPr lang="en-US" dirty="0" err="1"/>
              <a:t>utils</a:t>
            </a:r>
            <a:r>
              <a:rPr lang="en-US" dirty="0"/>
              <a:t>, stats, datasets, graphics, grid, methods, tools, parallel, compiler, splines, </a:t>
            </a:r>
            <a:r>
              <a:rPr lang="en-US" dirty="0" err="1"/>
              <a:t>tcltk</a:t>
            </a:r>
            <a:r>
              <a:rPr lang="en-US" dirty="0"/>
              <a:t>, stats4.</a:t>
            </a:r>
          </a:p>
        </p:txBody>
      </p:sp>
    </p:spTree>
    <p:extLst>
      <p:ext uri="{BB962C8B-B14F-4D97-AF65-F5344CB8AC3E}">
        <p14:creationId xmlns:p14="http://schemas.microsoft.com/office/powerpoint/2010/main" val="2925237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682D-7EF8-4564-864B-E539759C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4" y="365125"/>
            <a:ext cx="10913076" cy="1325563"/>
          </a:xfrm>
        </p:spPr>
        <p:txBody>
          <a:bodyPr/>
          <a:lstStyle/>
          <a:p>
            <a:r>
              <a:rPr lang="en-US" dirty="0"/>
              <a:t>Time to Practice - Selection of Matrix Elements </a:t>
            </a:r>
            <a:r>
              <a:rPr lang="en-US" b="1" dirty="0"/>
              <a:t>- </a:t>
            </a:r>
            <a:r>
              <a:rPr lang="en-US" b="1" dirty="0" err="1"/>
              <a:t>Solu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9C52-B5B8-4F39-9525-E8821F65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62" y="185132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Select the non-US revenue for all movies, save in variable </a:t>
            </a:r>
            <a:r>
              <a:rPr lang="en-US" i="1" dirty="0" err="1"/>
              <a:t>non_us_all</a:t>
            </a:r>
            <a:endParaRPr lang="en-US" i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non_us_all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all_wars_matrix</a:t>
            </a:r>
            <a:r>
              <a:rPr lang="en-US" dirty="0">
                <a:solidFill>
                  <a:srgbClr val="0070C0"/>
                </a:solidFill>
              </a:rPr>
              <a:t>[,2]</a:t>
            </a:r>
          </a:p>
          <a:p>
            <a:pPr marL="0" indent="0">
              <a:buNone/>
            </a:pPr>
            <a:r>
              <a:rPr lang="en-US" dirty="0"/>
              <a:t># Find the average non-US revenue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mean(</a:t>
            </a:r>
            <a:r>
              <a:rPr lang="en-US" dirty="0" err="1">
                <a:solidFill>
                  <a:srgbClr val="0070C0"/>
                </a:solidFill>
              </a:rPr>
              <a:t>non_us_all</a:t>
            </a:r>
            <a:r>
              <a:rPr lang="en-US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# Select the non-US revenue for first two movies, save in variable </a:t>
            </a:r>
            <a:r>
              <a:rPr lang="en-US" i="1" dirty="0" err="1"/>
              <a:t>non_us</a:t>
            </a:r>
            <a:r>
              <a:rPr lang="en-US" i="1" dirty="0"/>
              <a:t>_</a:t>
            </a:r>
            <a:r>
              <a:rPr lang="en-US" dirty="0"/>
              <a:t> some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non_us_some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all_wars_matrix</a:t>
            </a:r>
            <a:r>
              <a:rPr lang="en-US" dirty="0">
                <a:solidFill>
                  <a:srgbClr val="0070C0"/>
                </a:solidFill>
              </a:rPr>
              <a:t>[1:2,2] </a:t>
            </a:r>
          </a:p>
          <a:p>
            <a:pPr marL="0" indent="0">
              <a:buNone/>
            </a:pPr>
            <a:r>
              <a:rPr lang="en-US" dirty="0"/>
              <a:t># Find the average non-US revenue for first two movies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mean(</a:t>
            </a:r>
            <a:r>
              <a:rPr lang="en-US" dirty="0" err="1">
                <a:solidFill>
                  <a:srgbClr val="0070C0"/>
                </a:solidFill>
              </a:rPr>
              <a:t>non_us_some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4972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Categorical Data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Labels or names are used to identify an attribute of each element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Use either the nominal (Male/Female, Color) or ordinal (Rank, Satisfaction) scale of measurement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Can be either numeric or nonnumeric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Quantitative Data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Quantitative data indicate </a:t>
            </a:r>
            <a:r>
              <a:rPr lang="en-US" sz="1800" u="sng" dirty="0">
                <a:solidFill>
                  <a:srgbClr val="000000"/>
                </a:solidFill>
              </a:rPr>
              <a:t>how many or how much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Quantitative data are </a:t>
            </a:r>
            <a:r>
              <a:rPr lang="en-US" sz="1800" u="sng" dirty="0">
                <a:solidFill>
                  <a:srgbClr val="000000"/>
                </a:solidFill>
              </a:rPr>
              <a:t>always numeric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Ordinary arithmetic operations are meaningful for quantitative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/>
              <a:t>41</a:t>
            </a:fld>
            <a:endParaRPr lang="en-US"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386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2221C80-BA49-41A5-AD6C-EEB518F9073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Types of Variables</a:t>
            </a:r>
          </a:p>
        </p:txBody>
      </p:sp>
      <p:grpSp>
        <p:nvGrpSpPr>
          <p:cNvPr id="29699" name="Organization Chart 3">
            <a:extLst>
              <a:ext uri="{FF2B5EF4-FFF2-40B4-BE49-F238E27FC236}">
                <a16:creationId xmlns:a16="http://schemas.microsoft.com/office/drawing/2014/main" id="{5F01D669-642A-4C9A-A341-01C68E93D4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00200" y="1295400"/>
            <a:ext cx="7315200" cy="3810000"/>
            <a:chOff x="672" y="1154"/>
            <a:chExt cx="4608" cy="2400"/>
          </a:xfrm>
        </p:grpSpPr>
        <p:cxnSp>
          <p:nvCxnSpPr>
            <p:cNvPr id="29700" name="_s60420">
              <a:extLst>
                <a:ext uri="{FF2B5EF4-FFF2-40B4-BE49-F238E27FC236}">
                  <a16:creationId xmlns:a16="http://schemas.microsoft.com/office/drawing/2014/main" id="{163CEFB0-0CDD-47B2-A4F7-571745E2A41E}"/>
                </a:ext>
              </a:extLst>
            </p:cNvPr>
            <p:cNvCxnSpPr>
              <a:cxnSpLocks noChangeShapeType="1"/>
              <a:stCxn id="29708" idx="0"/>
              <a:endCxn id="29706" idx="2"/>
            </p:cNvCxnSpPr>
            <p:nvPr/>
          </p:nvCxnSpPr>
          <p:spPr bwMode="auto">
            <a:xfrm rot="5400000" flipH="1">
              <a:off x="4248" y="2640"/>
              <a:ext cx="240" cy="720"/>
            </a:xfrm>
            <a:prstGeom prst="bentConnector3">
              <a:avLst>
                <a:gd name="adj1" fmla="val 30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1" name="_s60421">
              <a:extLst>
                <a:ext uri="{FF2B5EF4-FFF2-40B4-BE49-F238E27FC236}">
                  <a16:creationId xmlns:a16="http://schemas.microsoft.com/office/drawing/2014/main" id="{E74710D1-6EE8-4A36-8115-B33F14CE7F4C}"/>
                </a:ext>
              </a:extLst>
            </p:cNvPr>
            <p:cNvCxnSpPr>
              <a:cxnSpLocks noChangeShapeType="1"/>
              <a:stCxn id="29707" idx="0"/>
              <a:endCxn id="29706" idx="2"/>
            </p:cNvCxnSpPr>
            <p:nvPr/>
          </p:nvCxnSpPr>
          <p:spPr bwMode="auto">
            <a:xfrm rot="-5400000">
              <a:off x="3591" y="2703"/>
              <a:ext cx="240" cy="594"/>
            </a:xfrm>
            <a:prstGeom prst="bentConnector3">
              <a:avLst>
                <a:gd name="adj1" fmla="val 30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2" name="_s60422">
              <a:extLst>
                <a:ext uri="{FF2B5EF4-FFF2-40B4-BE49-F238E27FC236}">
                  <a16:creationId xmlns:a16="http://schemas.microsoft.com/office/drawing/2014/main" id="{144B2743-0E31-444C-B2E6-9C8E1D3488DC}"/>
                </a:ext>
              </a:extLst>
            </p:cNvPr>
            <p:cNvCxnSpPr>
              <a:cxnSpLocks noChangeShapeType="1"/>
              <a:stCxn id="29706" idx="0"/>
              <a:endCxn id="29704" idx="2"/>
            </p:cNvCxnSpPr>
            <p:nvPr/>
          </p:nvCxnSpPr>
          <p:spPr bwMode="auto">
            <a:xfrm rot="5400000" flipH="1">
              <a:off x="3323" y="1622"/>
              <a:ext cx="409" cy="960"/>
            </a:xfrm>
            <a:prstGeom prst="bentConnector3">
              <a:avLst>
                <a:gd name="adj1" fmla="val 24690"/>
              </a:avLst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3" name="_s60423">
              <a:extLst>
                <a:ext uri="{FF2B5EF4-FFF2-40B4-BE49-F238E27FC236}">
                  <a16:creationId xmlns:a16="http://schemas.microsoft.com/office/drawing/2014/main" id="{7CE695BF-2A40-4F89-B412-2226158B65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016" y="2210"/>
              <a:ext cx="1056" cy="121"/>
            </a:xfrm>
            <a:prstGeom prst="bentConnector3">
              <a:avLst>
                <a:gd name="adj1" fmla="val 6819"/>
              </a:avLst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4" name="_s60424">
              <a:extLst>
                <a:ext uri="{FF2B5EF4-FFF2-40B4-BE49-F238E27FC236}">
                  <a16:creationId xmlns:a16="http://schemas.microsoft.com/office/drawing/2014/main" id="{84B5E273-9207-4BAE-BFD1-6204546B5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96"/>
              <a:ext cx="1200" cy="60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rgbClr val="47474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3300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Variables</a:t>
              </a:r>
              <a:endParaRPr lang="en-US" altLang="en-US" sz="2400"/>
            </a:p>
          </p:txBody>
        </p:sp>
        <p:sp>
          <p:nvSpPr>
            <p:cNvPr id="29705" name="_s60425">
              <a:extLst>
                <a:ext uri="{FF2B5EF4-FFF2-40B4-BE49-F238E27FC236}">
                  <a16:creationId xmlns:a16="http://schemas.microsoft.com/office/drawing/2014/main" id="{9CF6F581-3BD0-433C-BEE9-A87B714D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6"/>
              <a:ext cx="1265" cy="574"/>
            </a:xfrm>
            <a:prstGeom prst="rect">
              <a:avLst/>
            </a:prstGeom>
            <a:solidFill>
              <a:srgbClr val="FDE0BD"/>
            </a:solidFill>
            <a:ln w="12700">
              <a:solidFill>
                <a:srgbClr val="47474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3300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rgbClr val="00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Categorical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9706" name="_s60426">
              <a:extLst>
                <a:ext uri="{FF2B5EF4-FFF2-40B4-BE49-F238E27FC236}">
                  <a16:creationId xmlns:a16="http://schemas.microsoft.com/office/drawing/2014/main" id="{89B5FFC7-EDEB-4340-A10D-C2CFBE28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06"/>
              <a:ext cx="1296" cy="57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3300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rgbClr val="474747"/>
                </a:solidFill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474747"/>
                  </a:solidFill>
                </a:rPr>
                <a:t>Numerical</a:t>
              </a:r>
              <a:r>
                <a:rPr lang="en-US" altLang="en-US" sz="1800" b="1">
                  <a:solidFill>
                    <a:srgbClr val="474747"/>
                  </a:solidFill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rgbClr val="474747"/>
                </a:solidFill>
              </a:endParaRPr>
            </a:p>
          </p:txBody>
        </p:sp>
        <p:sp>
          <p:nvSpPr>
            <p:cNvPr id="29707" name="_s60427">
              <a:extLst>
                <a:ext uri="{FF2B5EF4-FFF2-40B4-BE49-F238E27FC236}">
                  <a16:creationId xmlns:a16="http://schemas.microsoft.com/office/drawing/2014/main" id="{359C9DA1-02A3-4B0A-A6CE-9745F47B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120"/>
              <a:ext cx="972" cy="38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3300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474747"/>
                  </a:solidFill>
                </a:rPr>
                <a:t>Discrete</a:t>
              </a:r>
              <a:endParaRPr lang="en-US" altLang="en-US" sz="2400"/>
            </a:p>
          </p:txBody>
        </p:sp>
        <p:sp>
          <p:nvSpPr>
            <p:cNvPr id="29708" name="_s60428">
              <a:extLst>
                <a:ext uri="{FF2B5EF4-FFF2-40B4-BE49-F238E27FC236}">
                  <a16:creationId xmlns:a16="http://schemas.microsoft.com/office/drawing/2014/main" id="{09FEE7D3-1C3E-448A-9F53-9FF970F6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120"/>
              <a:ext cx="1104" cy="38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3300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474747"/>
                  </a:solidFill>
                </a:rPr>
                <a:t>Continuous</a:t>
              </a:r>
              <a:endParaRPr lang="en-US" altLang="en-US" sz="2400"/>
            </a:p>
          </p:txBody>
        </p:sp>
      </p:grpSp>
      <p:sp>
        <p:nvSpPr>
          <p:cNvPr id="29709" name="Text Box 14">
            <a:extLst>
              <a:ext uri="{FF2B5EF4-FFF2-40B4-BE49-F238E27FC236}">
                <a16:creationId xmlns:a16="http://schemas.microsoft.com/office/drawing/2014/main" id="{A548B15C-320D-497E-8783-024720891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2514600" cy="131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</a:rPr>
              <a:t>Examples: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folHlink"/>
                </a:solidFill>
              </a:rPr>
              <a:t>Marital Status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400" b="1">
                <a:solidFill>
                  <a:schemeClr val="folHlink"/>
                </a:solidFill>
              </a:rPr>
              <a:t>Political Party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400" b="1">
                <a:solidFill>
                  <a:schemeClr val="folHlink"/>
                </a:solidFill>
              </a:rPr>
              <a:t>Eye Color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B283"/>
                </a:solidFill>
              </a:rPr>
              <a:t>      </a:t>
            </a:r>
            <a:r>
              <a:rPr lang="en-US" altLang="en-US" sz="1400" b="1"/>
              <a:t>(Defined categories)</a:t>
            </a:r>
          </a:p>
        </p:txBody>
      </p:sp>
      <p:sp>
        <p:nvSpPr>
          <p:cNvPr id="29710" name="Text Box 15">
            <a:extLst>
              <a:ext uri="{FF2B5EF4-FFF2-40B4-BE49-F238E27FC236}">
                <a16:creationId xmlns:a16="http://schemas.microsoft.com/office/drawing/2014/main" id="{BE03ADDA-8244-439B-963E-0427B48D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5181600"/>
            <a:ext cx="2286000" cy="10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</a:rPr>
              <a:t>Examples: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folHlink"/>
                </a:solidFill>
              </a:rPr>
              <a:t>Number of Children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400" b="1">
                <a:solidFill>
                  <a:schemeClr val="folHlink"/>
                </a:solidFill>
              </a:rPr>
              <a:t>Defects per hour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F983C1"/>
                </a:solidFill>
              </a:rPr>
              <a:t>      </a:t>
            </a:r>
            <a:r>
              <a:rPr lang="en-US" altLang="en-US" sz="1400" b="1"/>
              <a:t>(Counted items)</a:t>
            </a:r>
          </a:p>
        </p:txBody>
      </p:sp>
      <p:sp>
        <p:nvSpPr>
          <p:cNvPr id="29711" name="Text Box 16">
            <a:extLst>
              <a:ext uri="{FF2B5EF4-FFF2-40B4-BE49-F238E27FC236}">
                <a16:creationId xmlns:a16="http://schemas.microsoft.com/office/drawing/2014/main" id="{D4DA2197-A804-4E3C-B58D-4374E47D4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181600"/>
            <a:ext cx="2743200" cy="10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</a:rPr>
              <a:t>Examples: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folHlink"/>
                </a:solidFill>
              </a:rPr>
              <a:t>Weight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400" b="1">
                <a:solidFill>
                  <a:schemeClr val="folHlink"/>
                </a:solidFill>
              </a:rPr>
              <a:t>Voltage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F983C1"/>
                </a:solidFill>
              </a:rPr>
              <a:t>    </a:t>
            </a:r>
            <a:r>
              <a:rPr lang="en-US" altLang="en-US" sz="1400" b="1"/>
              <a:t>(Measured characteristics)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63A-6DDC-426A-9096-4E5406D0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91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Factor 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B741-8DAA-48DB-8B59-1587B271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D4251"/>
                </a:solidFill>
                <a:latin typeface="lato"/>
              </a:rPr>
              <a:t>Factor</a:t>
            </a:r>
            <a:r>
              <a:rPr lang="en-US" dirty="0">
                <a:solidFill>
                  <a:srgbClr val="3D4251"/>
                </a:solidFill>
                <a:latin typeface="lato"/>
              </a:rPr>
              <a:t> refers to a statistical data type for categorical variables.</a:t>
            </a:r>
          </a:p>
          <a:p>
            <a:r>
              <a:rPr lang="en-US" dirty="0">
                <a:solidFill>
                  <a:srgbClr val="3D4251"/>
                </a:solidFill>
                <a:latin typeface="lato"/>
              </a:rPr>
              <a:t>Categorical variable can belong to a </a:t>
            </a:r>
            <a:r>
              <a:rPr lang="en-US" b="1" dirty="0">
                <a:solidFill>
                  <a:srgbClr val="3D4251"/>
                </a:solidFill>
                <a:latin typeface="lato"/>
              </a:rPr>
              <a:t>limited number of categories</a:t>
            </a:r>
            <a:r>
              <a:rPr lang="en-US" dirty="0">
                <a:solidFill>
                  <a:srgbClr val="3D4251"/>
                </a:solidFill>
                <a:latin typeface="lato"/>
              </a:rPr>
              <a:t>. </a:t>
            </a:r>
          </a:p>
          <a:p>
            <a:r>
              <a:rPr lang="en-US" dirty="0">
                <a:solidFill>
                  <a:srgbClr val="3D4251"/>
                </a:solidFill>
                <a:latin typeface="lato"/>
              </a:rPr>
              <a:t>A continuous variable, on the other hand, can correspond to an infinite number of values.</a:t>
            </a:r>
          </a:p>
          <a:p>
            <a:r>
              <a:rPr lang="en-US" dirty="0"/>
              <a:t>The function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factor()</a:t>
            </a:r>
            <a:r>
              <a:rPr lang="en-US" dirty="0"/>
              <a:t> will encode the vector as a factor:</a:t>
            </a:r>
          </a:p>
        </p:txBody>
      </p:sp>
    </p:spTree>
    <p:extLst>
      <p:ext uri="{BB962C8B-B14F-4D97-AF65-F5344CB8AC3E}">
        <p14:creationId xmlns:p14="http://schemas.microsoft.com/office/powerpoint/2010/main" val="719705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970F-405F-47AB-A858-C3853F27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Factor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A276-580E-43A9-9980-97D2C9A1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43"/>
            <a:ext cx="10515600" cy="481772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Convert the character vector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sex_vector</a:t>
            </a:r>
            <a:r>
              <a:rPr lang="en-US" dirty="0"/>
              <a:t> to a factor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factor()</a:t>
            </a:r>
            <a:r>
              <a:rPr lang="en-US" dirty="0"/>
              <a:t> and assign the result 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factor_sex_vector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sex_vector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c("Male", "Female", "Female", "Male", "Male")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class(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sex_vector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"character“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factor_sex_vector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factor(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sex_vector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factor_sex_vector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Male   Female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Female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Male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Levels: Female Male</a:t>
            </a:r>
          </a:p>
        </p:txBody>
      </p:sp>
    </p:spTree>
    <p:extLst>
      <p:ext uri="{BB962C8B-B14F-4D97-AF65-F5344CB8AC3E}">
        <p14:creationId xmlns:p14="http://schemas.microsoft.com/office/powerpoint/2010/main" val="3846361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0973-F7DD-4EFF-9CB6-5265ECEF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Quick, have a look at your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33EF-BE80-4611-B5C2-55B74391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4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# Loading Large Built-in Data Set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data(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mtcars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# Print the </a:t>
            </a:r>
            <a:r>
              <a:rPr lang="en-US" sz="1800" b="1" u="sng" dirty="0"/>
              <a:t>first</a:t>
            </a:r>
            <a:r>
              <a:rPr lang="en-US" sz="1800" dirty="0"/>
              <a:t> 6 rows - default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mtcars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Print the </a:t>
            </a:r>
            <a:r>
              <a:rPr lang="en-US" sz="1800" b="1" dirty="0"/>
              <a:t>first</a:t>
            </a:r>
            <a:r>
              <a:rPr lang="en-US" sz="1800" dirty="0"/>
              <a:t> 6 rows 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mtcars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6)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# Print the </a:t>
            </a:r>
            <a:r>
              <a:rPr lang="en-US" sz="1800" b="1" u="sng" dirty="0"/>
              <a:t>last</a:t>
            </a:r>
            <a:r>
              <a:rPr lang="en-US" sz="1800" dirty="0"/>
              <a:t> 5 rows – </a:t>
            </a:r>
            <a:r>
              <a:rPr lang="en-US" sz="1600" dirty="0"/>
              <a:t>default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tail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mtcars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3261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6988-78EA-43EC-91F0-7D599B8C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Have a look at the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AD6A-2170-4754-AF7F-EECC9C85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total number of observations (e.g. 32 car types)</a:t>
            </a:r>
          </a:p>
          <a:p>
            <a:r>
              <a:rPr lang="en-US" dirty="0"/>
              <a:t>The total number of variables (e.g. 11 car features)</a:t>
            </a:r>
          </a:p>
          <a:p>
            <a:r>
              <a:rPr lang="en-US" dirty="0"/>
              <a:t>A full list of the variables names (e.g. mpg, </a:t>
            </a:r>
            <a:r>
              <a:rPr lang="en-US" dirty="0" err="1"/>
              <a:t>cyl</a:t>
            </a:r>
            <a:r>
              <a:rPr lang="en-US" dirty="0"/>
              <a:t> ... )</a:t>
            </a:r>
          </a:p>
          <a:p>
            <a:r>
              <a:rPr lang="en-US" dirty="0"/>
              <a:t>The data type of each variable (e.g. num)</a:t>
            </a:r>
          </a:p>
          <a:p>
            <a:r>
              <a:rPr lang="en-US" dirty="0"/>
              <a:t>The first observations</a:t>
            </a:r>
          </a:p>
          <a:p>
            <a:endParaRPr lang="en-US" dirty="0"/>
          </a:p>
          <a:p>
            <a:r>
              <a:rPr lang="en-US" dirty="0"/>
              <a:t># Investigate the structure of </a:t>
            </a:r>
            <a:r>
              <a:rPr lang="en-US" dirty="0" err="1"/>
              <a:t>mtcars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mtcars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8745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B76-293D-442E-8FC4-3E98CCD5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Have a look at the structure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7A43D-62FA-45F3-A962-30E9947F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39" y="1690688"/>
            <a:ext cx="9883087" cy="43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2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54E-99C0-474B-B03E-0ABCB305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Data and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5146-B059-4898-A118-14C477E2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studies often involve experiments where there are two (or more) measurements associated with each subject</a:t>
            </a:r>
          </a:p>
          <a:p>
            <a:r>
              <a:rPr lang="en-US" dirty="0"/>
              <a:t>The corresponding objects in R are called data frames, and they can be constructed with the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data.frame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function. </a:t>
            </a:r>
          </a:p>
          <a:p>
            <a:r>
              <a:rPr lang="en-US" dirty="0"/>
              <a:t>Each row is an observation</a:t>
            </a:r>
          </a:p>
          <a:p>
            <a:r>
              <a:rPr lang="en-US" dirty="0"/>
              <a:t>Each column is a variable.</a:t>
            </a:r>
          </a:p>
        </p:txBody>
      </p:sp>
    </p:spTree>
    <p:extLst>
      <p:ext uri="{BB962C8B-B14F-4D97-AF65-F5344CB8AC3E}">
        <p14:creationId xmlns:p14="http://schemas.microsoft.com/office/powerpoint/2010/main" val="2560010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954E-99C0-474B-B03E-0ABCB305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Data and Data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EEC4E-9F4A-42CE-9122-52E14CA1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35"/>
            <a:ext cx="10515600" cy="47481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Definition of vectors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c("Mercury", "Venus", "Earth", "Mars", "Jupiter", "Saturn", "Uranus", "Neptune")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c("Terrestrial planet", "Terrestrial planet", "Terrestrial planet",           "Terrestrial planet", "Gas giant", "Gas giant", "Gas giant", "Gas giant")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diameter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c(0.382, 0.949, 1, 0.532, 11.209, 9.449, 4.007, 3.883)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rotation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c(58.64, -243.02, 1, 1.03, 0.41, 0.43, -0.72, 0.67)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rings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c(FALSE, FALSE, FALSE, FALSE, TRUE, TRUE, TRUE,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Create a data frame from the vectors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planets_df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data.frame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(name, type, diameter, rotation, rings)</a:t>
            </a:r>
          </a:p>
        </p:txBody>
      </p:sp>
    </p:spTree>
    <p:extLst>
      <p:ext uri="{BB962C8B-B14F-4D97-AF65-F5344CB8AC3E}">
        <p14:creationId xmlns:p14="http://schemas.microsoft.com/office/powerpoint/2010/main" val="39375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C324-AEDD-4079-8A47-0CF92F33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Manuals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4647-3DCE-4E48-82A0-D22D4781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An Introduction to R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https://cran.r-project.org/doc/manuals/r-release/R-intro.html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• R Data Import/Export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https://cran.r-project.org/doc/manuals/r-release/R-data.html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Writing R Extensions:</a:t>
            </a:r>
            <a:r>
              <a:rPr lang="en-US" dirty="0"/>
              <a:t> Discusses how to write and organize R packages </a:t>
            </a:r>
            <a:r>
              <a:rPr lang="en-US" dirty="0">
                <a:hlinkClick r:id="rId4"/>
              </a:rPr>
              <a:t>https://cran.r-project.org/doc/manuals/r-release/R-exts.html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R Installation and Administration: </a:t>
            </a:r>
            <a:r>
              <a:rPr lang="en-US" dirty="0"/>
              <a:t>This is mostly for building R from the source code </a:t>
            </a:r>
            <a:r>
              <a:rPr lang="en-US" dirty="0">
                <a:hlinkClick r:id="rId5"/>
              </a:rPr>
              <a:t>https://cran.r-project.org/doc/manuals/r-release/R-admin.html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R Language Definition</a:t>
            </a:r>
            <a:r>
              <a:rPr lang="en-US" dirty="0"/>
              <a:t>: This documents the R language and, again, is primarily for developers </a:t>
            </a:r>
            <a:r>
              <a:rPr lang="en-US" dirty="0">
                <a:hlinkClick r:id="rId6"/>
              </a:rPr>
              <a:t>https://cran.r-project.org/doc/manuals/r-release/R-lang.html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621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ED01-7C93-4B4E-A803-1E31E8AF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Data and Data Frames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883B1E-0B3F-48D5-BEEC-A3C90464A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7" y="2953544"/>
            <a:ext cx="9648825" cy="1819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5EAE99-72AB-4872-9DA8-890DF5EFE39D}"/>
              </a:ext>
            </a:extLst>
          </p:cNvPr>
          <p:cNvSpPr/>
          <p:nvPr/>
        </p:nvSpPr>
        <p:spPr>
          <a:xfrm>
            <a:off x="551934" y="1961844"/>
            <a:ext cx="11088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planets_df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/>
              <a:t>data frame should have 8 observations and 5 variables. </a:t>
            </a:r>
          </a:p>
        </p:txBody>
      </p:sp>
    </p:spTree>
    <p:extLst>
      <p:ext uri="{BB962C8B-B14F-4D97-AF65-F5344CB8AC3E}">
        <p14:creationId xmlns:p14="http://schemas.microsoft.com/office/powerpoint/2010/main" val="403376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ED01-7C93-4B4E-A803-1E31E8AF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Data and Data Frames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7A8BB-7231-440A-B08E-94CA0950F9F1}"/>
              </a:ext>
            </a:extLst>
          </p:cNvPr>
          <p:cNvSpPr/>
          <p:nvPr/>
        </p:nvSpPr>
        <p:spPr>
          <a:xfrm>
            <a:off x="1198605" y="1690688"/>
            <a:ext cx="1061914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# Print out diameter of Mercury (row 1, column 3)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planets_df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[1,3]</a:t>
            </a:r>
          </a:p>
          <a:p>
            <a:r>
              <a:rPr lang="en-US" sz="3200" dirty="0"/>
              <a:t>[1] 0.382</a:t>
            </a:r>
          </a:p>
          <a:p>
            <a:endParaRPr lang="en-US" sz="3200" dirty="0"/>
          </a:p>
          <a:p>
            <a:r>
              <a:rPr lang="en-US" sz="3200" dirty="0"/>
              <a:t> # Print out data for Mars (entire fourth row)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planets_df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[4, ] </a:t>
            </a:r>
          </a:p>
          <a:p>
            <a:r>
              <a:rPr lang="en-US" sz="3200" dirty="0"/>
              <a:t>name  type 		      diameter 	rotation 	rings4 </a:t>
            </a:r>
          </a:p>
          <a:p>
            <a:r>
              <a:rPr lang="en-US" sz="3200" dirty="0"/>
              <a:t>Mars   Terrestrial planet    0.532     	1.03 		FALSE</a:t>
            </a:r>
          </a:p>
        </p:txBody>
      </p:sp>
    </p:spTree>
    <p:extLst>
      <p:ext uri="{BB962C8B-B14F-4D97-AF65-F5344CB8AC3E}">
        <p14:creationId xmlns:p14="http://schemas.microsoft.com/office/powerpoint/2010/main" val="2511005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2CFF-4BCF-4394-B078-E511E80A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Data and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2DF8-E3E3-4DB2-AE1C-08D3040D0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0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 Select first 5 values of diameter column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planets_df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[1:5, "diameter"]</a:t>
            </a:r>
          </a:p>
          <a:p>
            <a:pPr marL="0" indent="0">
              <a:buNone/>
            </a:pPr>
            <a:r>
              <a:rPr lang="en-US" dirty="0"/>
              <a:t>[1]  0.382  0.949  1.000  0.532 11.209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Select the rings variable from </a:t>
            </a:r>
            <a:r>
              <a:rPr lang="en-US" dirty="0" err="1"/>
              <a:t>planets_df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rings_vector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planets_df$rings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#Select all columns for planets with rings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planets_df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rings_vector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"name"]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F1579-5535-405F-8DE4-48655DFA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14" y="4051140"/>
            <a:ext cx="6961250" cy="595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2E49A2-134C-467F-97FB-BC2F28BB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09" y="5838911"/>
            <a:ext cx="8863850" cy="8037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85E197-71CE-4C48-A3EB-195FEA81185D}"/>
              </a:ext>
            </a:extLst>
          </p:cNvPr>
          <p:cNvSpPr/>
          <p:nvPr/>
        </p:nvSpPr>
        <p:spPr>
          <a:xfrm>
            <a:off x="7535118" y="4864340"/>
            <a:ext cx="5139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c("Mercury", "Venus", "Earth", "Mars", "Jupiter", "Saturn", "Uranus", "Neptune")</a:t>
            </a:r>
          </a:p>
        </p:txBody>
      </p:sp>
    </p:spTree>
    <p:extLst>
      <p:ext uri="{BB962C8B-B14F-4D97-AF65-F5344CB8AC3E}">
        <p14:creationId xmlns:p14="http://schemas.microsoft.com/office/powerpoint/2010/main" val="3897805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2CFF-4BCF-4394-B078-E511E80A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Data and Data Frames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A8E1C-DBEE-42C3-8B2D-CE9895EC100C}"/>
              </a:ext>
            </a:extLst>
          </p:cNvPr>
          <p:cNvSpPr/>
          <p:nvPr/>
        </p:nvSpPr>
        <p:spPr>
          <a:xfrm>
            <a:off x="1120429" y="1456700"/>
            <a:ext cx="75428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Select planets with diameter &lt; 1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subset(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planets_df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, subset = diameter &lt; 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211939-1A20-4454-BDEF-65CB10D16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49" y="3023524"/>
            <a:ext cx="6593712" cy="11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2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353C-526C-4DD8-9309-12AEA117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E9F7-3474-41DE-A773-47FEABF71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order() </a:t>
            </a:r>
            <a:r>
              <a:rPr lang="en-US" dirty="0"/>
              <a:t>is a function that gives you the ranked position of each element </a:t>
            </a:r>
          </a:p>
          <a:p>
            <a:r>
              <a:rPr lang="en-US" dirty="0"/>
              <a:t>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&lt;- c(100, 10, 1000)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order(a)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2 1 3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a[order(a)]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  10  100 1000</a:t>
            </a:r>
          </a:p>
        </p:txBody>
      </p:sp>
    </p:spTree>
    <p:extLst>
      <p:ext uri="{BB962C8B-B14F-4D97-AF65-F5344CB8AC3E}">
        <p14:creationId xmlns:p14="http://schemas.microsoft.com/office/powerpoint/2010/main" val="10771562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000F-A394-497D-885F-BF5BC0BC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5" y="183853"/>
            <a:ext cx="10515600" cy="937550"/>
          </a:xfrm>
        </p:spPr>
        <p:txBody>
          <a:bodyPr/>
          <a:lstStyle/>
          <a:p>
            <a:r>
              <a:rPr lang="en-US" b="1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951E-1EBC-41DC-AFB1-DE425A38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55" y="1198049"/>
            <a:ext cx="10515600" cy="44619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To construct a list you use the function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list()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 List is the object which Contains elements of different types – like strings, numbers, vectors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# Vector with </a:t>
            </a:r>
            <a:r>
              <a:rPr lang="en-US" sz="2000" dirty="0" err="1"/>
              <a:t>numerics</a:t>
            </a:r>
            <a:r>
              <a:rPr lang="en-US" sz="2000" dirty="0"/>
              <a:t> from 1 up to 10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my_vector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&lt;- 1:10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 Matrix with </a:t>
            </a:r>
            <a:r>
              <a:rPr lang="en-US" sz="2000" dirty="0" err="1"/>
              <a:t>numerics</a:t>
            </a:r>
            <a:r>
              <a:rPr lang="en-US" sz="2000" dirty="0"/>
              <a:t> from 1 up to 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my_matrix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matrix(1:9,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ncol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=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 First 10 elements of the built-in data frame </a:t>
            </a:r>
            <a:r>
              <a:rPr lang="en-US" sz="2000" dirty="0" err="1"/>
              <a:t>mtcars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mtcars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[1:10,]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 Construct list with these different elements: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list(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my_vector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my_matrix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list(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vec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my_vector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mat =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my_matrix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df =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my_df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82AF9-502E-4656-A3C9-D92B6F30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065" y="5231325"/>
            <a:ext cx="3676650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30921F-3EC4-4E99-8ABD-6B8A479E4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1" t="56371" r="59574" b="29958"/>
          <a:stretch/>
        </p:blipFill>
        <p:spPr>
          <a:xfrm>
            <a:off x="6220227" y="2233116"/>
            <a:ext cx="4560425" cy="937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35309-0193-4CA9-84A8-591B74062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426" y="4456543"/>
            <a:ext cx="19145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58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000F-A394-497D-885F-BF5BC0BC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List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7756B-0D58-4A0F-8E21-0C5BD32E0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288" y="2810388"/>
            <a:ext cx="5455917" cy="3396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191C34-045A-490C-A28E-6FD609E1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" y="2858128"/>
            <a:ext cx="5455917" cy="33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12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2ED2-6F44-4B9C-BD65-72BEA79A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9F32BD-782E-4BCE-BBFF-5F744D7E0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551" y="1600200"/>
            <a:ext cx="855689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13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DB23-976C-407D-B713-D87B4B87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Practice: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97FF-2725-400A-8408-8BC6DF9B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#Write R code to see if TRUE equals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#Check if -6 * 14 is not equal to 17 - 101.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#Compare strings "</a:t>
            </a:r>
            <a:r>
              <a:rPr lang="en-US" dirty="0" err="1"/>
              <a:t>useR</a:t>
            </a:r>
            <a:r>
              <a:rPr lang="en-US" dirty="0"/>
              <a:t>" and "user".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#Compare </a:t>
            </a:r>
            <a:r>
              <a:rPr lang="en-US" dirty="0" err="1"/>
              <a:t>logicals</a:t>
            </a:r>
            <a:r>
              <a:rPr lang="en-US" dirty="0"/>
              <a:t> to </a:t>
            </a:r>
            <a:r>
              <a:rPr lang="en-US" dirty="0" err="1"/>
              <a:t>numerics</a:t>
            </a:r>
            <a:r>
              <a:rPr lang="en-US" dirty="0"/>
              <a:t> : is TRUE and 1 equal?</a:t>
            </a:r>
          </a:p>
        </p:txBody>
      </p:sp>
    </p:spTree>
    <p:extLst>
      <p:ext uri="{BB962C8B-B14F-4D97-AF65-F5344CB8AC3E}">
        <p14:creationId xmlns:p14="http://schemas.microsoft.com/office/powerpoint/2010/main" val="4249426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DB23-976C-407D-B713-D87B4B87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Time to Practice: Comparison - </a:t>
            </a:r>
            <a:r>
              <a:rPr lang="en-US" dirty="0" err="1"/>
              <a:t>solu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97FF-2725-400A-8408-8BC6DF9B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#Write R code to see if TRUE equals FALSE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TRUE == FALSE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FALSE</a:t>
            </a:r>
          </a:p>
          <a:p>
            <a:pPr marL="0" indent="0">
              <a:buNone/>
            </a:pPr>
            <a:r>
              <a:rPr lang="en-US" dirty="0"/>
              <a:t>#Check if -6 * 14 is not equal to 17 - 101.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-6 * 14 != 17 – 101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FALSE</a:t>
            </a:r>
          </a:p>
          <a:p>
            <a:pPr marL="0" indent="0">
              <a:buNone/>
            </a:pPr>
            <a:r>
              <a:rPr lang="en-US" dirty="0"/>
              <a:t>#Compare strings "</a:t>
            </a:r>
            <a:r>
              <a:rPr lang="en-US" dirty="0" err="1"/>
              <a:t>useR</a:t>
            </a:r>
            <a:r>
              <a:rPr lang="en-US" dirty="0"/>
              <a:t>" and "user".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" == "user“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FALSE</a:t>
            </a:r>
          </a:p>
          <a:p>
            <a:pPr marL="0" indent="0">
              <a:buNone/>
            </a:pPr>
            <a:r>
              <a:rPr lang="en-US" dirty="0"/>
              <a:t>#Compare </a:t>
            </a:r>
            <a:r>
              <a:rPr lang="en-US" dirty="0" err="1"/>
              <a:t>logicals</a:t>
            </a:r>
            <a:r>
              <a:rPr lang="en-US" dirty="0"/>
              <a:t> to </a:t>
            </a:r>
            <a:r>
              <a:rPr lang="en-US" dirty="0" err="1"/>
              <a:t>numerics</a:t>
            </a:r>
            <a:r>
              <a:rPr lang="en-US" dirty="0"/>
              <a:t> : is TRUE and 1 equal?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TRUE == 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159222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0121-B01C-4CF9-AE24-3C370169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80" y="-19800"/>
            <a:ext cx="10515600" cy="1325563"/>
          </a:xfrm>
        </p:spPr>
        <p:txBody>
          <a:bodyPr/>
          <a:lstStyle/>
          <a:p>
            <a:r>
              <a:rPr lang="en-US" dirty="0"/>
              <a:t>RStudio Editor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F3090-E981-4112-8632-32C9970F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E0405-8A37-4930-B3C2-C549E53B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995"/>
            <a:ext cx="12192000" cy="56701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FB2633-7FA4-4161-9040-24C0CA67D389}"/>
              </a:ext>
            </a:extLst>
          </p:cNvPr>
          <p:cNvCxnSpPr>
            <a:cxnSpLocks/>
          </p:cNvCxnSpPr>
          <p:nvPr/>
        </p:nvCxnSpPr>
        <p:spPr>
          <a:xfrm flipH="1">
            <a:off x="3805881" y="1277211"/>
            <a:ext cx="1631093" cy="1923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2ACED4-A62C-438D-8D83-271DC1809871}"/>
              </a:ext>
            </a:extLst>
          </p:cNvPr>
          <p:cNvSpPr txBox="1"/>
          <p:nvPr/>
        </p:nvSpPr>
        <p:spPr>
          <a:xfrm>
            <a:off x="5053913" y="815546"/>
            <a:ext cx="155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36D0A3-F138-405C-B6A9-7B00E8912793}"/>
              </a:ext>
            </a:extLst>
          </p:cNvPr>
          <p:cNvCxnSpPr>
            <a:cxnSpLocks/>
          </p:cNvCxnSpPr>
          <p:nvPr/>
        </p:nvCxnSpPr>
        <p:spPr>
          <a:xfrm flipH="1">
            <a:off x="4188942" y="4786530"/>
            <a:ext cx="1631093" cy="1923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209433-A950-4BA0-A459-0E231536C9CD}"/>
              </a:ext>
            </a:extLst>
          </p:cNvPr>
          <p:cNvSpPr txBox="1"/>
          <p:nvPr/>
        </p:nvSpPr>
        <p:spPr>
          <a:xfrm>
            <a:off x="3805881" y="4324865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execute R commands in the console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0A1837-0F3C-4111-8FDD-DFA48EE13548}"/>
              </a:ext>
            </a:extLst>
          </p:cNvPr>
          <p:cNvSpPr txBox="1"/>
          <p:nvPr/>
        </p:nvSpPr>
        <p:spPr>
          <a:xfrm>
            <a:off x="8115301" y="701529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Display Variables and Values</a:t>
            </a:r>
            <a:endParaRPr lang="en-US" sz="2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C26D9-DBE6-4AD3-AD41-AF7F4F1CC18E}"/>
              </a:ext>
            </a:extLst>
          </p:cNvPr>
          <p:cNvCxnSpPr>
            <a:cxnSpLocks/>
          </p:cNvCxnSpPr>
          <p:nvPr/>
        </p:nvCxnSpPr>
        <p:spPr>
          <a:xfrm flipH="1">
            <a:off x="9069859" y="981227"/>
            <a:ext cx="725962" cy="19689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DB3215-2130-4187-8A6F-CEA71F4DD70D}"/>
              </a:ext>
            </a:extLst>
          </p:cNvPr>
          <p:cNvCxnSpPr>
            <a:cxnSpLocks/>
          </p:cNvCxnSpPr>
          <p:nvPr/>
        </p:nvCxnSpPr>
        <p:spPr>
          <a:xfrm flipH="1">
            <a:off x="9504400" y="4158048"/>
            <a:ext cx="725962" cy="19689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D58D75-7E8E-4252-A3D9-036BDF4DBB40}"/>
              </a:ext>
            </a:extLst>
          </p:cNvPr>
          <p:cNvSpPr txBox="1"/>
          <p:nvPr/>
        </p:nvSpPr>
        <p:spPr>
          <a:xfrm>
            <a:off x="8953501" y="3765824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Files, Plots, Help, </a:t>
            </a:r>
            <a:r>
              <a:rPr lang="en-US" b="1" dirty="0" err="1"/>
              <a:t>etc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58879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529F-FC99-4225-87BC-441EAF4F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Practice: </a:t>
            </a:r>
            <a:r>
              <a:rPr lang="en-US" b="1" dirty="0"/>
              <a:t>Compare 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DD1C-EE88-4304-8594-BC1E5549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c(16, 9, 13, 5, 2, 17, 14)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c(17, 7, 5, 16, 8, 13, 14)</a:t>
            </a:r>
          </a:p>
          <a:p>
            <a:pPr marL="0" indent="0">
              <a:buNone/>
            </a:pPr>
            <a:r>
              <a:rPr lang="en-US" dirty="0"/>
              <a:t>#On which days did the number of LinkedIn profile views exceed 15?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#When was your LinkedIn profile viewed only 5 times or fewer?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#When was your LinkedIn profile visited more often than your Facebook profile?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092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529F-FC99-4225-87BC-441EAF4F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8" y="248062"/>
            <a:ext cx="10515600" cy="1325563"/>
          </a:xfrm>
        </p:spPr>
        <p:txBody>
          <a:bodyPr/>
          <a:lstStyle/>
          <a:p>
            <a:r>
              <a:rPr lang="en-US" dirty="0"/>
              <a:t>Time to Practice: </a:t>
            </a:r>
            <a:r>
              <a:rPr lang="en-US" b="1" dirty="0"/>
              <a:t>Compare 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DD1C-EE88-4304-8594-BC1E5549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28" y="1450895"/>
            <a:ext cx="10515600" cy="50419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c(16, 9, 13, 5, 2, 17, 14)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c(17, 7, 5, 16, 8, 13, 14)</a:t>
            </a:r>
          </a:p>
          <a:p>
            <a:pPr marL="0" indent="0">
              <a:buNone/>
            </a:pPr>
            <a:r>
              <a:rPr lang="en-US" dirty="0"/>
              <a:t>#On which days did the number of LinkedIn profile views exceed 15?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&gt; 15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#When was your LinkedIn profile viewed only 5 times or fewer?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&lt;= 5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#When was your LinkedIn profile visited more often than your Facebook profile?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C5634-44B4-4CEE-A6B4-642439EF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73" y="3350871"/>
            <a:ext cx="531495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CCCAE-2651-48D6-9904-93013A1A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73" y="4779541"/>
            <a:ext cx="531495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0AD74-19B8-4FAE-91B9-4D98CEAF6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46" y="6330950"/>
            <a:ext cx="53340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13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529F-FC99-4225-87BC-441EAF4F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8" y="248062"/>
            <a:ext cx="10515600" cy="1325563"/>
          </a:xfrm>
        </p:spPr>
        <p:txBody>
          <a:bodyPr/>
          <a:lstStyle/>
          <a:p>
            <a:r>
              <a:rPr lang="en-US" dirty="0"/>
              <a:t>Time to Practice: </a:t>
            </a:r>
            <a:r>
              <a:rPr lang="en-US" b="1" dirty="0"/>
              <a:t>Compare matrices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DD1C-EE88-4304-8594-BC1E5549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28" y="1450895"/>
            <a:ext cx="10515600" cy="50419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c(16, 9, 13, 5, 2, 17, 14)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c(17, 7, 5, 16, 8, 13, 14)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#Create a matrix called </a:t>
            </a:r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views</a:t>
            </a:r>
            <a:r>
              <a:rPr lang="en-US" altLang="en-US" dirty="0">
                <a:latin typeface="Arial" panose="020B0604020202020204" pitchFamily="34" charset="0"/>
              </a:rPr>
              <a:t> so that t</a:t>
            </a:r>
            <a:r>
              <a:rPr lang="en-US" dirty="0"/>
              <a:t>he </a:t>
            </a:r>
            <a:r>
              <a:rPr lang="en-US" b="1" dirty="0"/>
              <a:t>first row </a:t>
            </a:r>
            <a:r>
              <a:rPr lang="en-US" dirty="0"/>
              <a:t>contains the LinkedIn information; the </a:t>
            </a:r>
            <a:r>
              <a:rPr lang="en-US" b="1" dirty="0"/>
              <a:t>second row </a:t>
            </a:r>
            <a:r>
              <a:rPr lang="en-US" dirty="0"/>
              <a:t>the Facebook information.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#When were the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views</a:t>
            </a:r>
            <a:r>
              <a:rPr lang="en-US" altLang="en-US" dirty="0">
                <a:latin typeface="Arial" panose="020B0604020202020204" pitchFamily="34" charset="0"/>
              </a:rPr>
              <a:t> exactly equal to 13? Use the </a:t>
            </a:r>
            <a:r>
              <a:rPr lang="en-US" altLang="en-US" dirty="0">
                <a:solidFill>
                  <a:srgbClr val="3D4251"/>
                </a:solidFill>
                <a:latin typeface="Roboto Mono"/>
              </a:rPr>
              <a:t>views</a:t>
            </a:r>
            <a:r>
              <a:rPr lang="en-US" altLang="en-US" sz="1050" dirty="0"/>
              <a:t> </a:t>
            </a:r>
            <a:r>
              <a:rPr lang="en-US" altLang="en-US" dirty="0">
                <a:latin typeface="Arial" panose="020B0604020202020204" pitchFamily="34" charset="0"/>
              </a:rPr>
              <a:t>matrix to return a logical matrix.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#For which days were the number of views less than or equal to 14? Again, have R return a logical matrix.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81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223C-EE16-4115-A404-2A349BB8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Practice: </a:t>
            </a:r>
            <a:r>
              <a:rPr lang="en-US" b="1" dirty="0"/>
              <a:t>Compare matrices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AF7A-B740-4E1E-B02F-EF0CE2DB5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306"/>
            <a:ext cx="10515600" cy="45796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c(16, 9, 13, 5, 2, 17, 14)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&lt;- c(17, 7, 5, 16, 8, 13, 14)</a:t>
            </a:r>
          </a:p>
          <a:p>
            <a:pPr marL="0" indent="0" algn="just">
              <a:buNone/>
            </a:pPr>
            <a:r>
              <a:rPr lang="en-US" altLang="en-US" dirty="0">
                <a:latin typeface="Arial" panose="020B0604020202020204" pitchFamily="34" charset="0"/>
              </a:rPr>
              <a:t>#Create a matrix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views &lt;- matrix(c(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nrow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2,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byrow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TRUE)</a:t>
            </a:r>
          </a:p>
          <a:p>
            <a:pPr marL="0" indent="0" algn="just">
              <a:buNone/>
            </a:pPr>
            <a:r>
              <a:rPr lang="en-US" dirty="0"/>
              <a:t># When does views equal 13?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views == 13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# When is views less than or equal to 14?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views &lt;=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BBBB4-96B2-4727-8288-A0D27C54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22" y="4254008"/>
            <a:ext cx="5400675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9B863-FE40-40C5-97EC-C7118B248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443" y="5852053"/>
            <a:ext cx="50006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506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BCF1-87B5-4905-90AF-2182A1F7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: 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B63A-77EC-4F20-920E-ABA7FC21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03" y="22654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#When did LinkedIn views exceed 10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did Facebook views fail to reach 10 for a particular day? Use the </a:t>
            </a:r>
            <a:r>
              <a:rPr lang="en-US" dirty="0" err="1"/>
              <a:t>linkedin</a:t>
            </a:r>
            <a:r>
              <a:rPr lang="en-US" dirty="0"/>
              <a:t> and </a:t>
            </a:r>
            <a:r>
              <a:rPr lang="en-US" dirty="0" err="1"/>
              <a:t>facebook</a:t>
            </a:r>
            <a:r>
              <a:rPr lang="en-US" dirty="0"/>
              <a:t> vectors.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#When were one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both of your LinkedIn and Facebook profiles visited at least 12 times?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#When is the views matrix </a:t>
            </a:r>
            <a:r>
              <a:rPr lang="en-US" dirty="0">
                <a:solidFill>
                  <a:srgbClr val="FF0000"/>
                </a:solidFill>
              </a:rPr>
              <a:t>equal</a:t>
            </a:r>
            <a:r>
              <a:rPr lang="en-US" dirty="0"/>
              <a:t> to a number </a:t>
            </a:r>
            <a:r>
              <a:rPr lang="en-US" dirty="0">
                <a:solidFill>
                  <a:srgbClr val="FF0000"/>
                </a:solidFill>
              </a:rPr>
              <a:t>between</a:t>
            </a:r>
            <a:r>
              <a:rPr lang="en-US" dirty="0"/>
              <a:t> 11 and 14, excluding 11 and including 14?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5F028-E806-4D3C-A597-909C548A7D77}"/>
              </a:ext>
            </a:extLst>
          </p:cNvPr>
          <p:cNvSpPr/>
          <p:nvPr/>
        </p:nvSpPr>
        <p:spPr>
          <a:xfrm>
            <a:off x="2538713" y="142539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c(16, 9, 13, 5, 2, 17, 14)</a:t>
            </a:r>
          </a:p>
          <a:p>
            <a:pPr algn="ctr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c(17, 7, 5, 16, 8, 13, 14)</a:t>
            </a:r>
          </a:p>
        </p:txBody>
      </p:sp>
    </p:spTree>
    <p:extLst>
      <p:ext uri="{BB962C8B-B14F-4D97-AF65-F5344CB8AC3E}">
        <p14:creationId xmlns:p14="http://schemas.microsoft.com/office/powerpoint/2010/main" val="16988871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BCF1-87B5-4905-90AF-2182A1F7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: 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B63A-77EC-4F20-920E-ABA7FC21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03" y="226546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#When did LinkedIn views exceed 10 </a:t>
            </a:r>
            <a:r>
              <a:rPr lang="en-US" sz="2400" dirty="0">
                <a:solidFill>
                  <a:srgbClr val="FF0000"/>
                </a:solidFill>
              </a:rPr>
              <a:t>and</a:t>
            </a:r>
            <a:r>
              <a:rPr lang="en-US" sz="2400" dirty="0"/>
              <a:t> did Facebook views fail to reach 10 for a particular day? Use the </a:t>
            </a:r>
            <a:r>
              <a:rPr lang="en-US" sz="2400" dirty="0" err="1"/>
              <a:t>linkedin</a:t>
            </a:r>
            <a:r>
              <a:rPr lang="en-US" sz="2400" dirty="0"/>
              <a:t> and </a:t>
            </a:r>
            <a:r>
              <a:rPr lang="en-US" sz="2400" dirty="0" err="1"/>
              <a:t>facebook</a:t>
            </a:r>
            <a:r>
              <a:rPr lang="en-US" sz="2400" dirty="0"/>
              <a:t> vectors.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&gt; 10 &amp;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&lt; 10</a:t>
            </a: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#When were one </a:t>
            </a:r>
            <a:r>
              <a:rPr lang="en-US" sz="2400" dirty="0">
                <a:solidFill>
                  <a:srgbClr val="FF0000"/>
                </a:solidFill>
              </a:rPr>
              <a:t>or</a:t>
            </a:r>
            <a:r>
              <a:rPr lang="en-US" sz="2400" dirty="0"/>
              <a:t> both of your LinkedIn and Facebook profiles visited at least 12 times?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&gt;= 12 |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&gt;= 12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#When is the </a:t>
            </a:r>
            <a:r>
              <a:rPr lang="en-US" sz="2400" b="1" dirty="0"/>
              <a:t>views</a:t>
            </a:r>
            <a:r>
              <a:rPr lang="en-US" sz="2400" dirty="0"/>
              <a:t> </a:t>
            </a:r>
            <a:r>
              <a:rPr lang="en-US" sz="2400" b="1" dirty="0"/>
              <a:t>matrix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equal</a:t>
            </a:r>
            <a:r>
              <a:rPr lang="en-US" sz="2400" dirty="0"/>
              <a:t> to a number </a:t>
            </a:r>
            <a:r>
              <a:rPr lang="en-US" sz="2400" dirty="0">
                <a:solidFill>
                  <a:srgbClr val="FF0000"/>
                </a:solidFill>
              </a:rPr>
              <a:t>between</a:t>
            </a:r>
            <a:r>
              <a:rPr lang="en-US" sz="2400" dirty="0"/>
              <a:t> 11 and 14, excluding 11 and including 14?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views &gt; 11 &amp; views &lt;= 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5F028-E806-4D3C-A597-909C548A7D77}"/>
              </a:ext>
            </a:extLst>
          </p:cNvPr>
          <p:cNvSpPr/>
          <p:nvPr/>
        </p:nvSpPr>
        <p:spPr>
          <a:xfrm>
            <a:off x="2538713" y="142539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c(16, 9, 13, 5, 2, 17, 14)</a:t>
            </a:r>
          </a:p>
          <a:p>
            <a:pPr algn="ctr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&lt;- c(17, 7, 5, 16, 8, 13, 14)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06607-9045-463A-B585-87C985E7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87" y="3429000"/>
            <a:ext cx="527685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9485D9-D2FB-4053-AECB-ED1D0DBF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87" y="5020217"/>
            <a:ext cx="534352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E0AC72-45D6-48A3-8B20-C761A442E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541" y="5811334"/>
            <a:ext cx="52673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844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E1C7-B4B7-4A54-AF06-EB7CB0A8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DA88-C2C0-4536-B973-E21F28DB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3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if (condition) {</a:t>
            </a:r>
          </a:p>
          <a:p>
            <a:pPr marL="0" indent="0">
              <a:buNone/>
            </a:pPr>
            <a:r>
              <a:rPr lang="en-US" sz="2400" dirty="0"/>
              <a:t>  expr1</a:t>
            </a:r>
          </a:p>
          <a:p>
            <a:pPr marL="0" indent="0">
              <a:buNone/>
            </a:pPr>
            <a:r>
              <a:rPr lang="en-US" sz="2400" dirty="0"/>
              <a:t>} else {</a:t>
            </a:r>
          </a:p>
          <a:p>
            <a:pPr marL="0" indent="0">
              <a:buNone/>
            </a:pPr>
            <a:r>
              <a:rPr lang="en-US" sz="2400" dirty="0"/>
              <a:t>  expr2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F1D6C-32F2-4128-BF81-534E8E88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4" y="2212874"/>
            <a:ext cx="62007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671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E1C7-B4B7-4A54-AF06-EB7CB0A8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674D53-DAED-4D64-939A-C2A951E02E3A}"/>
              </a:ext>
            </a:extLst>
          </p:cNvPr>
          <p:cNvSpPr/>
          <p:nvPr/>
        </p:nvSpPr>
        <p:spPr>
          <a:xfrm>
            <a:off x="3186897" y="169068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if (number &lt; 10) {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if (number &lt; 5) {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result &lt;- "extra small"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} else {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result &lt;- "small"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}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} else if (number &lt; 100) {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result &lt;- "medium"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} else {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result &lt;- "large"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7395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F544-2D4A-4029-BDDC-1F35DF0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D13B-1603-4015-825F-AA484B32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while (condition) {</a:t>
            </a:r>
          </a:p>
          <a:p>
            <a:r>
              <a:rPr lang="en-US" dirty="0"/>
              <a:t>  expr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Speed: 64, 57, 50, 43, 36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EBDE0-80D7-4472-9838-C4A86D0EA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30" b="29011"/>
          <a:stretch/>
        </p:blipFill>
        <p:spPr>
          <a:xfrm>
            <a:off x="4564101" y="2232055"/>
            <a:ext cx="4834541" cy="2319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3F69EB-A242-4F9F-A372-4A01441D8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30" b="29011"/>
          <a:stretch/>
        </p:blipFill>
        <p:spPr>
          <a:xfrm>
            <a:off x="4487901" y="2938110"/>
            <a:ext cx="4834541" cy="23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98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5AE7-4E8D-443F-AED2-27428B01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Loop 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BE002B-B414-4746-989F-461D4B75B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625" y="2107352"/>
            <a:ext cx="5111549" cy="371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6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D91B-32B5-47FE-A92F-0AD7672D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Nuts and Bolts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2184-A473-4C6A-922F-E0E13CF89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&lt;-</a:t>
            </a:r>
            <a:r>
              <a:rPr lang="en-US" dirty="0"/>
              <a:t> symbol is the assignment operator.</a:t>
            </a:r>
          </a:p>
          <a:p>
            <a:pPr lvl="1"/>
            <a:r>
              <a:rPr lang="en-US" dirty="0"/>
              <a:t>x &lt;- 1</a:t>
            </a:r>
          </a:p>
          <a:p>
            <a:pPr lvl="1"/>
            <a:r>
              <a:rPr lang="en-US" dirty="0"/>
              <a:t>msg &lt;- "hello“</a:t>
            </a:r>
          </a:p>
          <a:p>
            <a:pPr lvl="1"/>
            <a:endParaRPr lang="en-US" dirty="0"/>
          </a:p>
          <a:p>
            <a:r>
              <a:rPr lang="en-US" altLang="en-US" dirty="0">
                <a:solidFill>
                  <a:srgbClr val="3D4251"/>
                </a:solidFill>
                <a:latin typeface="lato"/>
              </a:rPr>
              <a:t>R makes use of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Roboto Mono"/>
              </a:rPr>
              <a:t>#</a:t>
            </a:r>
            <a:r>
              <a:rPr lang="en-US" altLang="en-US" dirty="0">
                <a:solidFill>
                  <a:srgbClr val="3D4251"/>
                </a:solidFill>
                <a:latin typeface="lato"/>
              </a:rPr>
              <a:t> sign to add comments</a:t>
            </a:r>
          </a:p>
          <a:p>
            <a:pPr marL="457200" lvl="1" indent="0">
              <a:buNone/>
            </a:pPr>
            <a:r>
              <a:rPr lang="en-US" altLang="en-US" dirty="0"/>
              <a:t># Calculate 3 + 4</a:t>
            </a:r>
          </a:p>
          <a:p>
            <a:pPr marL="457200" lvl="1" indent="0">
              <a:buNone/>
            </a:pPr>
            <a:r>
              <a:rPr lang="en-US" altLang="en-US" dirty="0"/>
              <a:t>&gt; 3 + 4 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46D205-DB3B-4C43-9986-B1C015322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901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018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4077-BAA2-45A9-A396-2E8F1FF1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0F59-8A26-4D60-A2DC-4B0B90B6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already know them</a:t>
            </a:r>
          </a:p>
          <a:p>
            <a:r>
              <a:rPr lang="en-US" dirty="0"/>
              <a:t>Create a list: list()</a:t>
            </a:r>
          </a:p>
          <a:p>
            <a:r>
              <a:rPr lang="en-US" dirty="0"/>
              <a:t>Display a variable: print()</a:t>
            </a:r>
          </a:p>
        </p:txBody>
      </p:sp>
    </p:spTree>
    <p:extLst>
      <p:ext uri="{BB962C8B-B14F-4D97-AF65-F5344CB8AC3E}">
        <p14:creationId xmlns:p14="http://schemas.microsoft.com/office/powerpoint/2010/main" val="7065949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E836-DDCE-463C-BE3F-8F7B8B1C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4296-B9CE-45FB-BE2C-9622D550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mean(1,5,9,10)</a:t>
            </a:r>
          </a:p>
          <a:p>
            <a:r>
              <a:rPr lang="en-US" dirty="0"/>
              <a:t>Documentation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help(mean)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?mean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Parameters: required/optional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mean(x, trim = 0, na.rm = FALSE, ...)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x</a:t>
            </a:r>
            <a:r>
              <a:rPr lang="en-US" dirty="0"/>
              <a:t> is </a:t>
            </a:r>
            <a:r>
              <a:rPr lang="en-US" b="1" dirty="0"/>
              <a:t>required</a:t>
            </a:r>
            <a:r>
              <a:rPr lang="en-US" dirty="0"/>
              <a:t> if you do not specify it, R will throw an error. </a:t>
            </a:r>
          </a:p>
          <a:p>
            <a:pPr lvl="1"/>
            <a:r>
              <a:rPr lang="en-US" b="1" dirty="0"/>
              <a:t>trim</a:t>
            </a:r>
            <a:r>
              <a:rPr lang="en-US" dirty="0"/>
              <a:t> and </a:t>
            </a:r>
            <a:r>
              <a:rPr lang="en-US" b="1" dirty="0"/>
              <a:t>na.rm </a:t>
            </a:r>
            <a:r>
              <a:rPr lang="en-US" dirty="0"/>
              <a:t>are </a:t>
            </a:r>
            <a:r>
              <a:rPr lang="en-US" b="1" dirty="0"/>
              <a:t>optional</a:t>
            </a:r>
            <a:r>
              <a:rPr lang="en-US" dirty="0"/>
              <a:t> arguments: they have a default value which is used if the arguments are not explicitly specified.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CF1FE-5908-491A-89A9-7FFE59D6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27" y="365125"/>
            <a:ext cx="4249959" cy="44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92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62BC-791D-4385-B3E2-9BB35B2F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F2DA-3674-429C-B255-6E75D86D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linkedin</a:t>
            </a:r>
            <a:r>
              <a:rPr lang="en-US" dirty="0"/>
              <a:t> &lt;- c(16, 9, 13, 5, NA, 17, 14)</a:t>
            </a:r>
          </a:p>
          <a:p>
            <a:endParaRPr lang="en-US" dirty="0"/>
          </a:p>
          <a:p>
            <a:r>
              <a:rPr lang="en-US" dirty="0"/>
              <a:t>&gt; mean(</a:t>
            </a:r>
            <a:r>
              <a:rPr lang="en-US" dirty="0" err="1"/>
              <a:t>linkedin</a:t>
            </a:r>
            <a:r>
              <a:rPr lang="en-US" dirty="0"/>
              <a:t>)</a:t>
            </a:r>
          </a:p>
          <a:p>
            <a:r>
              <a:rPr lang="en-US" dirty="0"/>
              <a:t>[1] NA</a:t>
            </a:r>
          </a:p>
          <a:p>
            <a:endParaRPr lang="en-US" dirty="0"/>
          </a:p>
          <a:p>
            <a:r>
              <a:rPr lang="en-US" dirty="0"/>
              <a:t>&gt; mean(</a:t>
            </a:r>
            <a:r>
              <a:rPr lang="en-US" dirty="0" err="1"/>
              <a:t>linkedin</a:t>
            </a:r>
            <a:r>
              <a:rPr lang="en-US" dirty="0"/>
              <a:t>, na.rm = TRUE)</a:t>
            </a:r>
          </a:p>
          <a:p>
            <a:r>
              <a:rPr lang="en-US" dirty="0"/>
              <a:t>[1] 12.33333</a:t>
            </a:r>
          </a:p>
        </p:txBody>
      </p:sp>
    </p:spTree>
    <p:extLst>
      <p:ext uri="{BB962C8B-B14F-4D97-AF65-F5344CB8AC3E}">
        <p14:creationId xmlns:p14="http://schemas.microsoft.com/office/powerpoint/2010/main" val="25318636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0F43-3AFC-4255-96DE-73CC2B13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NA, and more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9000-23FE-433B-8341-3ACD598D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linkedin</a:t>
            </a:r>
            <a:r>
              <a:rPr lang="en-US" dirty="0">
                <a:solidFill>
                  <a:srgbClr val="0070C0"/>
                </a:solidFill>
              </a:rPr>
              <a:t> &lt;- c(16, 9, 13, 5, NA, 17, 14)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facebook</a:t>
            </a:r>
            <a:r>
              <a:rPr lang="en-US" dirty="0">
                <a:solidFill>
                  <a:srgbClr val="0070C0"/>
                </a:solidFill>
              </a:rPr>
              <a:t> &lt;- c(17, NA, 5, 16, 8, 13, 14)</a:t>
            </a:r>
          </a:p>
          <a:p>
            <a:r>
              <a:rPr lang="en-US" dirty="0"/>
              <a:t>Use abs() on </a:t>
            </a:r>
            <a:r>
              <a:rPr lang="en-US" dirty="0" err="1">
                <a:solidFill>
                  <a:srgbClr val="0070C0"/>
                </a:solidFill>
              </a:rPr>
              <a:t>linkedin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facebook</a:t>
            </a:r>
            <a:r>
              <a:rPr lang="en-US" dirty="0"/>
              <a:t> to get the absolute differences between the daily </a:t>
            </a:r>
            <a:r>
              <a:rPr lang="en-US" dirty="0" err="1"/>
              <a:t>Linkedin</a:t>
            </a:r>
            <a:r>
              <a:rPr lang="en-US" dirty="0"/>
              <a:t> and Facebook profile views. </a:t>
            </a:r>
          </a:p>
          <a:p>
            <a:r>
              <a:rPr lang="en-US" dirty="0"/>
              <a:t>Next, use this function call inside </a:t>
            </a:r>
            <a:r>
              <a:rPr lang="en-US" dirty="0">
                <a:solidFill>
                  <a:srgbClr val="0070C0"/>
                </a:solidFill>
              </a:rPr>
              <a:t>mean</a:t>
            </a:r>
            <a:r>
              <a:rPr lang="en-US" dirty="0"/>
              <a:t>() to calculate the Mean Absolute Deviation. </a:t>
            </a:r>
          </a:p>
          <a:p>
            <a:r>
              <a:rPr lang="en-US" dirty="0"/>
              <a:t>In the mean() call, make sure to specify </a:t>
            </a:r>
            <a:r>
              <a:rPr lang="en-US" dirty="0">
                <a:solidFill>
                  <a:srgbClr val="0070C0"/>
                </a:solidFill>
              </a:rPr>
              <a:t>na.rm </a:t>
            </a:r>
            <a:r>
              <a:rPr lang="en-US" dirty="0"/>
              <a:t>to treat missing values correctly!</a:t>
            </a:r>
          </a:p>
        </p:txBody>
      </p:sp>
    </p:spTree>
    <p:extLst>
      <p:ext uri="{BB962C8B-B14F-4D97-AF65-F5344CB8AC3E}">
        <p14:creationId xmlns:p14="http://schemas.microsoft.com/office/powerpoint/2010/main" val="12927984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0F43-3AFC-4255-96DE-73CC2B13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NA, and more - </a:t>
            </a:r>
            <a:r>
              <a:rPr lang="en-US" dirty="0" err="1"/>
              <a:t>solu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9000-23FE-433B-8341-3ACD598D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linkedin</a:t>
            </a:r>
            <a:r>
              <a:rPr lang="en-US" dirty="0">
                <a:solidFill>
                  <a:srgbClr val="0070C0"/>
                </a:solidFill>
              </a:rPr>
              <a:t> &lt;- c(16, 9, 13, 5, NA, 17, 14)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facebook</a:t>
            </a:r>
            <a:r>
              <a:rPr lang="en-US" dirty="0">
                <a:solidFill>
                  <a:srgbClr val="0070C0"/>
                </a:solidFill>
              </a:rPr>
              <a:t> &lt;- c(17, NA, 5, 16, 8, 13, 14)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mean(abs(</a:t>
            </a:r>
            <a:r>
              <a:rPr lang="en-US" dirty="0" err="1">
                <a:solidFill>
                  <a:srgbClr val="0070C0"/>
                </a:solidFill>
              </a:rPr>
              <a:t>linkedin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facebook</a:t>
            </a:r>
            <a:r>
              <a:rPr lang="en-US" dirty="0">
                <a:solidFill>
                  <a:srgbClr val="0070C0"/>
                </a:solidFill>
              </a:rPr>
              <a:t>), na.rm = TRUE)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 [1] 4.8</a:t>
            </a:r>
          </a:p>
        </p:txBody>
      </p:sp>
    </p:spTree>
    <p:extLst>
      <p:ext uri="{BB962C8B-B14F-4D97-AF65-F5344CB8AC3E}">
        <p14:creationId xmlns:p14="http://schemas.microsoft.com/office/powerpoint/2010/main" val="7236357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7877-9512-48B2-A1D8-ABBE6C4D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Own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9E6D-043C-47E9-88DC-1E755152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my_fun</a:t>
            </a:r>
            <a:r>
              <a:rPr lang="en-US" dirty="0"/>
              <a:t> &lt;- function(arg1, arg2) {</a:t>
            </a:r>
          </a:p>
          <a:p>
            <a:pPr marL="0" indent="0">
              <a:buNone/>
            </a:pPr>
            <a:r>
              <a:rPr lang="en-US" dirty="0"/>
              <a:t>  body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 function</a:t>
            </a:r>
          </a:p>
          <a:p>
            <a:pPr marL="0" indent="0">
              <a:buNone/>
            </a:pPr>
            <a:r>
              <a:rPr lang="en-US" dirty="0" err="1"/>
              <a:t>my_fun</a:t>
            </a:r>
            <a:r>
              <a:rPr lang="en-US" dirty="0"/>
              <a:t> (arg1, arg2)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883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7877-9512-48B2-A1D8-ABBE6C4D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Own Function – Return()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23A86-FAD5-4C74-B62F-DDF56F54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35" y="2304809"/>
            <a:ext cx="52673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28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D265-7C11-4EBC-9425-D8BE2151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b="1" dirty="0"/>
              <a:t>Your Own Function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F68A-FEB2-47F5-AD59-05EBB1D64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4195" cy="4351338"/>
          </a:xfrm>
        </p:spPr>
        <p:txBody>
          <a:bodyPr>
            <a:normAutofit/>
          </a:bodyPr>
          <a:lstStyle/>
          <a:p>
            <a:r>
              <a:rPr lang="en-US" dirty="0"/>
              <a:t>Create a function </a:t>
            </a:r>
            <a:r>
              <a:rPr lang="en-US" dirty="0" err="1"/>
              <a:t>pow_two</a:t>
            </a:r>
            <a:r>
              <a:rPr lang="en-US" dirty="0"/>
              <a:t>() - it takes </a:t>
            </a:r>
            <a:r>
              <a:rPr lang="en-US" b="1" dirty="0"/>
              <a:t>one</a:t>
            </a:r>
            <a:r>
              <a:rPr lang="en-US" dirty="0"/>
              <a:t> argument </a:t>
            </a:r>
          </a:p>
          <a:p>
            <a:r>
              <a:rPr lang="en-US" dirty="0"/>
              <a:t>Returns that number squared. </a:t>
            </a:r>
          </a:p>
          <a:p>
            <a:r>
              <a:rPr lang="en-US" dirty="0"/>
              <a:t>Call this newly defined function with 12 as input.</a:t>
            </a:r>
          </a:p>
          <a:p>
            <a:endParaRPr lang="en-US" dirty="0"/>
          </a:p>
          <a:p>
            <a:r>
              <a:rPr lang="en-US" dirty="0"/>
              <a:t>Define a function, </a:t>
            </a:r>
            <a:r>
              <a:rPr lang="en-US" dirty="0">
                <a:solidFill>
                  <a:srgbClr val="0070C0"/>
                </a:solidFill>
              </a:rPr>
              <a:t>hello()</a:t>
            </a:r>
            <a:r>
              <a:rPr lang="en-US" dirty="0"/>
              <a:t>. </a:t>
            </a:r>
          </a:p>
          <a:p>
            <a:r>
              <a:rPr lang="en-US" dirty="0"/>
              <a:t>It prints out "Hi there!" and returns TRUE. It has no arguments.</a:t>
            </a:r>
          </a:p>
          <a:p>
            <a:r>
              <a:rPr lang="en-US" dirty="0"/>
              <a:t>Call the function </a:t>
            </a:r>
            <a:r>
              <a:rPr lang="en-US" dirty="0">
                <a:solidFill>
                  <a:srgbClr val="0070C0"/>
                </a:solidFill>
              </a:rPr>
              <a:t>hello()</a:t>
            </a:r>
            <a:r>
              <a:rPr lang="en-US" dirty="0"/>
              <a:t>, without specifying arguments of course.</a:t>
            </a:r>
          </a:p>
        </p:txBody>
      </p:sp>
    </p:spTree>
    <p:extLst>
      <p:ext uri="{BB962C8B-B14F-4D97-AF65-F5344CB8AC3E}">
        <p14:creationId xmlns:p14="http://schemas.microsoft.com/office/powerpoint/2010/main" val="12155703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D265-7C11-4EBC-9425-D8BE2151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b="1" dirty="0"/>
              <a:t>Your Own Function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F68A-FEB2-47F5-AD59-05EBB1D64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23" y="1837200"/>
            <a:ext cx="112341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#Create a function </a:t>
            </a:r>
            <a:r>
              <a:rPr lang="en-US" dirty="0" err="1"/>
              <a:t>pow_two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that number squared.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pow_two</a:t>
            </a:r>
            <a:r>
              <a:rPr lang="en-US" dirty="0">
                <a:solidFill>
                  <a:srgbClr val="0070C0"/>
                </a:solidFill>
              </a:rPr>
              <a:t> &lt;- function(x) {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x ^ 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#Call this newly defined function with 12 as input.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pow_two</a:t>
            </a:r>
            <a:r>
              <a:rPr lang="en-US" dirty="0">
                <a:solidFill>
                  <a:srgbClr val="0070C0"/>
                </a:solidFill>
              </a:rPr>
              <a:t>(12)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13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D265-7C11-4EBC-9425-D8BE2151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b="1" dirty="0"/>
              <a:t>Your Own Function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F68A-FEB2-47F5-AD59-05EBB1D64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41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#Define a function, </a:t>
            </a:r>
            <a:r>
              <a:rPr lang="en-US" dirty="0">
                <a:solidFill>
                  <a:srgbClr val="0070C0"/>
                </a:solidFill>
              </a:rPr>
              <a:t>hello()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#It prints out "Hi there!" and returns TRUE. It has no arguments.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hello &lt;- function() {  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print("Hi there!")  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# Call the function hello()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my_string</a:t>
            </a:r>
            <a:r>
              <a:rPr lang="en-US" b="1" dirty="0">
                <a:solidFill>
                  <a:srgbClr val="0070C0"/>
                </a:solidFill>
              </a:rPr>
              <a:t> &lt;- hello()</a:t>
            </a:r>
          </a:p>
          <a:p>
            <a:pPr marL="0" indent="0">
              <a:buNone/>
            </a:pPr>
            <a:r>
              <a:rPr lang="en-US" dirty="0"/>
              <a:t>Call the function </a:t>
            </a:r>
            <a:r>
              <a:rPr lang="en-US" dirty="0">
                <a:solidFill>
                  <a:srgbClr val="0070C0"/>
                </a:solidFill>
              </a:rPr>
              <a:t>hello()</a:t>
            </a:r>
            <a:r>
              <a:rPr lang="en-US" dirty="0"/>
              <a:t>, without specifying arguments of course.</a:t>
            </a:r>
          </a:p>
        </p:txBody>
      </p:sp>
    </p:spTree>
    <p:extLst>
      <p:ext uri="{BB962C8B-B14F-4D97-AF65-F5344CB8AC3E}">
        <p14:creationId xmlns:p14="http://schemas.microsoft.com/office/powerpoint/2010/main" val="323497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EF6B-44EF-48D7-9B34-B17FB7B6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EBAB-0315-4838-9828-22702F50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92" y="1529063"/>
            <a:ext cx="10515600" cy="49638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 has five basic or “atomic” classes of objects:</a:t>
            </a:r>
          </a:p>
          <a:p>
            <a:pPr marL="0" indent="0">
              <a:buNone/>
            </a:pPr>
            <a:r>
              <a:rPr lang="en-US" dirty="0"/>
              <a:t>• character</a:t>
            </a:r>
          </a:p>
          <a:p>
            <a:pPr marL="0" indent="0">
              <a:buNone/>
            </a:pPr>
            <a:r>
              <a:rPr lang="en-US" dirty="0"/>
              <a:t>• numeric (real numbers)</a:t>
            </a:r>
          </a:p>
          <a:p>
            <a:pPr marL="0" indent="0">
              <a:buNone/>
            </a:pPr>
            <a:r>
              <a:rPr lang="en-US" dirty="0"/>
              <a:t>• integer</a:t>
            </a:r>
          </a:p>
          <a:p>
            <a:pPr marL="0" indent="0">
              <a:buNone/>
            </a:pPr>
            <a:r>
              <a:rPr lang="en-US" dirty="0"/>
              <a:t>• complex</a:t>
            </a:r>
          </a:p>
          <a:p>
            <a:pPr marL="0" indent="0">
              <a:buNone/>
            </a:pPr>
            <a:r>
              <a:rPr lang="en-US" dirty="0"/>
              <a:t>• logical (True/False)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 Check class of variable </a:t>
            </a:r>
            <a:r>
              <a:rPr lang="en-US" b="1" dirty="0" err="1">
                <a:solidFill>
                  <a:srgbClr val="0070C0"/>
                </a:solidFill>
              </a:rPr>
              <a:t>my_numeric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class(</a:t>
            </a:r>
            <a:r>
              <a:rPr lang="en-US" b="1" dirty="0" err="1">
                <a:solidFill>
                  <a:srgbClr val="0070C0"/>
                </a:solidFill>
              </a:rPr>
              <a:t>my_numeric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&gt; [1] "numeric"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6EBB1-4862-4DE8-AA57-EACF85C2430A}"/>
              </a:ext>
            </a:extLst>
          </p:cNvPr>
          <p:cNvSpPr/>
          <p:nvPr/>
        </p:nvSpPr>
        <p:spPr>
          <a:xfrm>
            <a:off x="6371968" y="2198977"/>
            <a:ext cx="56140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# Declare variables of different types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my_numeric</a:t>
            </a:r>
            <a:r>
              <a:rPr lang="en-US" sz="2400" b="1" dirty="0">
                <a:solidFill>
                  <a:srgbClr val="0070C0"/>
                </a:solidFill>
              </a:rPr>
              <a:t> &lt;- 42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my_character</a:t>
            </a:r>
            <a:r>
              <a:rPr lang="en-US" sz="2400" b="1" dirty="0">
                <a:solidFill>
                  <a:srgbClr val="0070C0"/>
                </a:solidFill>
              </a:rPr>
              <a:t> &lt;- "universe“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my_logical</a:t>
            </a:r>
            <a:r>
              <a:rPr lang="en-US" sz="2400" b="1" dirty="0">
                <a:solidFill>
                  <a:srgbClr val="0070C0"/>
                </a:solidFill>
              </a:rPr>
              <a:t> &lt;- FALSE </a:t>
            </a:r>
          </a:p>
        </p:txBody>
      </p:sp>
    </p:spTree>
    <p:extLst>
      <p:ext uri="{BB962C8B-B14F-4D97-AF65-F5344CB8AC3E}">
        <p14:creationId xmlns:p14="http://schemas.microsoft.com/office/powerpoint/2010/main" val="24706342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753-6E9D-4A1A-844C-56A014FD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C918-5ABC-40E2-A14A-B7DB5B2B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basically two extremely important functions when it comes down to R packages: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>
                <a:solidFill>
                  <a:srgbClr val="0070C0"/>
                </a:solidFill>
              </a:rPr>
              <a:t>(), </a:t>
            </a:r>
            <a:r>
              <a:rPr lang="en-US" dirty="0"/>
              <a:t>which as you can expect, installs a given package.</a:t>
            </a:r>
          </a:p>
          <a:p>
            <a:r>
              <a:rPr lang="en-US" dirty="0">
                <a:solidFill>
                  <a:srgbClr val="0070C0"/>
                </a:solidFill>
              </a:rPr>
              <a:t>library() </a:t>
            </a:r>
            <a:r>
              <a:rPr lang="en-US" dirty="0"/>
              <a:t>which loads packages, i.e. attaches them to the search list on your R workspace.</a:t>
            </a:r>
          </a:p>
        </p:txBody>
      </p:sp>
    </p:spTree>
    <p:extLst>
      <p:ext uri="{BB962C8B-B14F-4D97-AF65-F5344CB8AC3E}">
        <p14:creationId xmlns:p14="http://schemas.microsoft.com/office/powerpoint/2010/main" val="13424923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354E-052F-4FB6-82D8-E4DB23E1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73BFC-2AEB-42FC-BAF9-3FFD1E09CEDF}"/>
              </a:ext>
            </a:extLst>
          </p:cNvPr>
          <p:cNvSpPr/>
          <p:nvPr/>
        </p:nvSpPr>
        <p:spPr>
          <a:xfrm>
            <a:off x="2925497" y="1946476"/>
            <a:ext cx="5237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Install package </a:t>
            </a:r>
            <a:r>
              <a:rPr lang="en-US" sz="3600" dirty="0" err="1">
                <a:solidFill>
                  <a:srgbClr val="0070C0"/>
                </a:solidFill>
              </a:rPr>
              <a:t>tidyverse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6D84C0-EA4D-4128-8056-397368304CCD}"/>
              </a:ext>
            </a:extLst>
          </p:cNvPr>
          <p:cNvSpPr/>
          <p:nvPr/>
        </p:nvSpPr>
        <p:spPr>
          <a:xfrm>
            <a:off x="2925497" y="2592807"/>
            <a:ext cx="6100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CD00FF"/>
                </a:solidFill>
                <a:latin typeface="UbuntuMono-Regular"/>
              </a:rPr>
              <a:t>install.packages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3200" dirty="0" err="1">
                <a:solidFill>
                  <a:srgbClr val="CD3300"/>
                </a:solidFill>
                <a:latin typeface="UbuntuMono-Regular"/>
              </a:rPr>
              <a:t>tidyverse</a:t>
            </a:r>
            <a:r>
              <a:rPr lang="en-US" sz="320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F670E-718E-4D29-ABDD-9B86B5E1E0BA}"/>
              </a:ext>
            </a:extLst>
          </p:cNvPr>
          <p:cNvSpPr/>
          <p:nvPr/>
        </p:nvSpPr>
        <p:spPr>
          <a:xfrm>
            <a:off x="2882528" y="3618863"/>
            <a:ext cx="5057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Load package </a:t>
            </a:r>
            <a:r>
              <a:rPr lang="en-US" sz="3600" dirty="0" err="1">
                <a:solidFill>
                  <a:srgbClr val="0070C0"/>
                </a:solidFill>
              </a:rPr>
              <a:t>tidyverse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2900E0-1D3B-4BE2-A703-F4A101B547DB}"/>
              </a:ext>
            </a:extLst>
          </p:cNvPr>
          <p:cNvSpPr/>
          <p:nvPr/>
        </p:nvSpPr>
        <p:spPr>
          <a:xfrm>
            <a:off x="3487075" y="4383309"/>
            <a:ext cx="3368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D00FF"/>
                </a:solidFill>
                <a:latin typeface="UbuntuMono-Regular"/>
              </a:rPr>
              <a:t>library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tidyverse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455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F630-E646-4942-AFB5-FEAE6EA9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C7A89-06D7-4D80-80E8-68865AB6EC2F}"/>
              </a:ext>
            </a:extLst>
          </p:cNvPr>
          <p:cNvSpPr/>
          <p:nvPr/>
        </p:nvSpPr>
        <p:spPr>
          <a:xfrm>
            <a:off x="1326204" y="1808070"/>
            <a:ext cx="9578502" cy="4277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2685A3"/>
                </a:solidFill>
                <a:latin typeface="ArialMT"/>
              </a:rPr>
              <a:t>● </a:t>
            </a:r>
            <a:r>
              <a:rPr lang="en-US" sz="2800" dirty="0">
                <a:solidFill>
                  <a:srgbClr val="3A3A3A"/>
                </a:solidFill>
                <a:latin typeface="KarminaSans"/>
              </a:rPr>
              <a:t>Apply function over </a:t>
            </a:r>
            <a:r>
              <a:rPr lang="en-US" sz="2800" b="1" dirty="0">
                <a:solidFill>
                  <a:srgbClr val="3A3A3A"/>
                </a:solidFill>
                <a:latin typeface="KarminaSans"/>
              </a:rPr>
              <a:t>list</a:t>
            </a:r>
            <a:r>
              <a:rPr lang="en-US" sz="2800" dirty="0">
                <a:solidFill>
                  <a:srgbClr val="3A3A3A"/>
                </a:solidFill>
                <a:latin typeface="KarminaSans"/>
              </a:rPr>
              <a:t> or </a:t>
            </a:r>
            <a:r>
              <a:rPr lang="en-US" sz="2800" b="1" dirty="0">
                <a:solidFill>
                  <a:srgbClr val="3A3A3A"/>
                </a:solidFill>
                <a:latin typeface="KarminaSans"/>
              </a:rPr>
              <a:t>vector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2685A3"/>
                </a:solidFill>
                <a:latin typeface="ArialMT"/>
              </a:rPr>
              <a:t>● </a:t>
            </a:r>
            <a:r>
              <a:rPr lang="en-US" sz="2800" dirty="0">
                <a:solidFill>
                  <a:srgbClr val="3A3A3A"/>
                </a:solidFill>
                <a:latin typeface="KarminaSans"/>
              </a:rPr>
              <a:t>Output is ALWAYS a list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2685A3"/>
                </a:solidFill>
                <a:latin typeface="ArialMT"/>
              </a:rPr>
              <a:t>● </a:t>
            </a:r>
            <a:r>
              <a:rPr lang="en-US" sz="2800" dirty="0">
                <a:solidFill>
                  <a:srgbClr val="3A3A3A"/>
                </a:solidFill>
                <a:latin typeface="KarminaSans"/>
              </a:rPr>
              <a:t>Function can return R objects of different classes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2685A3"/>
                </a:solidFill>
                <a:latin typeface="ArialMT"/>
              </a:rPr>
              <a:t>● </a:t>
            </a:r>
            <a:r>
              <a:rPr lang="en-US" sz="2800" dirty="0">
                <a:solidFill>
                  <a:srgbClr val="3A3A3A"/>
                </a:solidFill>
                <a:latin typeface="KarminaSans"/>
              </a:rPr>
              <a:t>List necessary to store heterogeneous content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2685A3"/>
                </a:solidFill>
                <a:latin typeface="ArialMT"/>
              </a:rPr>
              <a:t>● </a:t>
            </a:r>
            <a:r>
              <a:rPr lang="en-US" sz="2800" dirty="0">
                <a:solidFill>
                  <a:srgbClr val="3A3A3A"/>
                </a:solidFill>
                <a:latin typeface="KarminaSans"/>
              </a:rPr>
              <a:t>However, often homogeneous content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8130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753-6E9D-4A1A-844C-56A014FD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C918-5ABC-40E2-A14A-B7DB5B2B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3431"/>
            <a:ext cx="11138704" cy="4525963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nyc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 &lt;- list(pop = </a:t>
            </a:r>
            <a:r>
              <a:rPr lang="en-US" dirty="0">
                <a:solidFill>
                  <a:srgbClr val="2A9A0B"/>
                </a:solidFill>
                <a:latin typeface="SourceCodePro-Regular"/>
              </a:rPr>
              <a:t>8405837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SourceCodePro-Regular"/>
              </a:rPr>
              <a:t>	       boroughs = c(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"Manhattan"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"Bronx"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br>
              <a:rPr lang="en-US" dirty="0">
                <a:solidFill>
                  <a:srgbClr val="000000"/>
                </a:solidFill>
                <a:latin typeface="SourceCodePro-Regular"/>
              </a:rPr>
            </a:br>
            <a:r>
              <a:rPr lang="en-US" dirty="0">
                <a:solidFill>
                  <a:srgbClr val="000000"/>
                </a:solidFill>
                <a:latin typeface="SourceCodePro-Regular"/>
              </a:rPr>
              <a:t>			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 err="1">
                <a:solidFill>
                  <a:srgbClr val="FF2C1B"/>
                </a:solidFill>
                <a:latin typeface="SourceCodePro-Regular"/>
              </a:rPr>
              <a:t>Brooklyn"</a:t>
            </a:r>
            <a:r>
              <a:rPr lang="en-US" dirty="0" err="1">
                <a:solidFill>
                  <a:srgbClr val="000000"/>
                </a:solidFill>
                <a:latin typeface="SourceCodePro-Regular"/>
              </a:rPr>
              <a:t>,</a:t>
            </a:r>
            <a:r>
              <a:rPr lang="en-US" dirty="0" err="1">
                <a:solidFill>
                  <a:srgbClr val="FF2C1B"/>
                </a:solidFill>
                <a:latin typeface="SourceCodePro-Regular"/>
              </a:rPr>
              <a:t>"Queens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, 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"Staten Island"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),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SourceCodePro-Regular"/>
              </a:rPr>
              <a:t>	        capital = </a:t>
            </a:r>
            <a:r>
              <a:rPr lang="en-US" dirty="0">
                <a:solidFill>
                  <a:srgbClr val="3945FF"/>
                </a:solidFill>
                <a:latin typeface="SourceCodePro-Regular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SourceCodePro-Regular"/>
              </a:rPr>
              <a:t>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SourceCodePro-Regular"/>
            </a:endParaRPr>
          </a:p>
          <a:p>
            <a:pPr>
              <a:spcBef>
                <a:spcPts val="200"/>
              </a:spcBef>
            </a:pP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BE46AC-312A-414A-A5E0-5DC0042B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80538"/>
              </p:ext>
            </p:extLst>
          </p:nvPr>
        </p:nvGraphicFramePr>
        <p:xfrm>
          <a:off x="911828" y="3381268"/>
          <a:ext cx="1053424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124">
                  <a:extLst>
                    <a:ext uri="{9D8B030D-6E8A-4147-A177-3AD203B41FA5}">
                      <a16:colId xmlns:a16="http://schemas.microsoft.com/office/drawing/2014/main" val="1338302398"/>
                    </a:ext>
                  </a:extLst>
                </a:gridCol>
                <a:gridCol w="5267124">
                  <a:extLst>
                    <a:ext uri="{9D8B030D-6E8A-4147-A177-3AD203B41FA5}">
                      <a16:colId xmlns:a16="http://schemas.microsoft.com/office/drawing/2014/main" val="293603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for LOOP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88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lapply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3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&gt;for(info in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nyc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) {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	print(class(info))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[1] "numeric"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[1] "character"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[1] "logical"</a:t>
                      </a:r>
                      <a:endParaRPr lang="en-US" sz="2400" dirty="0">
                        <a:solidFill>
                          <a:schemeClr val="tx1"/>
                        </a:solidFill>
                        <a:latin typeface="SourceCodePro-Regular"/>
                      </a:endParaRPr>
                    </a:p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latin typeface="SourceCodePro-Regular"/>
                        </a:rPr>
                        <a:t>&gt;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  <a:latin typeface="SourceCodePro-Regular"/>
                        </a:rPr>
                        <a:t>lapply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latin typeface="SourceCodePro-Regular"/>
                        </a:rPr>
                        <a:t>(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  <a:latin typeface="SourceCodePro-Regular"/>
                        </a:rPr>
                        <a:t>nyc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latin typeface="SourceCodePro-Regular"/>
                        </a:rPr>
                        <a:t>, class)</a:t>
                      </a:r>
                    </a:p>
                    <a:p>
                      <a:pPr marL="558800" lvl="1" indent="0">
                        <a:spcBef>
                          <a:spcPts val="200"/>
                        </a:spcBef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ourceCodePro-Regular"/>
                        </a:rPr>
                        <a:t>$pop</a:t>
                      </a:r>
                    </a:p>
                    <a:p>
                      <a:pPr marL="558800" lvl="1" indent="0">
                        <a:spcBef>
                          <a:spcPts val="200"/>
                        </a:spcBef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ourceCodePro-Regular"/>
                        </a:rPr>
                        <a:t>[1] "numeric"</a:t>
                      </a:r>
                    </a:p>
                    <a:p>
                      <a:pPr marL="558800" lvl="1" indent="0">
                        <a:spcBef>
                          <a:spcPts val="200"/>
                        </a:spcBef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ourceCodePro-Regular"/>
                        </a:rPr>
                        <a:t>$boroughs</a:t>
                      </a:r>
                    </a:p>
                    <a:p>
                      <a:pPr marL="558800" lvl="1" indent="0">
                        <a:spcBef>
                          <a:spcPts val="200"/>
                        </a:spcBef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ourceCodePro-Regular"/>
                        </a:rPr>
                        <a:t>[1] "character"</a:t>
                      </a:r>
                    </a:p>
                    <a:p>
                      <a:pPr marL="558800" lvl="1" indent="0">
                        <a:spcBef>
                          <a:spcPts val="200"/>
                        </a:spcBef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ourceCodePro-Regular"/>
                        </a:rPr>
                        <a:t>$capital</a:t>
                      </a:r>
                    </a:p>
                    <a:p>
                      <a:pPr marL="558800" lvl="1" indent="0">
                        <a:spcBef>
                          <a:spcPts val="200"/>
                        </a:spcBef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ourceCodePro-Regular"/>
                        </a:rPr>
                        <a:t>[1] "logical"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7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753-6E9D-4A1A-844C-56A014FD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C918-5ABC-40E2-A14A-B7DB5B2B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3431"/>
            <a:ext cx="11138704" cy="4525963"/>
          </a:xfrm>
        </p:spPr>
        <p:txBody>
          <a:bodyPr/>
          <a:lstStyle/>
          <a:p>
            <a:r>
              <a:rPr lang="en-US" dirty="0"/>
              <a:t>cities &lt;- 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CodePro-Regular"/>
              </a:rPr>
              <a:t>(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"New York", "Paris", "London", "Tokyo", </a:t>
            </a:r>
            <a:r>
              <a:rPr lang="pt-BR" dirty="0">
                <a:solidFill>
                  <a:srgbClr val="FF2C1B"/>
                </a:solidFill>
                <a:latin typeface="SourceCodePro-Regular"/>
              </a:rPr>
              <a:t>"Rio de Janeiro", "Cape Town"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SourceCodePro-Regular"/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SourceCodePro-Regular"/>
            </a:endParaRPr>
          </a:p>
          <a:p>
            <a:pPr>
              <a:spcBef>
                <a:spcPts val="200"/>
              </a:spcBef>
            </a:pP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BE46AC-312A-414A-A5E0-5DC0042B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91167"/>
              </p:ext>
            </p:extLst>
          </p:nvPr>
        </p:nvGraphicFramePr>
        <p:xfrm>
          <a:off x="911828" y="3016151"/>
          <a:ext cx="10534248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5508">
                  <a:extLst>
                    <a:ext uri="{9D8B030D-6E8A-4147-A177-3AD203B41FA5}">
                      <a16:colId xmlns:a16="http://schemas.microsoft.com/office/drawing/2014/main" val="1338302398"/>
                    </a:ext>
                  </a:extLst>
                </a:gridCol>
                <a:gridCol w="5278740">
                  <a:extLst>
                    <a:ext uri="{9D8B030D-6E8A-4147-A177-3AD203B41FA5}">
                      <a16:colId xmlns:a16="http://schemas.microsoft.com/office/drawing/2014/main" val="293603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for LOOP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88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Lapply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– returns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3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&gt;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num_chars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 &lt;- c()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for(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 in 1:length(cities)) {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  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num_chars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] &lt;-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nchar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(cities[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])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&gt; </a:t>
                      </a:r>
                      <a:r>
                        <a:rPr 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num_chars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[1] 8 5 6 5 14 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&gt;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lapply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(cities, 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nchar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[[1]]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[1] 8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[[2]]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[1] 5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...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[[6]]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sz="2400" dirty="0"/>
                        <a:t>[1]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753-6E9D-4A1A-844C-56A014FD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C918-5ABC-40E2-A14A-B7DB5B2B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3431"/>
            <a:ext cx="11138704" cy="4525963"/>
          </a:xfrm>
        </p:spPr>
        <p:txBody>
          <a:bodyPr/>
          <a:lstStyle/>
          <a:p>
            <a:r>
              <a:rPr lang="en-US" dirty="0"/>
              <a:t>cities &lt;- 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CodePro-Regular"/>
              </a:rPr>
              <a:t>(</a:t>
            </a:r>
            <a:r>
              <a:rPr lang="en-US" dirty="0">
                <a:solidFill>
                  <a:srgbClr val="FF2C1B"/>
                </a:solidFill>
                <a:latin typeface="SourceCodePro-Regular"/>
              </a:rPr>
              <a:t>"New York", "Paris", "London", "Tokyo", </a:t>
            </a:r>
            <a:r>
              <a:rPr lang="pt-BR" dirty="0">
                <a:solidFill>
                  <a:srgbClr val="FF2C1B"/>
                </a:solidFill>
                <a:latin typeface="SourceCodePro-Regular"/>
              </a:rPr>
              <a:t>"Rio de Janeiro", "Cape Town"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SourceCodePro-Regular"/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SourceCodePro-Regular"/>
            </a:endParaRPr>
          </a:p>
          <a:p>
            <a:pPr>
              <a:spcBef>
                <a:spcPts val="200"/>
              </a:spcBef>
            </a:pPr>
            <a:endParaRPr lang="en-US" sz="2400" dirty="0"/>
          </a:p>
          <a:p>
            <a:pPr>
              <a:spcBef>
                <a:spcPts val="200"/>
              </a:spcBef>
            </a:pPr>
            <a:r>
              <a:rPr lang="en-US" sz="2400" dirty="0"/>
              <a:t>Return a 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7764D-06B4-496B-91FD-402B0366A115}"/>
              </a:ext>
            </a:extLst>
          </p:cNvPr>
          <p:cNvSpPr/>
          <p:nvPr/>
        </p:nvSpPr>
        <p:spPr>
          <a:xfrm>
            <a:off x="841093" y="3252487"/>
            <a:ext cx="8534400" cy="113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2400" dirty="0" err="1">
                <a:solidFill>
                  <a:srgbClr val="0070C0"/>
                </a:solidFill>
                <a:sym typeface="Arial"/>
              </a:rPr>
              <a:t>unlist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(</a:t>
            </a:r>
            <a:r>
              <a:rPr lang="en-US" sz="2400" dirty="0" err="1">
                <a:solidFill>
                  <a:srgbClr val="0070C0"/>
                </a:solidFill>
                <a:sym typeface="Arial"/>
              </a:rPr>
              <a:t>lapply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(cities, </a:t>
            </a:r>
            <a:r>
              <a:rPr lang="en-US" sz="2400" dirty="0" err="1">
                <a:solidFill>
                  <a:srgbClr val="0070C0"/>
                </a:solidFill>
                <a:sym typeface="Arial"/>
              </a:rPr>
              <a:t>nchar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))</a:t>
            </a:r>
          </a:p>
          <a:p>
            <a:pPr>
              <a:spcBef>
                <a:spcPts val="200"/>
              </a:spcBef>
            </a:pPr>
            <a:endParaRPr lang="en-US" sz="2400" dirty="0">
              <a:solidFill>
                <a:srgbClr val="0070C0"/>
              </a:solidFill>
              <a:sym typeface="Arial"/>
            </a:endParaRPr>
          </a:p>
          <a:p>
            <a:r>
              <a:rPr lang="en-US" dirty="0"/>
              <a:t>[1] 8 5 6 5 14 9</a:t>
            </a:r>
          </a:p>
        </p:txBody>
      </p:sp>
    </p:spTree>
    <p:extLst>
      <p:ext uri="{BB962C8B-B14F-4D97-AF65-F5344CB8AC3E}">
        <p14:creationId xmlns:p14="http://schemas.microsoft.com/office/powerpoint/2010/main" val="18819558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753-6E9D-4A1A-844C-56A014FD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07F2E-2C6E-46B8-85ED-83864758200B}"/>
              </a:ext>
            </a:extLst>
          </p:cNvPr>
          <p:cNvSpPr/>
          <p:nvPr/>
        </p:nvSpPr>
        <p:spPr>
          <a:xfrm>
            <a:off x="833377" y="1458410"/>
            <a:ext cx="83106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oil_prices</a:t>
            </a:r>
            <a:r>
              <a:rPr lang="en-US" dirty="0">
                <a:solidFill>
                  <a:srgbClr val="0070C0"/>
                </a:solidFill>
              </a:rPr>
              <a:t> &lt;- list(2.37, 2.49, 2.18, 2.22, 2.47, 2.32)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>
                <a:solidFill>
                  <a:srgbClr val="0070C0"/>
                </a:solidFill>
              </a:rPr>
              <a:t>triple &lt;- function(x) {</a:t>
            </a:r>
          </a:p>
          <a:p>
            <a:r>
              <a:rPr lang="en-US" dirty="0">
                <a:solidFill>
                  <a:srgbClr val="0070C0"/>
                </a:solidFill>
              </a:rPr>
              <a:t>  3 * x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>
                <a:solidFill>
                  <a:srgbClr val="0070C0"/>
                </a:solidFill>
              </a:rPr>
              <a:t>result &lt;-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oil_prices</a:t>
            </a:r>
            <a:r>
              <a:rPr lang="en-US" dirty="0">
                <a:solidFill>
                  <a:srgbClr val="0070C0"/>
                </a:solidFill>
              </a:rPr>
              <a:t>, triple)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>
                <a:solidFill>
                  <a:srgbClr val="0070C0"/>
                </a:solidFill>
              </a:rPr>
              <a:t>str(result)</a:t>
            </a:r>
          </a:p>
          <a:p>
            <a:r>
              <a:rPr lang="en-US" dirty="0"/>
              <a:t>List of 6</a:t>
            </a:r>
          </a:p>
          <a:p>
            <a:r>
              <a:rPr lang="en-US" dirty="0"/>
              <a:t>$ : num 7.11</a:t>
            </a:r>
          </a:p>
          <a:p>
            <a:r>
              <a:rPr lang="en-US" dirty="0"/>
              <a:t>$ : num 7.47</a:t>
            </a:r>
          </a:p>
          <a:p>
            <a:r>
              <a:rPr lang="en-US" dirty="0"/>
              <a:t>$ : num 6.54</a:t>
            </a:r>
          </a:p>
          <a:p>
            <a:r>
              <a:rPr lang="en-US" dirty="0"/>
              <a:t>$ : num 6.66</a:t>
            </a:r>
          </a:p>
          <a:p>
            <a:r>
              <a:rPr lang="en-US" dirty="0"/>
              <a:t>$ : num 7.41</a:t>
            </a:r>
          </a:p>
          <a:p>
            <a:r>
              <a:rPr lang="en-US" dirty="0"/>
              <a:t>$ : num 6.96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unlist</a:t>
            </a:r>
            <a:r>
              <a:rPr lang="en-US" dirty="0">
                <a:solidFill>
                  <a:srgbClr val="0070C0"/>
                </a:solidFill>
              </a:rPr>
              <a:t>(result)</a:t>
            </a:r>
          </a:p>
          <a:p>
            <a:r>
              <a:rPr lang="en-US" dirty="0"/>
              <a:t>[1] 7.11 7.47 6.54 6.66 7.41 6.96</a:t>
            </a:r>
          </a:p>
        </p:txBody>
      </p:sp>
    </p:spTree>
    <p:extLst>
      <p:ext uri="{BB962C8B-B14F-4D97-AF65-F5344CB8AC3E}">
        <p14:creationId xmlns:p14="http://schemas.microsoft.com/office/powerpoint/2010/main" val="16520703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753-6E9D-4A1A-844C-56A014FD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97279"/>
          </a:xfrm>
        </p:spPr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07F2E-2C6E-46B8-85ED-83864758200B}"/>
              </a:ext>
            </a:extLst>
          </p:cNvPr>
          <p:cNvSpPr/>
          <p:nvPr/>
        </p:nvSpPr>
        <p:spPr>
          <a:xfrm>
            <a:off x="904754" y="1097279"/>
            <a:ext cx="1038249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oil_prices</a:t>
            </a:r>
            <a:r>
              <a:rPr lang="en-US" sz="2800" dirty="0">
                <a:solidFill>
                  <a:srgbClr val="0070C0"/>
                </a:solidFill>
              </a:rPr>
              <a:t> &lt;- list(2.37, 2.49, 2.18, 2.22, 2.47, 2.32)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multiply &lt;- function(x, factor) {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x * factor</a:t>
            </a:r>
          </a:p>
          <a:p>
            <a:r>
              <a:rPr lang="en-US" sz="2800" dirty="0">
                <a:solidFill>
                  <a:srgbClr val="0070C0"/>
                </a:solidFill>
              </a:rPr>
              <a:t>}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&gt;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times3 &lt;- </a:t>
            </a:r>
            <a:r>
              <a:rPr lang="en-US" sz="2800" dirty="0" err="1">
                <a:solidFill>
                  <a:srgbClr val="0070C0"/>
                </a:solidFill>
              </a:rPr>
              <a:t>lapply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dirty="0" err="1">
                <a:solidFill>
                  <a:srgbClr val="0070C0"/>
                </a:solidFill>
              </a:rPr>
              <a:t>oil_prices</a:t>
            </a:r>
            <a:r>
              <a:rPr lang="en-US" sz="2800" dirty="0">
                <a:solidFill>
                  <a:srgbClr val="0070C0"/>
                </a:solidFill>
              </a:rPr>
              <a:t>, multiply, factor = 3)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&gt; </a:t>
            </a:r>
            <a:r>
              <a:rPr lang="en-US" sz="2800" dirty="0" err="1">
                <a:solidFill>
                  <a:srgbClr val="0070C0"/>
                </a:solidFill>
              </a:rPr>
              <a:t>unlist</a:t>
            </a:r>
            <a:r>
              <a:rPr lang="en-US" sz="2800" dirty="0">
                <a:solidFill>
                  <a:srgbClr val="0070C0"/>
                </a:solidFill>
              </a:rPr>
              <a:t>(times3)</a:t>
            </a:r>
          </a:p>
          <a:p>
            <a:r>
              <a:rPr lang="en-US" sz="2800" dirty="0"/>
              <a:t>[1] 7.11 7.47 6.54 6.66 7.41 6.96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&gt; times4 &lt;- </a:t>
            </a:r>
            <a:r>
              <a:rPr lang="en-US" sz="2800" dirty="0" err="1">
                <a:solidFill>
                  <a:srgbClr val="0070C0"/>
                </a:solidFill>
              </a:rPr>
              <a:t>lapply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dirty="0" err="1">
                <a:solidFill>
                  <a:srgbClr val="0070C0"/>
                </a:solidFill>
              </a:rPr>
              <a:t>oil_prices</a:t>
            </a:r>
            <a:r>
              <a:rPr lang="en-US" sz="2800" dirty="0">
                <a:solidFill>
                  <a:srgbClr val="0070C0"/>
                </a:solidFill>
              </a:rPr>
              <a:t>, multiply, factor = 4)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&gt; </a:t>
            </a:r>
            <a:r>
              <a:rPr lang="en-US" sz="2800" dirty="0" err="1">
                <a:solidFill>
                  <a:srgbClr val="0070C0"/>
                </a:solidFill>
              </a:rPr>
              <a:t>unlist</a:t>
            </a:r>
            <a:r>
              <a:rPr lang="en-US" sz="2800" dirty="0">
                <a:solidFill>
                  <a:srgbClr val="0070C0"/>
                </a:solidFill>
              </a:rPr>
              <a:t>(times4)</a:t>
            </a:r>
          </a:p>
          <a:p>
            <a:r>
              <a:rPr lang="en-US" sz="2800" dirty="0"/>
              <a:t>[1] 9.48 9.96 8.72 8.88 9.88 9.28</a:t>
            </a:r>
          </a:p>
        </p:txBody>
      </p:sp>
    </p:spTree>
    <p:extLst>
      <p:ext uri="{BB962C8B-B14F-4D97-AF65-F5344CB8AC3E}">
        <p14:creationId xmlns:p14="http://schemas.microsoft.com/office/powerpoint/2010/main" val="9679241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A59-0D78-4523-B091-7E281552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</a:t>
            </a:r>
            <a:r>
              <a:rPr lang="en-US" dirty="0" err="1">
                <a:solidFill>
                  <a:srgbClr val="0070C0"/>
                </a:solidFill>
              </a:rPr>
              <a:t>strsplit</a:t>
            </a:r>
            <a:r>
              <a:rPr lang="en-US" dirty="0">
                <a:solidFill>
                  <a:srgbClr val="0070C0"/>
                </a:solidFill>
              </a:rPr>
              <a:t>  - </a:t>
            </a:r>
            <a:r>
              <a:rPr lang="en-US" dirty="0" err="1"/>
              <a:t>lapply</a:t>
            </a:r>
            <a:r>
              <a:rPr lang="en-US" dirty="0"/>
              <a:t>()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BE2484-980D-4AA3-8393-D2087D8A2322}"/>
              </a:ext>
            </a:extLst>
          </p:cNvPr>
          <p:cNvSpPr/>
          <p:nvPr/>
        </p:nvSpPr>
        <p:spPr>
          <a:xfrm>
            <a:off x="852668" y="1225689"/>
            <a:ext cx="103014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pioneers &lt;- c("GAUSS:1777", "BAYES:1702", "PASCAL:1623", "PEARSON:1857")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help on </a:t>
            </a:r>
            <a:r>
              <a:rPr lang="en-US" dirty="0" err="1">
                <a:solidFill>
                  <a:srgbClr val="0070C0"/>
                </a:solidFill>
              </a:rPr>
              <a:t>strsplit</a:t>
            </a:r>
            <a:r>
              <a:rPr lang="en-US" dirty="0"/>
              <a:t>()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Splits the strings in pioneers on the : sign.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split string in vector 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</a:rPr>
              <a:t>split_math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/>
              <a:t>list</a:t>
            </a:r>
            <a:r>
              <a:rPr lang="en-US" dirty="0"/>
              <a:t> of 4 character </a:t>
            </a:r>
            <a:r>
              <a:rPr lang="en-US" b="1" dirty="0"/>
              <a:t>vectors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first vector element </a:t>
            </a:r>
            <a:r>
              <a:rPr lang="en-US" dirty="0"/>
              <a:t>represents the </a:t>
            </a:r>
            <a:r>
              <a:rPr lang="en-US" b="1" dirty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second element </a:t>
            </a:r>
            <a:r>
              <a:rPr lang="en-US" dirty="0"/>
              <a:t>the </a:t>
            </a:r>
            <a:r>
              <a:rPr lang="en-US" b="1" dirty="0"/>
              <a:t>birth year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strsplit</a:t>
            </a:r>
            <a:r>
              <a:rPr lang="en-US" dirty="0">
                <a:solidFill>
                  <a:srgbClr val="0070C0"/>
                </a:solidFill>
              </a:rPr>
              <a:t>(pioneers, split = ":")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latin typeface="Arial Nova Cond Light" panose="020B0604020202020204" pitchFamily="34" charset="0"/>
              </a:rPr>
              <a:t>[[1]]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"GAUSS" "1777"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[[2]]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"BAYES" "1702"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[[3]]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"PASCAL" "1623" 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[[4]]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"PEARSON" "1857"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2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A59-0D78-4523-B091-7E281552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</a:t>
            </a:r>
            <a:r>
              <a:rPr lang="en-US" dirty="0" err="1"/>
              <a:t>lapply</a:t>
            </a:r>
            <a:r>
              <a:rPr lang="en-US" dirty="0"/>
              <a:t>()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BE2484-980D-4AA3-8393-D2087D8A2322}"/>
              </a:ext>
            </a:extLst>
          </p:cNvPr>
          <p:cNvSpPr/>
          <p:nvPr/>
        </p:nvSpPr>
        <p:spPr>
          <a:xfrm>
            <a:off x="983848" y="1597307"/>
            <a:ext cx="10301468" cy="2222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to convert the character vectors in 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/>
              <a:t>lowercase</a:t>
            </a:r>
            <a:r>
              <a:rPr lang="en-US" dirty="0"/>
              <a:t> letters: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Apply </a:t>
            </a:r>
            <a:r>
              <a:rPr lang="en-US" dirty="0" err="1">
                <a:solidFill>
                  <a:srgbClr val="0070C0"/>
                </a:solidFill>
              </a:rPr>
              <a:t>tolower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on each of the elements in 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r>
              <a:rPr lang="en-US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Assign the result, which is a list, to a new variable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Inspect the contents of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 </a:t>
            </a:r>
            <a:r>
              <a:rPr lang="en-US" dirty="0">
                <a:solidFill>
                  <a:srgbClr val="0070C0"/>
                </a:solidFill>
              </a:rPr>
              <a:t>str()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46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A42B-6D63-456B-8A90-9D0517C1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3365-79E4-4AF3-B42D-8DC7CEA5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7469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Vector - Basic type of R object</a:t>
            </a:r>
          </a:p>
          <a:p>
            <a:r>
              <a:rPr lang="en-US" dirty="0"/>
              <a:t>Vectors are one-dimension arrays </a:t>
            </a:r>
          </a:p>
          <a:p>
            <a:r>
              <a:rPr lang="en-US" dirty="0"/>
              <a:t>A vector can only contain objects of the same class</a:t>
            </a:r>
          </a:p>
          <a:p>
            <a:r>
              <a:rPr lang="en-US" altLang="en-US" dirty="0">
                <a:solidFill>
                  <a:srgbClr val="3D4251"/>
                </a:solidFill>
                <a:latin typeface="lato"/>
              </a:rPr>
              <a:t>Create a vector with the combine function </a:t>
            </a:r>
            <a:r>
              <a:rPr lang="en-US" altLang="en-US" dirty="0">
                <a:solidFill>
                  <a:srgbClr val="0070C0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c()</a:t>
            </a:r>
            <a:r>
              <a:rPr lang="en-US" altLang="en-US" dirty="0">
                <a:solidFill>
                  <a:srgbClr val="0070C0"/>
                </a:solidFill>
                <a:latin typeface="lato"/>
              </a:rPr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3D4251"/>
                </a:solidFill>
                <a:latin typeface="Roboto Mono"/>
              </a:rPr>
              <a:t>	</a:t>
            </a:r>
            <a:r>
              <a:rPr lang="en-US" altLang="en-US" dirty="0" err="1">
                <a:solidFill>
                  <a:srgbClr val="0070C0"/>
                </a:solidFill>
                <a:latin typeface="Roboto Mono"/>
              </a:rPr>
              <a:t>numeric_vector</a:t>
            </a:r>
            <a:r>
              <a:rPr lang="en-US" altLang="en-US" dirty="0">
                <a:solidFill>
                  <a:srgbClr val="0070C0"/>
                </a:solidFill>
                <a:latin typeface="Roboto Mono"/>
              </a:rPr>
              <a:t> &lt;- c(1, 2, 3)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Roboto Mono"/>
              </a:rPr>
              <a:t>	</a:t>
            </a:r>
            <a:r>
              <a:rPr lang="en-US" altLang="en-US" dirty="0" err="1">
                <a:solidFill>
                  <a:srgbClr val="0070C0"/>
                </a:solidFill>
                <a:latin typeface="Roboto Mono"/>
              </a:rPr>
              <a:t>character_vector</a:t>
            </a:r>
            <a:r>
              <a:rPr lang="en-US" altLang="en-US" dirty="0">
                <a:solidFill>
                  <a:srgbClr val="0070C0"/>
                </a:solidFill>
                <a:latin typeface="Roboto Mono"/>
              </a:rPr>
              <a:t> &lt;- c("a", "b", "c")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Once you have created these vectors in R, you can use them to do calculations.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80E13B-0B91-49AE-873E-98DA98CDD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350"/>
            <a:ext cx="5134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2539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DF15F9-A4A2-466F-8048-54FD9660B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B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209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A59-0D78-4523-B091-7E281552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</a:t>
            </a:r>
            <a:r>
              <a:rPr lang="en-US" dirty="0" err="1"/>
              <a:t>lapply</a:t>
            </a:r>
            <a:r>
              <a:rPr lang="en-US" dirty="0"/>
              <a:t>()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BE2484-980D-4AA3-8393-D2087D8A2322}"/>
              </a:ext>
            </a:extLst>
          </p:cNvPr>
          <p:cNvSpPr/>
          <p:nvPr/>
        </p:nvSpPr>
        <p:spPr>
          <a:xfrm>
            <a:off x="983848" y="1597307"/>
            <a:ext cx="10301468" cy="388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#Use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to convert the character vectors in 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/>
              <a:t>lowercase</a:t>
            </a:r>
            <a:r>
              <a:rPr lang="en-US" dirty="0"/>
              <a:t> letters: </a:t>
            </a:r>
          </a:p>
          <a:p>
            <a:pPr>
              <a:lnSpc>
                <a:spcPct val="200000"/>
              </a:lnSpc>
            </a:pPr>
            <a:r>
              <a:rPr lang="en-US" dirty="0"/>
              <a:t>#Apply </a:t>
            </a:r>
            <a:r>
              <a:rPr lang="en-US" dirty="0" err="1">
                <a:solidFill>
                  <a:srgbClr val="0070C0"/>
                </a:solidFill>
              </a:rPr>
              <a:t>tolower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on each of the elements in 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r>
              <a:rPr lang="en-US" dirty="0"/>
              <a:t>. </a:t>
            </a:r>
          </a:p>
          <a:p>
            <a:pPr>
              <a:lnSpc>
                <a:spcPct val="200000"/>
              </a:lnSpc>
            </a:pPr>
            <a:r>
              <a:rPr lang="en-US" dirty="0"/>
              <a:t>#Assign the result, which is a list, to a new variable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split_math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tolower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#Inspect the contents of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 </a:t>
            </a:r>
            <a:r>
              <a:rPr lang="en-US" dirty="0">
                <a:solidFill>
                  <a:srgbClr val="0070C0"/>
                </a:solidFill>
              </a:rPr>
              <a:t>str()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</a:rPr>
              <a:t>	str(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24564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A59-0D78-4523-B091-7E281552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</a:t>
            </a:r>
            <a:r>
              <a:rPr lang="en-US" dirty="0" err="1"/>
              <a:t>lapply</a:t>
            </a:r>
            <a:r>
              <a:rPr lang="en-US" dirty="0"/>
              <a:t>() with your own function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801E8-5A40-423C-9E29-C3A2F9CC1046}"/>
              </a:ext>
            </a:extLst>
          </p:cNvPr>
          <p:cNvSpPr/>
          <p:nvPr/>
        </p:nvSpPr>
        <p:spPr>
          <a:xfrm>
            <a:off x="1248383" y="154526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ova Cond Light" panose="020B0604020202020204" pitchFamily="34" charset="0"/>
              </a:rPr>
              <a:t>[[1]]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"GAUSS"      "1777"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[[2]]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"BAYES"       "1702"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[[3]]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"PASCAL"     "1623" 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[[4]]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"PEARSON" "1857"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2540F-FDC8-4548-A50A-2EC72F69BAA4}"/>
              </a:ext>
            </a:extLst>
          </p:cNvPr>
          <p:cNvSpPr/>
          <p:nvPr/>
        </p:nvSpPr>
        <p:spPr>
          <a:xfrm>
            <a:off x="1566153" y="1838528"/>
            <a:ext cx="1108953" cy="20150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52B65-AC4E-4096-A076-A0F838FB369C}"/>
              </a:ext>
            </a:extLst>
          </p:cNvPr>
          <p:cNvSpPr/>
          <p:nvPr/>
        </p:nvSpPr>
        <p:spPr>
          <a:xfrm>
            <a:off x="4024009" y="1653862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split_low</a:t>
            </a:r>
            <a:r>
              <a:rPr lang="en-US" b="1" dirty="0"/>
              <a:t>[[1]][1] “GAUSS"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0CBF17-E068-47BB-A9E9-989BD1D91D64}"/>
              </a:ext>
            </a:extLst>
          </p:cNvPr>
          <p:cNvSpPr/>
          <p:nvPr/>
        </p:nvSpPr>
        <p:spPr>
          <a:xfrm>
            <a:off x="1686752" y="121933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AE3EB-09BB-4A1B-A14A-08C1348D6EED}"/>
              </a:ext>
            </a:extLst>
          </p:cNvPr>
          <p:cNvSpPr/>
          <p:nvPr/>
        </p:nvSpPr>
        <p:spPr>
          <a:xfrm>
            <a:off x="4152921" y="2273057"/>
            <a:ext cx="344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split_low</a:t>
            </a:r>
            <a:r>
              <a:rPr lang="en-US" b="1" dirty="0"/>
              <a:t>[[1]]</a:t>
            </a:r>
            <a:r>
              <a:rPr lang="en-US" b="1" dirty="0">
                <a:latin typeface="Arial Nova Cond Light" panose="020B0604020202020204" pitchFamily="34" charset="0"/>
              </a:rPr>
              <a:t>  "GAUSS"      "1777" 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25418A-E45A-4BEC-9AA5-FA34D27A0A36}"/>
              </a:ext>
            </a:extLst>
          </p:cNvPr>
          <p:cNvSpPr/>
          <p:nvPr/>
        </p:nvSpPr>
        <p:spPr>
          <a:xfrm>
            <a:off x="1104921" y="4103450"/>
            <a:ext cx="100137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function </a:t>
            </a:r>
            <a:r>
              <a:rPr lang="en-US" b="1" dirty="0" err="1"/>
              <a:t>select_first</a:t>
            </a:r>
            <a:r>
              <a:rPr lang="en-US" b="1" dirty="0"/>
              <a:t>()</a:t>
            </a:r>
            <a:r>
              <a:rPr lang="en-US" dirty="0"/>
              <a:t> to go over the elements of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and assign the result to a new variable called </a:t>
            </a:r>
            <a:r>
              <a:rPr lang="en-US" dirty="0">
                <a:solidFill>
                  <a:srgbClr val="0070C0"/>
                </a:solidFill>
              </a:rPr>
              <a:t>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write a function </a:t>
            </a:r>
            <a:r>
              <a:rPr lang="en-US" dirty="0" err="1">
                <a:solidFill>
                  <a:srgbClr val="0070C0"/>
                </a:solidFill>
              </a:rPr>
              <a:t>select_second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to get year of each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apply the </a:t>
            </a:r>
            <a:r>
              <a:rPr lang="en-US" dirty="0" err="1">
                <a:solidFill>
                  <a:srgbClr val="0070C0"/>
                </a:solidFill>
              </a:rPr>
              <a:t>select_second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function over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assign the output to the variable </a:t>
            </a:r>
            <a:r>
              <a:rPr lang="en-US" dirty="0">
                <a:solidFill>
                  <a:srgbClr val="0070C0"/>
                </a:solidFill>
              </a:rPr>
              <a:t>years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D98B68-DC9D-464A-B48C-6301E6CB40F0}"/>
              </a:ext>
            </a:extLst>
          </p:cNvPr>
          <p:cNvSpPr/>
          <p:nvPr/>
        </p:nvSpPr>
        <p:spPr>
          <a:xfrm>
            <a:off x="4171484" y="2967335"/>
            <a:ext cx="29738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select_first</a:t>
            </a:r>
            <a:r>
              <a:rPr lang="en-US" dirty="0">
                <a:solidFill>
                  <a:srgbClr val="0070C0"/>
                </a:solidFill>
              </a:rPr>
              <a:t> &lt;- function(x) {  </a:t>
            </a:r>
          </a:p>
          <a:p>
            <a:r>
              <a:rPr lang="en-US" dirty="0">
                <a:solidFill>
                  <a:srgbClr val="0070C0"/>
                </a:solidFill>
              </a:rPr>
              <a:t>	x[1]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1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/>
      <p:bldP spid="20" grpId="0"/>
      <p:bldP spid="2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A59-0D78-4523-B091-7E281552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- </a:t>
            </a:r>
            <a:r>
              <a:rPr lang="en-US" dirty="0" err="1"/>
              <a:t>lapply</a:t>
            </a:r>
            <a:r>
              <a:rPr lang="en-US" dirty="0"/>
              <a:t>() with your own function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801E8-5A40-423C-9E29-C3A2F9CC1046}"/>
              </a:ext>
            </a:extLst>
          </p:cNvPr>
          <p:cNvSpPr/>
          <p:nvPr/>
        </p:nvSpPr>
        <p:spPr>
          <a:xfrm>
            <a:off x="1248383" y="154526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ova Cond Light" panose="020B0604020202020204" pitchFamily="34" charset="0"/>
              </a:rPr>
              <a:t>[[1]]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"GAUSS"      "1777"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[[2]]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"BAYES"       "1702"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[[3]]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"PASCAL"     "1623"  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[[4]]</a:t>
            </a:r>
          </a:p>
          <a:p>
            <a:r>
              <a:rPr lang="en-US" dirty="0">
                <a:latin typeface="Arial Nova Cond Light" panose="020B0604020202020204" pitchFamily="34" charset="0"/>
              </a:rPr>
              <a:t>[1] "PEARSON" "1857"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2540F-FDC8-4548-A50A-2EC72F69BAA4}"/>
              </a:ext>
            </a:extLst>
          </p:cNvPr>
          <p:cNvSpPr/>
          <p:nvPr/>
        </p:nvSpPr>
        <p:spPr>
          <a:xfrm>
            <a:off x="1566153" y="1838528"/>
            <a:ext cx="1108953" cy="20150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52B65-AC4E-4096-A076-A0F838FB369C}"/>
              </a:ext>
            </a:extLst>
          </p:cNvPr>
          <p:cNvSpPr/>
          <p:nvPr/>
        </p:nvSpPr>
        <p:spPr>
          <a:xfrm>
            <a:off x="4024009" y="1653862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split_low</a:t>
            </a:r>
            <a:r>
              <a:rPr lang="en-US" b="1" dirty="0"/>
              <a:t>[[1]][1] “GAUSS"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0CBF17-E068-47BB-A9E9-989BD1D91D64}"/>
              </a:ext>
            </a:extLst>
          </p:cNvPr>
          <p:cNvSpPr/>
          <p:nvPr/>
        </p:nvSpPr>
        <p:spPr>
          <a:xfrm>
            <a:off x="1686752" y="121933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AE3EB-09BB-4A1B-A14A-08C1348D6EED}"/>
              </a:ext>
            </a:extLst>
          </p:cNvPr>
          <p:cNvSpPr/>
          <p:nvPr/>
        </p:nvSpPr>
        <p:spPr>
          <a:xfrm>
            <a:off x="4152921" y="2273057"/>
            <a:ext cx="344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split_low</a:t>
            </a:r>
            <a:r>
              <a:rPr lang="en-US" b="1" dirty="0"/>
              <a:t>[[1]]</a:t>
            </a:r>
            <a:r>
              <a:rPr lang="en-US" b="1" dirty="0">
                <a:latin typeface="Arial Nova Cond Light" panose="020B0604020202020204" pitchFamily="34" charset="0"/>
              </a:rPr>
              <a:t>  "GAUSS"      "1777" 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25418A-E45A-4BEC-9AA5-FA34D27A0A36}"/>
              </a:ext>
            </a:extLst>
          </p:cNvPr>
          <p:cNvSpPr/>
          <p:nvPr/>
        </p:nvSpPr>
        <p:spPr>
          <a:xfrm>
            <a:off x="1384571" y="3995678"/>
            <a:ext cx="100137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function </a:t>
            </a:r>
            <a:r>
              <a:rPr lang="en-US" b="1" dirty="0" err="1"/>
              <a:t>select_first</a:t>
            </a:r>
            <a:r>
              <a:rPr lang="en-US" b="1" dirty="0"/>
              <a:t>()</a:t>
            </a:r>
            <a:r>
              <a:rPr lang="en-US" dirty="0"/>
              <a:t> to go over the elements of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and assign the result to a new variable called </a:t>
            </a:r>
            <a:r>
              <a:rPr lang="en-US" dirty="0">
                <a:solidFill>
                  <a:srgbClr val="0070C0"/>
                </a:solidFill>
              </a:rPr>
              <a:t>names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names &lt;- </a:t>
            </a:r>
            <a:r>
              <a:rPr lang="en-US" b="1" dirty="0" err="1">
                <a:solidFill>
                  <a:srgbClr val="0070C0"/>
                </a:solidFill>
              </a:rPr>
              <a:t>lapply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split_low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select_first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write a function </a:t>
            </a:r>
            <a:r>
              <a:rPr lang="en-US" dirty="0" err="1">
                <a:solidFill>
                  <a:srgbClr val="0070C0"/>
                </a:solidFill>
              </a:rPr>
              <a:t>select_second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to get year of each vector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select_ second &lt;- function(x) { 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	x[2]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apply the </a:t>
            </a:r>
            <a:r>
              <a:rPr lang="en-US" dirty="0" err="1">
                <a:solidFill>
                  <a:srgbClr val="0070C0"/>
                </a:solidFill>
              </a:rPr>
              <a:t>select_second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function over 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assign the output to the variable </a:t>
            </a:r>
            <a:r>
              <a:rPr lang="en-US" dirty="0">
                <a:solidFill>
                  <a:srgbClr val="0070C0"/>
                </a:solidFill>
              </a:rPr>
              <a:t>years</a:t>
            </a:r>
          </a:p>
          <a:p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lapply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split_low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select_second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D98B68-DC9D-464A-B48C-6301E6CB40F0}"/>
              </a:ext>
            </a:extLst>
          </p:cNvPr>
          <p:cNvSpPr/>
          <p:nvPr/>
        </p:nvSpPr>
        <p:spPr>
          <a:xfrm>
            <a:off x="4307672" y="2967335"/>
            <a:ext cx="29738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select_first</a:t>
            </a:r>
            <a:r>
              <a:rPr lang="en-US" dirty="0">
                <a:solidFill>
                  <a:srgbClr val="0070C0"/>
                </a:solidFill>
              </a:rPr>
              <a:t> &lt;- function(x) {  </a:t>
            </a:r>
          </a:p>
          <a:p>
            <a:r>
              <a:rPr lang="en-US" dirty="0">
                <a:solidFill>
                  <a:srgbClr val="0070C0"/>
                </a:solidFill>
              </a:rPr>
              <a:t>	x[1]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6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/>
      <p:bldP spid="20" grpId="0"/>
      <p:bldP spid="2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C0E6-20B6-47E3-B7CD-2B8CB124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Generic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B18A3-3399-4EF2-BA02-85864A9EAFA9}"/>
              </a:ext>
            </a:extLst>
          </p:cNvPr>
          <p:cNvSpPr/>
          <p:nvPr/>
        </p:nvSpPr>
        <p:spPr>
          <a:xfrm>
            <a:off x="1316477" y="2379914"/>
            <a:ext cx="698139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Create a Generic select function that passes index to a function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select_el</a:t>
            </a:r>
            <a:r>
              <a:rPr lang="en-US" dirty="0">
                <a:solidFill>
                  <a:srgbClr val="0070C0"/>
                </a:solidFill>
              </a:rPr>
              <a:t>()  &lt;- function(x, index){ …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code here</a:t>
            </a:r>
            <a:r>
              <a:rPr lang="en-US" dirty="0">
                <a:solidFill>
                  <a:srgbClr val="0070C0"/>
                </a:solidFill>
              </a:rPr>
              <a:t>… }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#Use </a:t>
            </a:r>
            <a:r>
              <a:rPr lang="en-US" dirty="0" err="1"/>
              <a:t>lapply</a:t>
            </a:r>
            <a:r>
              <a:rPr lang="en-US" dirty="0"/>
              <a:t>() </a:t>
            </a:r>
            <a:r>
              <a:rPr lang="en-US" b="1" dirty="0"/>
              <a:t>twice</a:t>
            </a:r>
            <a:r>
              <a:rPr lang="en-US" dirty="0"/>
              <a:t> to call </a:t>
            </a:r>
            <a:r>
              <a:rPr lang="en-US" dirty="0" err="1"/>
              <a:t>select_el</a:t>
            </a:r>
            <a:r>
              <a:rPr lang="en-US" dirty="0"/>
              <a:t>() over all elements in </a:t>
            </a:r>
            <a:r>
              <a:rPr lang="en-US" dirty="0" err="1"/>
              <a:t>split_low</a:t>
            </a:r>
            <a:endParaRPr lang="en-US" dirty="0"/>
          </a:p>
          <a:p>
            <a:r>
              <a:rPr lang="en-US" dirty="0"/>
              <a:t>	 #once with the index equal to 1 </a:t>
            </a:r>
          </a:p>
          <a:p>
            <a:r>
              <a:rPr lang="en-US" dirty="0"/>
              <a:t>	 #second time with the index equal to 2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#Assign the result to </a:t>
            </a:r>
            <a:r>
              <a:rPr lang="en-US" dirty="0">
                <a:solidFill>
                  <a:srgbClr val="0070C0"/>
                </a:solidFill>
              </a:rPr>
              <a:t>names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years</a:t>
            </a:r>
            <a:r>
              <a:rPr lang="en-US" dirty="0"/>
              <a:t>, respectively.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239286-2180-488D-8B01-F5CDA7251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10849"/>
              </p:ext>
            </p:extLst>
          </p:nvPr>
        </p:nvGraphicFramePr>
        <p:xfrm>
          <a:off x="3260928" y="1467135"/>
          <a:ext cx="6096000" cy="741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3742912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06312579"/>
                    </a:ext>
                  </a:extLst>
                </a:gridCol>
              </a:tblGrid>
              <a:tr h="741044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0070C0"/>
                          </a:solidFill>
                        </a:rPr>
                        <a:t>select_first</a:t>
                      </a:r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 &lt;- function(x) {  </a:t>
                      </a:r>
                    </a:p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	x[1]</a:t>
                      </a:r>
                    </a:p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select_ second &lt;- function(x) {  </a:t>
                      </a:r>
                    </a:p>
                    <a:p>
                      <a:pPr lvl="1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	x[2]</a:t>
                      </a:r>
                    </a:p>
                    <a:p>
                      <a:pPr lvl="1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71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315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C0E6-20B6-47E3-B7CD-2B8CB124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Generic Function – </a:t>
            </a:r>
            <a:r>
              <a:rPr lang="en-US" dirty="0" err="1"/>
              <a:t>solu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B18A3-3399-4EF2-BA02-85864A9EAFA9}"/>
              </a:ext>
            </a:extLst>
          </p:cNvPr>
          <p:cNvSpPr/>
          <p:nvPr/>
        </p:nvSpPr>
        <p:spPr>
          <a:xfrm>
            <a:off x="1511030" y="1825916"/>
            <a:ext cx="698139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Create a Generic select function that passes index to a function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select_el</a:t>
            </a:r>
            <a:r>
              <a:rPr lang="en-US" dirty="0">
                <a:solidFill>
                  <a:srgbClr val="0070C0"/>
                </a:solidFill>
              </a:rPr>
              <a:t>()  &lt;- function(x, index){ </a:t>
            </a:r>
          </a:p>
          <a:p>
            <a:r>
              <a:rPr lang="en-US" dirty="0">
                <a:solidFill>
                  <a:srgbClr val="0070C0"/>
                </a:solidFill>
              </a:rPr>
              <a:t>			x[index]</a:t>
            </a:r>
          </a:p>
          <a:p>
            <a:r>
              <a:rPr lang="en-US" dirty="0">
                <a:solidFill>
                  <a:srgbClr val="0070C0"/>
                </a:solidFill>
              </a:rPr>
              <a:t>		         }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#Use </a:t>
            </a:r>
            <a:r>
              <a:rPr lang="en-US" dirty="0" err="1"/>
              <a:t>lapply</a:t>
            </a:r>
            <a:r>
              <a:rPr lang="en-US" dirty="0"/>
              <a:t>() </a:t>
            </a:r>
            <a:r>
              <a:rPr lang="en-US" b="1" dirty="0"/>
              <a:t>twice</a:t>
            </a:r>
            <a:r>
              <a:rPr lang="en-US" dirty="0"/>
              <a:t> to call </a:t>
            </a:r>
            <a:r>
              <a:rPr lang="en-US" dirty="0" err="1"/>
              <a:t>select_el</a:t>
            </a:r>
            <a:r>
              <a:rPr lang="en-US" dirty="0"/>
              <a:t>() over all elements in </a:t>
            </a:r>
            <a:r>
              <a:rPr lang="en-US" dirty="0" err="1"/>
              <a:t>split_low</a:t>
            </a:r>
            <a:endParaRPr lang="en-US" dirty="0"/>
          </a:p>
          <a:p>
            <a:r>
              <a:rPr lang="en-US" dirty="0"/>
              <a:t>	 #once with the index equal to 1 </a:t>
            </a:r>
          </a:p>
          <a:p>
            <a:r>
              <a:rPr lang="en-US" dirty="0"/>
              <a:t>	 #second time with the index equal to 2</a:t>
            </a:r>
          </a:p>
          <a:p>
            <a:r>
              <a:rPr lang="en-US" dirty="0"/>
              <a:t> #Assign the result to </a:t>
            </a:r>
            <a:r>
              <a:rPr lang="en-US" dirty="0">
                <a:solidFill>
                  <a:srgbClr val="0070C0"/>
                </a:solidFill>
              </a:rPr>
              <a:t>names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years</a:t>
            </a:r>
            <a:r>
              <a:rPr lang="en-US" dirty="0"/>
              <a:t>, respectively.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D9C9D4-53D6-4E62-8E35-AEB2108C1A57}"/>
              </a:ext>
            </a:extLst>
          </p:cNvPr>
          <p:cNvSpPr/>
          <p:nvPr/>
        </p:nvSpPr>
        <p:spPr>
          <a:xfrm>
            <a:off x="2542162" y="49652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names &lt;-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select_el</a:t>
            </a:r>
            <a:r>
              <a:rPr lang="en-US" dirty="0">
                <a:solidFill>
                  <a:srgbClr val="0070C0"/>
                </a:solidFill>
              </a:rPr>
              <a:t>, index = 1)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years &lt;-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split_low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select_el</a:t>
            </a:r>
            <a:r>
              <a:rPr lang="en-US" dirty="0">
                <a:solidFill>
                  <a:srgbClr val="0070C0"/>
                </a:solidFill>
              </a:rPr>
              <a:t>, index = 2)</a:t>
            </a:r>
          </a:p>
        </p:txBody>
      </p:sp>
    </p:spTree>
    <p:extLst>
      <p:ext uri="{BB962C8B-B14F-4D97-AF65-F5344CB8AC3E}">
        <p14:creationId xmlns:p14="http://schemas.microsoft.com/office/powerpoint/2010/main" val="41813792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E6A-7B11-47FE-87FD-C31673DD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0E661-A0AD-4F7C-9EB7-BC34E0E5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49" y="1511909"/>
            <a:ext cx="7080621" cy="45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010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E6A-7B11-47FE-87FD-C31673DD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() – simplifies list to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7A2AF-CDEB-411A-B595-C6608E873D70}"/>
              </a:ext>
            </a:extLst>
          </p:cNvPr>
          <p:cNvSpPr/>
          <p:nvPr/>
        </p:nvSpPr>
        <p:spPr>
          <a:xfrm>
            <a:off x="1371600" y="1381327"/>
            <a:ext cx="96498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&gt; cities &lt;- c("New York", "Paris", "London", "Tokyo",  "Rio de Janeiro", "Cape Town")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unlist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(cities, </a:t>
            </a:r>
            <a:r>
              <a:rPr lang="en-US" dirty="0" err="1">
                <a:solidFill>
                  <a:srgbClr val="0070C0"/>
                </a:solidFill>
              </a:rPr>
              <a:t>nchar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  <a:p>
            <a:r>
              <a:rPr lang="en-US" dirty="0"/>
              <a:t>[1] 8 5 6 5 14 9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(cities, </a:t>
            </a:r>
            <a:r>
              <a:rPr lang="en-US" dirty="0" err="1">
                <a:solidFill>
                  <a:srgbClr val="0070C0"/>
                </a:solidFill>
              </a:rPr>
              <a:t>nchar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(cities, </a:t>
            </a:r>
            <a:r>
              <a:rPr lang="en-US" dirty="0" err="1">
                <a:solidFill>
                  <a:srgbClr val="0070C0"/>
                </a:solidFill>
              </a:rPr>
              <a:t>nchar</a:t>
            </a:r>
            <a:r>
              <a:rPr lang="en-US" dirty="0">
                <a:solidFill>
                  <a:srgbClr val="0070C0"/>
                </a:solidFill>
              </a:rPr>
              <a:t>, USE.NAMES = FALSE)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[1] 8 5 6 5 14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88212-1EEB-4788-9CB5-07D77164D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62" b="1"/>
          <a:stretch/>
        </p:blipFill>
        <p:spPr>
          <a:xfrm>
            <a:off x="1519237" y="3252485"/>
            <a:ext cx="9502201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980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301-B548-465D-9FED-587C8382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dirty="0" err="1"/>
              <a:t>sapply</a:t>
            </a:r>
            <a:r>
              <a:rPr lang="en-US" dirty="0"/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1B58D-F833-48E4-8E09-5678348D7C55}"/>
              </a:ext>
            </a:extLst>
          </p:cNvPr>
          <p:cNvSpPr/>
          <p:nvPr/>
        </p:nvSpPr>
        <p:spPr>
          <a:xfrm>
            <a:off x="1010855" y="1485379"/>
            <a:ext cx="108879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Temp - temperature measurements for 7 days. Temp is a list of length 7, where each element is a vector of length 5, representing 5 measurements on a given day.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temp &lt;- list(c(3,7,9,6-1),c(6,9,12,13,5),c(4,8,3-1,-3),c(1,4,7,2,-2),c(5,7,9,4,2),c(-3,5,8,9,4),c(3,6,9,4,1))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#Use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to calculate the minimum (built-in function </a:t>
            </a:r>
            <a:r>
              <a:rPr lang="en-US" dirty="0">
                <a:solidFill>
                  <a:srgbClr val="0070C0"/>
                </a:solidFill>
              </a:rPr>
              <a:t>min()</a:t>
            </a:r>
            <a:r>
              <a:rPr lang="en-US" dirty="0"/>
              <a:t>) of the temperature measurements for every day.</a:t>
            </a:r>
          </a:p>
          <a:p>
            <a:endParaRPr lang="en-US" dirty="0"/>
          </a:p>
          <a:p>
            <a:r>
              <a:rPr lang="en-US" dirty="0"/>
              <a:t>#Do the same thing but this time with 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/>
              <a:t>(). </a:t>
            </a:r>
          </a:p>
          <a:p>
            <a:endParaRPr lang="en-US" dirty="0"/>
          </a:p>
          <a:p>
            <a:r>
              <a:rPr lang="en-US" dirty="0"/>
              <a:t>#See how the output differs.</a:t>
            </a:r>
          </a:p>
          <a:p>
            <a:endParaRPr lang="en-US" dirty="0"/>
          </a:p>
          <a:p>
            <a:r>
              <a:rPr lang="en-US" dirty="0"/>
              <a:t>#Use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to compute the </a:t>
            </a:r>
            <a:r>
              <a:rPr lang="en-US" dirty="0" err="1"/>
              <a:t>the</a:t>
            </a:r>
            <a:r>
              <a:rPr lang="en-US" dirty="0"/>
              <a:t> maximum (</a:t>
            </a:r>
            <a:r>
              <a:rPr lang="en-US" dirty="0">
                <a:solidFill>
                  <a:srgbClr val="0070C0"/>
                </a:solidFill>
              </a:rPr>
              <a:t>max()</a:t>
            </a:r>
            <a:r>
              <a:rPr lang="en-US" dirty="0"/>
              <a:t>) temperature for each day.</a:t>
            </a:r>
          </a:p>
          <a:p>
            <a:endParaRPr lang="en-US" dirty="0"/>
          </a:p>
          <a:p>
            <a:r>
              <a:rPr lang="en-US" dirty="0"/>
              <a:t>#Again, use 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to solve the same question and see how 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and 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differ.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140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301-B548-465D-9FED-587C8382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dirty="0" err="1"/>
              <a:t>sapply</a:t>
            </a:r>
            <a:r>
              <a:rPr lang="en-US" dirty="0"/>
              <a:t>() - your own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1B58D-F833-48E4-8E09-5678348D7C55}"/>
              </a:ext>
            </a:extLst>
          </p:cNvPr>
          <p:cNvSpPr/>
          <p:nvPr/>
        </p:nvSpPr>
        <p:spPr>
          <a:xfrm>
            <a:off x="1010855" y="1485379"/>
            <a:ext cx="108879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Temp - temperature measurements for 7 days. Temp is a list of length 7, where each element is a vector of length 5, representing 5 measurements on a given day.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temp &lt;- list(c(3,7,9,6-1),c(6,9,12,13,5),c(4,8,3-1,-3),c(1,4,7,2,-2),c(5,7,9,4,2),c(-3,5,8,9,4),c(3,6,9,4,1))</a:t>
            </a:r>
          </a:p>
          <a:p>
            <a:endParaRPr lang="en-US" dirty="0"/>
          </a:p>
          <a:p>
            <a:r>
              <a:rPr lang="en-US" dirty="0"/>
              <a:t># Finish function definition of </a:t>
            </a:r>
            <a:r>
              <a:rPr lang="en-US" dirty="0" err="1">
                <a:solidFill>
                  <a:srgbClr val="0070C0"/>
                </a:solidFill>
              </a:rPr>
              <a:t>extremes_avg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extremes_avg</a:t>
            </a:r>
            <a:r>
              <a:rPr lang="en-US" dirty="0">
                <a:solidFill>
                  <a:srgbClr val="0070C0"/>
                </a:solidFill>
              </a:rPr>
              <a:t> &lt;- function(…) {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( min(x) + … ) / 2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# Apply </a:t>
            </a:r>
            <a:r>
              <a:rPr lang="en-US" dirty="0" err="1"/>
              <a:t>extremes_avg</a:t>
            </a:r>
            <a:r>
              <a:rPr lang="en-US" dirty="0"/>
              <a:t>() over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/>
              <a:t>sapply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Apply </a:t>
            </a:r>
            <a:r>
              <a:rPr lang="en-US" dirty="0" err="1"/>
              <a:t>extremes_avg</a:t>
            </a:r>
            <a:r>
              <a:rPr lang="en-US" dirty="0"/>
              <a:t>() over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822142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301-B548-465D-9FED-587C8382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– </a:t>
            </a:r>
            <a:r>
              <a:rPr lang="en-US" dirty="0" err="1"/>
              <a:t>sapply</a:t>
            </a:r>
            <a:r>
              <a:rPr lang="en-US" dirty="0"/>
              <a:t>() - your own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1B58D-F833-48E4-8E09-5678348D7C55}"/>
              </a:ext>
            </a:extLst>
          </p:cNvPr>
          <p:cNvSpPr/>
          <p:nvPr/>
        </p:nvSpPr>
        <p:spPr>
          <a:xfrm>
            <a:off x="1010855" y="1485379"/>
            <a:ext cx="108879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Temp - temperature measurements for 7 days. Temp is a list of length 7, where each element is a vector of length 5, representing 5 measurements on a given day.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temp &lt;- list(c(3,7,9,6-1),c(6,9,12,13,5),c(4,8,3-1,-3),c(1,4,7,2,-2),c(5,7,9,4,2),c(-3,5,8,9,4),c(3,6,9,4,1))</a:t>
            </a:r>
          </a:p>
          <a:p>
            <a:endParaRPr lang="en-US" dirty="0"/>
          </a:p>
          <a:p>
            <a:r>
              <a:rPr lang="en-US" dirty="0"/>
              <a:t># Finish function definition of </a:t>
            </a:r>
            <a:r>
              <a:rPr lang="en-US" dirty="0" err="1">
                <a:solidFill>
                  <a:srgbClr val="0070C0"/>
                </a:solidFill>
              </a:rPr>
              <a:t>extremes_avg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extremes_avg</a:t>
            </a:r>
            <a:r>
              <a:rPr lang="en-US" dirty="0">
                <a:solidFill>
                  <a:srgbClr val="0070C0"/>
                </a:solidFill>
              </a:rPr>
              <a:t> &lt;- function(x) {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( min(x) + max(x) ) / 2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# Apply </a:t>
            </a:r>
            <a:r>
              <a:rPr lang="en-US" dirty="0" err="1"/>
              <a:t>extremes_avg</a:t>
            </a:r>
            <a:r>
              <a:rPr lang="en-US" dirty="0"/>
              <a:t>() over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/>
              <a:t>sapply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sapply</a:t>
            </a:r>
            <a:r>
              <a:rPr lang="en-US" dirty="0">
                <a:solidFill>
                  <a:srgbClr val="0070C0"/>
                </a:solidFill>
              </a:rPr>
              <a:t>(temp, </a:t>
            </a:r>
            <a:r>
              <a:rPr lang="en-US" dirty="0" err="1">
                <a:solidFill>
                  <a:srgbClr val="0070C0"/>
                </a:solidFill>
              </a:rPr>
              <a:t>extremes_avg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# Apply </a:t>
            </a:r>
            <a:r>
              <a:rPr lang="en-US" dirty="0" err="1"/>
              <a:t>extremes_avg</a:t>
            </a:r>
            <a:r>
              <a:rPr lang="en-US" dirty="0"/>
              <a:t>() over </a:t>
            </a:r>
            <a:r>
              <a:rPr lang="en-US" dirty="0">
                <a:solidFill>
                  <a:srgbClr val="0070C0"/>
                </a:solidFill>
              </a:rPr>
              <a:t>temp</a:t>
            </a:r>
            <a:r>
              <a:rPr lang="en-US" dirty="0"/>
              <a:t> using </a:t>
            </a:r>
            <a:r>
              <a:rPr lang="en-US" dirty="0" err="1"/>
              <a:t>lapply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lapply</a:t>
            </a:r>
            <a:r>
              <a:rPr lang="en-US" dirty="0">
                <a:solidFill>
                  <a:srgbClr val="0070C0"/>
                </a:solidFill>
              </a:rPr>
              <a:t>(temp, </a:t>
            </a:r>
            <a:r>
              <a:rPr lang="en-US" dirty="0" err="1">
                <a:solidFill>
                  <a:srgbClr val="0070C0"/>
                </a:solidFill>
              </a:rPr>
              <a:t>extremes_avg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2759648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4634</TotalTime>
  <Words>8085</Words>
  <Application>Microsoft Office PowerPoint</Application>
  <PresentationFormat>Widescreen</PresentationFormat>
  <Paragraphs>1398</Paragraphs>
  <Slides>169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169</vt:i4>
      </vt:variant>
    </vt:vector>
  </HeadingPairs>
  <TitlesOfParts>
    <vt:vector size="187" baseType="lpstr">
      <vt:lpstr>Arial</vt:lpstr>
      <vt:lpstr>Arial Nova Cond Light</vt:lpstr>
      <vt:lpstr>ArialMT</vt:lpstr>
      <vt:lpstr>DejaVuSans</vt:lpstr>
      <vt:lpstr>DejaVuSansMono</vt:lpstr>
      <vt:lpstr>KarminaSans</vt:lpstr>
      <vt:lpstr>lato</vt:lpstr>
      <vt:lpstr>Lucida Console</vt:lpstr>
      <vt:lpstr>MinionPro-Regular</vt:lpstr>
      <vt:lpstr>Noto Sans Symbols</vt:lpstr>
      <vt:lpstr>Roboto Mono</vt:lpstr>
      <vt:lpstr>RobotoMono-Regular</vt:lpstr>
      <vt:lpstr>SourceCodePro-Regular</vt:lpstr>
      <vt:lpstr>Times New Roman</vt:lpstr>
      <vt:lpstr>UbuntuMono-Regular</vt:lpstr>
      <vt:lpstr>Verdana</vt:lpstr>
      <vt:lpstr>Wingdings</vt:lpstr>
      <vt:lpstr>508 Lecture</vt:lpstr>
      <vt:lpstr>R for Data Science  Summer School AUA</vt:lpstr>
      <vt:lpstr>What is R? </vt:lpstr>
      <vt:lpstr>What is S?</vt:lpstr>
      <vt:lpstr>Design of the R System</vt:lpstr>
      <vt:lpstr>Official Manuals</vt:lpstr>
      <vt:lpstr>RStudio Editor</vt:lpstr>
      <vt:lpstr>Nuts and Bolts</vt:lpstr>
      <vt:lpstr>R Objects</vt:lpstr>
      <vt:lpstr>Vectors</vt:lpstr>
      <vt:lpstr>Creating Vectors</vt:lpstr>
      <vt:lpstr>Mixing Objects</vt:lpstr>
      <vt:lpstr>More Coercion</vt:lpstr>
      <vt:lpstr>Time to Practice - Create a Vector </vt:lpstr>
      <vt:lpstr>Arithmetic with R </vt:lpstr>
      <vt:lpstr>Time to Practice - Variable assignment</vt:lpstr>
      <vt:lpstr>Time to Practice - Variable assignment</vt:lpstr>
      <vt:lpstr>Time to Practice - Arithmetic with R</vt:lpstr>
      <vt:lpstr>Calculating total </vt:lpstr>
      <vt:lpstr>Naming a vector </vt:lpstr>
      <vt:lpstr>Time to Practice - Name a Vector</vt:lpstr>
      <vt:lpstr>Time to Practice - Name a Vector - Solu </vt:lpstr>
      <vt:lpstr>Selection by comparison </vt:lpstr>
      <vt:lpstr>Time to Practice - Comparison </vt:lpstr>
      <vt:lpstr>Time to Practice – Comparison - Solu </vt:lpstr>
      <vt:lpstr>Matrices</vt:lpstr>
      <vt:lpstr>Matrices</vt:lpstr>
      <vt:lpstr>Matrices</vt:lpstr>
      <vt:lpstr>Time to Practice – Matrices</vt:lpstr>
      <vt:lpstr>Time to Practice – Matrices – Solu</vt:lpstr>
      <vt:lpstr>Time to Practice – Naming a matrix </vt:lpstr>
      <vt:lpstr>Time to Practice – Naming a matrix - Solu </vt:lpstr>
      <vt:lpstr>Sum of Rows</vt:lpstr>
      <vt:lpstr>Time to Practice – Calculating Row Sum </vt:lpstr>
      <vt:lpstr>Time to Practice – Calculating Row Sum - SOLU </vt:lpstr>
      <vt:lpstr>Time to Practice – Calculating Column Sum </vt:lpstr>
      <vt:lpstr>Time to Practice – Column Bind </vt:lpstr>
      <vt:lpstr>Time to Practice – Column/Row Bind - SOLU </vt:lpstr>
      <vt:lpstr>Selection of Matrix Elements</vt:lpstr>
      <vt:lpstr>Time to Practice - Selection of Matrix Elements </vt:lpstr>
      <vt:lpstr>Time to Practice - Selection of Matrix Elements - Solu </vt:lpstr>
      <vt:lpstr>Types of Variables</vt:lpstr>
      <vt:lpstr>Types of Variables</vt:lpstr>
      <vt:lpstr>Factor </vt:lpstr>
      <vt:lpstr>Factor </vt:lpstr>
      <vt:lpstr>Quick, have a look at your data set</vt:lpstr>
      <vt:lpstr>Have a look at the structure</vt:lpstr>
      <vt:lpstr>Have a look at the structure</vt:lpstr>
      <vt:lpstr>Multivariate Data and Data Frames</vt:lpstr>
      <vt:lpstr>Multivariate Data and Data Frames</vt:lpstr>
      <vt:lpstr>Multivariate Data and Data Frames</vt:lpstr>
      <vt:lpstr>Multivariate Data and Data Frames</vt:lpstr>
      <vt:lpstr>Multivariate Data and Data Frames</vt:lpstr>
      <vt:lpstr>Multivariate Data and Data Frames</vt:lpstr>
      <vt:lpstr>Sorting</vt:lpstr>
      <vt:lpstr>List</vt:lpstr>
      <vt:lpstr>List</vt:lpstr>
      <vt:lpstr>Comparison</vt:lpstr>
      <vt:lpstr>Time to Practice: Comparison</vt:lpstr>
      <vt:lpstr>Time to Practice: Comparison - solu</vt:lpstr>
      <vt:lpstr>Time to Practice: Compare vectors</vt:lpstr>
      <vt:lpstr>Time to Practice: Compare vectors</vt:lpstr>
      <vt:lpstr>Time to Practice: Compare matrices</vt:lpstr>
      <vt:lpstr>Time to Practice: Compare matrices</vt:lpstr>
      <vt:lpstr>Time to Practice : Logical Operations</vt:lpstr>
      <vt:lpstr>Time to Practice : Logical Operations</vt:lpstr>
      <vt:lpstr>If-else Statements </vt:lpstr>
      <vt:lpstr>If-else Statements </vt:lpstr>
      <vt:lpstr>While Loop</vt:lpstr>
      <vt:lpstr>FOR Loop </vt:lpstr>
      <vt:lpstr>Functions</vt:lpstr>
      <vt:lpstr>Functions</vt:lpstr>
      <vt:lpstr>NA</vt:lpstr>
      <vt:lpstr>Time to Practice – NA, and more </vt:lpstr>
      <vt:lpstr>Time to Practice – NA, and more - solu </vt:lpstr>
      <vt:lpstr>Your Own Function</vt:lpstr>
      <vt:lpstr>Your Own Function – Return()</vt:lpstr>
      <vt:lpstr>Time to Practice – Your Own Function </vt:lpstr>
      <vt:lpstr>Time to Practice – Your Own Function </vt:lpstr>
      <vt:lpstr>Time to Practice – Your Own Function </vt:lpstr>
      <vt:lpstr>R Package</vt:lpstr>
      <vt:lpstr>Time To Practice</vt:lpstr>
      <vt:lpstr>lapply()</vt:lpstr>
      <vt:lpstr>lapply()</vt:lpstr>
      <vt:lpstr>lapply()</vt:lpstr>
      <vt:lpstr>lapply()</vt:lpstr>
      <vt:lpstr>lapply()</vt:lpstr>
      <vt:lpstr>lapply()</vt:lpstr>
      <vt:lpstr>Time to Practice - strsplit  - lapply() </vt:lpstr>
      <vt:lpstr>Time to Practice - lapply() </vt:lpstr>
      <vt:lpstr>Time to Practice - lapply() </vt:lpstr>
      <vt:lpstr>Time to Practice - lapply() with your own function </vt:lpstr>
      <vt:lpstr>Time to Practice - lapply() with your own function </vt:lpstr>
      <vt:lpstr>Time to Practice – Generic Function</vt:lpstr>
      <vt:lpstr>Time to Practice – Generic Function – solu </vt:lpstr>
      <vt:lpstr>sapply()</vt:lpstr>
      <vt:lpstr>sapply() – simplifies list to array</vt:lpstr>
      <vt:lpstr>Time to Practice – sapply()</vt:lpstr>
      <vt:lpstr>Time to Practice – sapply() - your own function</vt:lpstr>
      <vt:lpstr>Time to Practice – sapply() - your own function</vt:lpstr>
      <vt:lpstr>Time to Practice – sapply() - your own function 2</vt:lpstr>
      <vt:lpstr>Time to Practice – sapply() - your own function 2</vt:lpstr>
      <vt:lpstr>Recap</vt:lpstr>
      <vt:lpstr>vapply()</vt:lpstr>
      <vt:lpstr>vapply()</vt:lpstr>
      <vt:lpstr>Math functions</vt:lpstr>
      <vt:lpstr>Data Utilities</vt:lpstr>
      <vt:lpstr>Data Utilities</vt:lpstr>
      <vt:lpstr>Time and Date</vt:lpstr>
      <vt:lpstr>as.Date()</vt:lpstr>
      <vt:lpstr>Packages: tidyverse, dplyr , and more</vt:lpstr>
      <vt:lpstr>The gapminder dataset</vt:lpstr>
      <vt:lpstr>The gapminder dataset</vt:lpstr>
      <vt:lpstr>The filter</vt:lpstr>
      <vt:lpstr>Pipe %&gt;%</vt:lpstr>
      <vt:lpstr>Filtering for year 2007</vt:lpstr>
      <vt:lpstr>Filtering for year 2007</vt:lpstr>
      <vt:lpstr>Time to Practice - filter</vt:lpstr>
      <vt:lpstr>Time to Practice - filter</vt:lpstr>
      <vt:lpstr>arrange</vt:lpstr>
      <vt:lpstr>Time to Practice</vt:lpstr>
      <vt:lpstr>Mutate</vt:lpstr>
      <vt:lpstr>Mutate</vt:lpstr>
      <vt:lpstr>Mutate</vt:lpstr>
      <vt:lpstr>Combine all</vt:lpstr>
      <vt:lpstr>Time to Practice: Combining filter, mutate, and arrange</vt:lpstr>
      <vt:lpstr>Time to Practice: Combining filter, mutate, and arrange - Solu</vt:lpstr>
      <vt:lpstr>Data Visualization with ggplot2</vt:lpstr>
      <vt:lpstr>Creating a ggplot</vt:lpstr>
      <vt:lpstr>Time to Practice - Creating a ggplot</vt:lpstr>
      <vt:lpstr>Time to Practice - Creating a ggplot</vt:lpstr>
      <vt:lpstr>Log Scale</vt:lpstr>
      <vt:lpstr>The color aesthetic</vt:lpstr>
      <vt:lpstr>The color aesthetic</vt:lpstr>
      <vt:lpstr>Faceting</vt:lpstr>
      <vt:lpstr>Time to Practice - Faceting by year</vt:lpstr>
      <vt:lpstr>Time to Practice - Faceting by year - Solu</vt:lpstr>
      <vt:lpstr>Summarize</vt:lpstr>
      <vt:lpstr>Summarize</vt:lpstr>
      <vt:lpstr>Summarize one year </vt:lpstr>
      <vt:lpstr>Summarize 2 variables</vt:lpstr>
      <vt:lpstr>Summarizing by year</vt:lpstr>
      <vt:lpstr>Time to Practice - Summarizing by continent</vt:lpstr>
      <vt:lpstr>Time to Practice - Summarizing by continent - solu</vt:lpstr>
      <vt:lpstr>Summarizing by continent and year</vt:lpstr>
      <vt:lpstr>Visualizing median life expectancy over time</vt:lpstr>
      <vt:lpstr>Visualizing median GDP per capita per continent over time</vt:lpstr>
      <vt:lpstr>Plot Types</vt:lpstr>
      <vt:lpstr>ScatterPlot vs LinePlot</vt:lpstr>
      <vt:lpstr>Line Plot</vt:lpstr>
      <vt:lpstr>Bar Plot</vt:lpstr>
      <vt:lpstr>Histogram</vt:lpstr>
      <vt:lpstr>BoxPlot</vt:lpstr>
      <vt:lpstr>BoxPlot</vt:lpstr>
      <vt:lpstr>Importing Data</vt:lpstr>
      <vt:lpstr>Import Data</vt:lpstr>
      <vt:lpstr>Tab Delimited</vt:lpstr>
      <vt:lpstr>Read Data</vt:lpstr>
      <vt:lpstr>Connecting to DataBase</vt:lpstr>
      <vt:lpstr>Read from HTTP</vt:lpstr>
      <vt:lpstr>Import from JSON</vt:lpstr>
      <vt:lpstr>Join Data</vt:lpstr>
      <vt:lpstr>Data.tables create 2 tables</vt:lpstr>
      <vt:lpstr>Join Tables</vt:lpstr>
      <vt:lpstr>Inner join</vt:lpstr>
      <vt:lpstr>Full join</vt:lpstr>
      <vt:lpstr>Left joins</vt:lpstr>
      <vt:lpstr>Right joins</vt:lpstr>
      <vt:lpstr>Right joins - Left joins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Summer School</dc:title>
  <dc:creator>Maga Khachatryan</dc:creator>
  <cp:lastModifiedBy>Maga Khachatryan</cp:lastModifiedBy>
  <cp:revision>75</cp:revision>
  <dcterms:created xsi:type="dcterms:W3CDTF">2019-06-28T22:22:58Z</dcterms:created>
  <dcterms:modified xsi:type="dcterms:W3CDTF">2019-07-02T05:05:30Z</dcterms:modified>
</cp:coreProperties>
</file>