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8F6A124-8019-4A99-8CE0-B4324E524311}">
          <p14:sldIdLst>
            <p14:sldId id="256"/>
            <p14:sldId id="264"/>
            <p14:sldId id="265"/>
            <p14:sldId id="257"/>
            <p14:sldId id="258"/>
            <p14:sldId id="259"/>
            <p14:sldId id="260"/>
            <p14:sldId id="261"/>
            <p14:sldId id="26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kang Qian" initials="WQ" lastIdx="4" clrIdx="0">
    <p:extLst>
      <p:ext uri="{19B8F6BF-5375-455C-9EA6-DF929625EA0E}">
        <p15:presenceInfo xmlns:p15="http://schemas.microsoft.com/office/powerpoint/2012/main" userId="2fcbbc0e59cb1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54" autoAdjust="0"/>
  </p:normalViewPr>
  <p:slideViewPr>
    <p:cSldViewPr>
      <p:cViewPr varScale="1">
        <p:scale>
          <a:sx n="94" d="100"/>
          <a:sy n="94" d="100"/>
        </p:scale>
        <p:origin x="20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cp</a:t>
            </a:r>
            <a:r>
              <a:rPr lang="en-US" altLang="zh-CN" dirty="0" smtClean="0">
                <a:solidFill>
                  <a:srgbClr val="0000FF"/>
                </a:solidFill>
              </a:rPr>
              <a:t> file1 file2</a:t>
            </a:r>
            <a:r>
              <a:rPr lang="en-US" altLang="zh-CN" dirty="0" smtClean="0"/>
              <a:t>: 	copy the content of file1 into file2</a:t>
            </a:r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cp</a:t>
            </a:r>
            <a:r>
              <a:rPr lang="en-US" altLang="zh-CN" dirty="0" smtClean="0">
                <a:solidFill>
                  <a:srgbClr val="0000FF"/>
                </a:solidFill>
              </a:rPr>
              <a:t> file1 </a:t>
            </a:r>
            <a:r>
              <a:rPr lang="en-US" altLang="zh-CN" dirty="0" err="1" smtClean="0">
                <a:solidFill>
                  <a:srgbClr val="0000FF"/>
                </a:solidFill>
              </a:rPr>
              <a:t>dir</a:t>
            </a:r>
            <a:r>
              <a:rPr lang="en-US" altLang="zh-CN" dirty="0" smtClean="0"/>
              <a:t>: 	copy file into a directory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solidFill>
                  <a:srgbClr val="0000FF"/>
                </a:solidFill>
              </a:rPr>
              <a:t>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cp</a:t>
            </a:r>
            <a:r>
              <a:rPr lang="en-US" altLang="zh-CN" dirty="0" smtClean="0">
                <a:solidFill>
                  <a:srgbClr val="0000FF"/>
                </a:solidFill>
              </a:rPr>
              <a:t> -r dir1 dir2</a:t>
            </a:r>
            <a:r>
              <a:rPr lang="en-US" altLang="zh-CN" dirty="0" smtClean="0"/>
              <a:t>: 	If dir2 does not exist, copy dir1 as dir2. If dir2 exists, copy dir1 </a:t>
            </a:r>
            <a:r>
              <a:rPr lang="en-US" altLang="zh-CN" b="1" u="sng" dirty="0" smtClean="0">
                <a:solidFill>
                  <a:srgbClr val="FF0000"/>
                </a:solidFill>
              </a:rPr>
              <a:t>inside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dir2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mv file1 file2</a:t>
            </a:r>
            <a:r>
              <a:rPr lang="en-US" altLang="zh-CN" dirty="0" smtClean="0"/>
              <a:t>: 	rename file1 as file2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mv file1 </a:t>
            </a:r>
            <a:r>
              <a:rPr lang="en-US" altLang="zh-CN" dirty="0" err="1" smtClean="0">
                <a:solidFill>
                  <a:srgbClr val="0000FF"/>
                </a:solidFill>
              </a:rPr>
              <a:t>dir</a:t>
            </a:r>
            <a:r>
              <a:rPr lang="en-US" altLang="zh-CN" dirty="0" smtClean="0"/>
              <a:t>: 	move file into a directory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mv dir1 dir2</a:t>
            </a:r>
            <a:r>
              <a:rPr lang="en-US" altLang="zh-CN" dirty="0" smtClean="0"/>
              <a:t>: 	If dir2 does not exist, then rename dir1 as dir2. If dir2 exists, then move dir1 </a:t>
            </a:r>
            <a:r>
              <a:rPr lang="en-US" altLang="zh-CN" b="1" u="sng" dirty="0" smtClean="0">
                <a:solidFill>
                  <a:srgbClr val="FF0000"/>
                </a:solidFill>
              </a:rPr>
              <a:t>inside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dir2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5/29/2016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202.120.46.219/ve280_summer_201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RC 01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VE280</a:t>
            </a:r>
            <a:br>
              <a:rPr dirty="0" smtClean="0"/>
            </a:br>
            <a:r>
              <a:rPr sz="2200" dirty="0" smtClean="0"/>
              <a:t>Programming and Elementary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Head file and </a:t>
            </a:r>
            <a:r>
              <a:rPr lang="en-US" altLang="zh-CN" dirty="0"/>
              <a:t>H</a:t>
            </a:r>
            <a:r>
              <a:rPr lang="en-US" altLang="zh-CN" dirty="0" smtClean="0"/>
              <a:t>eader Guard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9"/>
          <p:cNvSpPr txBox="1">
            <a:spLocks noGrp="1"/>
          </p:cNvSpPr>
          <p:nvPr>
            <p:ph sz="quarter" idx="1"/>
          </p:nvPr>
        </p:nvSpPr>
        <p:spPr>
          <a:xfrm>
            <a:off x="156464" y="1447799"/>
            <a:ext cx="449580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add.h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ADD_H</a:t>
            </a:r>
          </a:p>
          <a:p>
            <a:r>
              <a:rPr lang="en-US" sz="2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sz="2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ADD_H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24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953000" y="1524744"/>
            <a:ext cx="405591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add.cpp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4087258"/>
            <a:ext cx="4010025" cy="1762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4087258"/>
            <a:ext cx="38766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	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Write a header guard for ‘</a:t>
            </a:r>
            <a:r>
              <a:rPr lang="en-US" altLang="zh-CN" dirty="0" err="1" smtClean="0"/>
              <a:t>rc.h</a:t>
            </a:r>
            <a:r>
              <a:rPr lang="en-US" altLang="zh-CN" dirty="0" smtClean="0"/>
              <a:t>’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93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 about the course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Please do your project under Linux environment</a:t>
            </a:r>
          </a:p>
          <a:p>
            <a:pPr lvl="1"/>
            <a:r>
              <a:rPr lang="en-US" altLang="zh-CN" dirty="0" smtClean="0"/>
              <a:t>At least, compile your code in Linux before submission</a:t>
            </a:r>
          </a:p>
          <a:p>
            <a:pPr lvl="1"/>
            <a:r>
              <a:rPr lang="en-US" altLang="zh-CN" dirty="0" smtClean="0"/>
              <a:t>Submission URL: </a:t>
            </a:r>
            <a:r>
              <a:rPr lang="en-US" altLang="zh-CN" dirty="0" smtClean="0">
                <a:hlinkClick r:id="rId2"/>
              </a:rPr>
              <a:t>202.120.46.219/ve280_summer_2016/</a:t>
            </a:r>
            <a:endParaRPr lang="en-US" altLang="zh-CN" dirty="0" smtClean="0"/>
          </a:p>
          <a:p>
            <a:r>
              <a:rPr lang="en-US" altLang="zh-CN" dirty="0" smtClean="0"/>
              <a:t>Try to avoid using IDE to write your code.(VS, </a:t>
            </a:r>
            <a:r>
              <a:rPr lang="en-US" altLang="zh-CN" dirty="0" err="1" smtClean="0"/>
              <a:t>Xcode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Small difference, may cause compiling error or wrong answer</a:t>
            </a:r>
          </a:p>
          <a:p>
            <a:r>
              <a:rPr lang="en-US" altLang="zh-CN" dirty="0" smtClean="0"/>
              <a:t>Read lecture notes carefully</a:t>
            </a:r>
          </a:p>
          <a:p>
            <a:pPr lvl="1"/>
            <a:r>
              <a:rPr lang="en-US" altLang="zh-CN" dirty="0" smtClean="0"/>
              <a:t>All the problems in the exam come exactly from the notes </a:t>
            </a:r>
          </a:p>
          <a:p>
            <a:r>
              <a:rPr lang="en-US" altLang="zh-CN" dirty="0" smtClean="0"/>
              <a:t>Spend more efforts on the projects</a:t>
            </a:r>
          </a:p>
          <a:p>
            <a:pPr lvl="1"/>
            <a:r>
              <a:rPr lang="en-US" altLang="zh-CN" dirty="0" smtClean="0"/>
              <a:t>HC violation leads to a serious consequence</a:t>
            </a:r>
          </a:p>
          <a:p>
            <a:r>
              <a:rPr lang="en-US" altLang="zh-CN" dirty="0" smtClean="0"/>
              <a:t>Learn to write the proper comments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9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Simple comments sample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positive_add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y){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en-US" altLang="zh-CN" dirty="0" smtClean="0">
                <a:solidFill>
                  <a:srgbClr val="FF0000"/>
                </a:solidFill>
              </a:rPr>
              <a:t>Require</a:t>
            </a:r>
            <a:r>
              <a:rPr lang="en-US" altLang="zh-CN" dirty="0" smtClean="0"/>
              <a:t>: x and y to be positive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en-US" altLang="zh-CN" dirty="0" smtClean="0">
                <a:solidFill>
                  <a:srgbClr val="FF0000"/>
                </a:solidFill>
              </a:rPr>
              <a:t>Modify</a:t>
            </a:r>
            <a:r>
              <a:rPr lang="en-US" altLang="zh-CN" dirty="0" smtClean="0"/>
              <a:t>: /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en-US" altLang="zh-CN" dirty="0" smtClean="0">
                <a:solidFill>
                  <a:srgbClr val="FF0000"/>
                </a:solidFill>
              </a:rPr>
              <a:t>Effect</a:t>
            </a:r>
            <a:r>
              <a:rPr lang="en-US" altLang="zh-CN" dirty="0" smtClean="0"/>
              <a:t>: return the sum of two positive integer x and 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22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Start with the course	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Installing a proper Linux system.</a:t>
            </a:r>
          </a:p>
          <a:p>
            <a:pPr lvl="1"/>
            <a:r>
              <a:rPr lang="en-US" altLang="zh-CN" dirty="0"/>
              <a:t>directly </a:t>
            </a:r>
            <a:r>
              <a:rPr lang="en-US" altLang="zh-CN" dirty="0" smtClean="0"/>
              <a:t>install on your PC (not recommended)</a:t>
            </a:r>
          </a:p>
          <a:p>
            <a:pPr lvl="1"/>
            <a:r>
              <a:rPr lang="en-US" altLang="zh-CN" dirty="0" smtClean="0"/>
              <a:t>using a virtual machine; </a:t>
            </a:r>
          </a:p>
          <a:p>
            <a:pPr lvl="2"/>
            <a:r>
              <a:rPr lang="en-US" altLang="zh-CN" dirty="0" smtClean="0"/>
              <a:t>WIN: VMware workstation, VirtualBox;</a:t>
            </a:r>
          </a:p>
          <a:p>
            <a:pPr lvl="2"/>
            <a:r>
              <a:rPr lang="en-US" altLang="zh-CN" dirty="0" smtClean="0"/>
              <a:t>MAC: Parallel desktop, VMware fusion;</a:t>
            </a:r>
          </a:p>
          <a:p>
            <a:r>
              <a:rPr lang="en-US" altLang="zh-CN" dirty="0" smtClean="0"/>
              <a:t>Installing the compiler – g++</a:t>
            </a:r>
          </a:p>
          <a:p>
            <a:pPr lvl="1"/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apt-get install </a:t>
            </a:r>
            <a:r>
              <a:rPr lang="en-US" altLang="zh-CN" dirty="0" smtClean="0"/>
              <a:t>build-essential</a:t>
            </a:r>
          </a:p>
          <a:p>
            <a:r>
              <a:rPr lang="en-US" altLang="zh-CN" dirty="0" smtClean="0"/>
              <a:t>Installing a proper editor</a:t>
            </a:r>
          </a:p>
          <a:p>
            <a:pPr lvl="1"/>
            <a:r>
              <a:rPr lang="en-US" altLang="zh-CN" dirty="0" smtClean="0"/>
              <a:t>Auto completion, Syntax highlight, code folding, etc.</a:t>
            </a:r>
          </a:p>
          <a:p>
            <a:pPr lvl="1"/>
            <a:r>
              <a:rPr lang="en-US" altLang="zh-CN" dirty="0" smtClean="0"/>
              <a:t>E.g. Sublime, Vim, Atom, Eclipse, </a:t>
            </a:r>
            <a:r>
              <a:rPr lang="en-US" altLang="zh-CN" dirty="0" err="1" smtClean="0"/>
              <a:t>Emacs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marL="594360" lvl="2" indent="0">
              <a:buNone/>
            </a:pPr>
            <a:endParaRPr lang="en-US" altLang="zh-CN" dirty="0"/>
          </a:p>
          <a:p>
            <a:pPr marL="594360" lvl="2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61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Terminal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Heart of the OS</a:t>
            </a:r>
          </a:p>
          <a:p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7900"/>
            <a:ext cx="759878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5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Root Directory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Group 29"/>
          <p:cNvGrpSpPr/>
          <p:nvPr/>
        </p:nvGrpSpPr>
        <p:grpSpPr>
          <a:xfrm>
            <a:off x="1443976" y="2500610"/>
            <a:ext cx="5261624" cy="2909590"/>
            <a:chOff x="1443976" y="2500610"/>
            <a:chExt cx="5261624" cy="2909590"/>
          </a:xfrm>
        </p:grpSpPr>
        <p:sp>
          <p:nvSpPr>
            <p:cNvPr id="6" name="TextBox 4"/>
            <p:cNvSpPr txBox="1"/>
            <p:nvPr/>
          </p:nvSpPr>
          <p:spPr>
            <a:xfrm>
              <a:off x="4300932" y="250061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05000" y="33388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905000" y="333881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0"/>
            <p:cNvCxnSpPr/>
            <p:nvPr/>
          </p:nvCxnSpPr>
          <p:spPr>
            <a:xfrm>
              <a:off x="6705600" y="33388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1"/>
            <p:cNvSpPr txBox="1"/>
            <p:nvPr/>
          </p:nvSpPr>
          <p:spPr>
            <a:xfrm>
              <a:off x="1443976" y="371981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2703607" y="3715345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home/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5"/>
            <p:cNvSpPr txBox="1"/>
            <p:nvPr/>
          </p:nvSpPr>
          <p:spPr>
            <a:xfrm>
              <a:off x="4648200" y="3715345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lib/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5562600" y="3643610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Connector 17"/>
            <p:cNvCxnSpPr/>
            <p:nvPr/>
          </p:nvCxnSpPr>
          <p:spPr>
            <a:xfrm>
              <a:off x="3276600" y="33388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"/>
            <p:cNvCxnSpPr/>
            <p:nvPr/>
          </p:nvCxnSpPr>
          <p:spPr>
            <a:xfrm>
              <a:off x="5181600" y="3334345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9"/>
            <p:cNvCxnSpPr/>
            <p:nvPr/>
          </p:nvCxnSpPr>
          <p:spPr>
            <a:xfrm>
              <a:off x="4503761" y="2953345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0"/>
            <p:cNvCxnSpPr/>
            <p:nvPr/>
          </p:nvCxnSpPr>
          <p:spPr>
            <a:xfrm>
              <a:off x="3252716" y="4177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1"/>
            <p:cNvCxnSpPr/>
            <p:nvPr/>
          </p:nvCxnSpPr>
          <p:spPr>
            <a:xfrm>
              <a:off x="2286000" y="4558010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4"/>
            <p:cNvCxnSpPr/>
            <p:nvPr/>
          </p:nvCxnSpPr>
          <p:spPr>
            <a:xfrm>
              <a:off x="2286000" y="4558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5"/>
            <p:cNvCxnSpPr/>
            <p:nvPr/>
          </p:nvCxnSpPr>
          <p:spPr>
            <a:xfrm>
              <a:off x="3276600" y="4558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6"/>
            <p:cNvCxnSpPr/>
            <p:nvPr/>
          </p:nvCxnSpPr>
          <p:spPr>
            <a:xfrm>
              <a:off x="4191000" y="457705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7"/>
            <p:cNvSpPr txBox="1"/>
            <p:nvPr/>
          </p:nvSpPr>
          <p:spPr>
            <a:xfrm>
              <a:off x="1600200" y="4948535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mary</a:t>
              </a:r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30"/>
            <p:cNvSpPr txBox="1"/>
            <p:nvPr/>
          </p:nvSpPr>
          <p:spPr>
            <a:xfrm>
              <a:off x="3834298" y="4939010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31"/>
            <p:cNvSpPr txBox="1"/>
            <p:nvPr/>
          </p:nvSpPr>
          <p:spPr>
            <a:xfrm>
              <a:off x="2667000" y="4948535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peter/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Connector 32"/>
            <p:cNvCxnSpPr/>
            <p:nvPr/>
          </p:nvCxnSpPr>
          <p:spPr>
            <a:xfrm>
              <a:off x="5272016" y="4177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3"/>
            <p:cNvCxnSpPr/>
            <p:nvPr/>
          </p:nvCxnSpPr>
          <p:spPr>
            <a:xfrm>
              <a:off x="4648200" y="4558010"/>
              <a:ext cx="1562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/>
            <p:cNvCxnSpPr/>
            <p:nvPr/>
          </p:nvCxnSpPr>
          <p:spPr>
            <a:xfrm>
              <a:off x="4638675" y="4558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>
              <a:off x="5429250" y="4558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6"/>
            <p:cNvCxnSpPr/>
            <p:nvPr/>
          </p:nvCxnSpPr>
          <p:spPr>
            <a:xfrm>
              <a:off x="6210300" y="457705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79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Linux command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Change directory: 			cd </a:t>
            </a:r>
            <a:r>
              <a:rPr lang="en-US" altLang="zh-CN" u="sng" dirty="0" smtClean="0"/>
              <a:t>path</a:t>
            </a:r>
            <a:r>
              <a:rPr lang="en-US" altLang="zh-CN" dirty="0" smtClean="0"/>
              <a:t>		(/  ~ .  ..)</a:t>
            </a:r>
          </a:p>
          <a:p>
            <a:r>
              <a:rPr lang="en-US" altLang="zh-CN" dirty="0" smtClean="0"/>
              <a:t>List contents	 of a directory:		ls </a:t>
            </a:r>
            <a:r>
              <a:rPr lang="en-US" altLang="zh-CN" u="sng" dirty="0" smtClean="0"/>
              <a:t>directory</a:t>
            </a:r>
            <a:r>
              <a:rPr lang="en-US" altLang="zh-CN" dirty="0" smtClean="0"/>
              <a:t>	(-a, -l, -la)</a:t>
            </a:r>
          </a:p>
          <a:p>
            <a:r>
              <a:rPr lang="en-US" altLang="zh-CN" dirty="0" smtClean="0"/>
              <a:t>Create directory:			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u="sng" dirty="0" err="1" smtClean="0"/>
              <a:t>dir</a:t>
            </a:r>
            <a:endParaRPr lang="en-US" altLang="zh-CN" u="sng" dirty="0" smtClean="0"/>
          </a:p>
          <a:p>
            <a:r>
              <a:rPr lang="en-US" altLang="zh-CN" dirty="0" err="1" smtClean="0"/>
              <a:t>Delte</a:t>
            </a:r>
            <a:r>
              <a:rPr lang="en-US" altLang="zh-CN" dirty="0" smtClean="0"/>
              <a:t> directory:			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</a:t>
            </a:r>
            <a:r>
              <a:rPr lang="en-US" altLang="zh-CN" u="sng" dirty="0" err="1" smtClean="0"/>
              <a:t>dir</a:t>
            </a:r>
            <a:endParaRPr lang="en-US" altLang="zh-CN" u="sng" dirty="0" smtClean="0"/>
          </a:p>
          <a:p>
            <a:r>
              <a:rPr lang="en-US" altLang="zh-CN" dirty="0" smtClean="0"/>
              <a:t>Create empty file:			touch </a:t>
            </a:r>
            <a:r>
              <a:rPr lang="en-US" altLang="zh-CN" u="sng" dirty="0" smtClean="0"/>
              <a:t>file</a:t>
            </a:r>
          </a:p>
          <a:p>
            <a:r>
              <a:rPr lang="en-US" altLang="zh-CN" dirty="0" smtClean="0"/>
              <a:t>Copy files/directories:		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</a:t>
            </a:r>
            <a:r>
              <a:rPr lang="en-US" altLang="zh-CN" u="sng" dirty="0" smtClean="0"/>
              <a:t>source</a:t>
            </a:r>
            <a:r>
              <a:rPr lang="en-US" altLang="zh-CN" dirty="0" smtClean="0"/>
              <a:t> </a:t>
            </a:r>
            <a:r>
              <a:rPr lang="en-US" altLang="zh-CN" u="sng" dirty="0" err="1" smtClean="0"/>
              <a:t>dest</a:t>
            </a:r>
            <a:r>
              <a:rPr lang="en-US" altLang="zh-CN" dirty="0" smtClean="0"/>
              <a:t>	(-r)</a:t>
            </a:r>
          </a:p>
          <a:p>
            <a:r>
              <a:rPr lang="en-US" altLang="zh-CN" dirty="0" smtClean="0"/>
              <a:t>Rename/Move a File:		mv </a:t>
            </a:r>
            <a:r>
              <a:rPr lang="en-US" altLang="zh-CN" u="sng" dirty="0" smtClean="0"/>
              <a:t>source</a:t>
            </a:r>
            <a:r>
              <a:rPr lang="en-US" altLang="zh-CN" dirty="0" smtClean="0"/>
              <a:t> </a:t>
            </a:r>
            <a:r>
              <a:rPr lang="en-US" altLang="zh-CN" u="sng" dirty="0" err="1" smtClean="0"/>
              <a:t>dest</a:t>
            </a:r>
            <a:endParaRPr lang="en-US" altLang="zh-CN" u="sng" dirty="0" smtClean="0"/>
          </a:p>
          <a:p>
            <a:r>
              <a:rPr lang="en-US" altLang="zh-CN" dirty="0"/>
              <a:t>Delete </a:t>
            </a:r>
            <a:r>
              <a:rPr lang="en-US" altLang="zh-CN" dirty="0" smtClean="0"/>
              <a:t>Files/Directories:		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u="sng" dirty="0" smtClean="0"/>
              <a:t>file</a:t>
            </a:r>
            <a:r>
              <a:rPr lang="en-US" altLang="zh-CN" dirty="0" smtClean="0"/>
              <a:t>		(-r)</a:t>
            </a:r>
          </a:p>
          <a:p>
            <a:r>
              <a:rPr lang="en-US" altLang="zh-CN" dirty="0" smtClean="0"/>
              <a:t>Edit a file 				</a:t>
            </a:r>
            <a:r>
              <a:rPr lang="en-US" altLang="zh-CN" dirty="0" err="1" smtClean="0"/>
              <a:t>nano</a:t>
            </a:r>
            <a:r>
              <a:rPr lang="en-US" altLang="zh-CN" dirty="0" smtClean="0"/>
              <a:t> </a:t>
            </a:r>
            <a:r>
              <a:rPr lang="en-US" altLang="zh-CN" u="sng" dirty="0" smtClean="0"/>
              <a:t>file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45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Other commands 	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I/O Redirection:		input: &lt;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output: &gt;</a:t>
            </a:r>
          </a:p>
          <a:p>
            <a:r>
              <a:rPr lang="en-US" altLang="zh-CN" dirty="0" smtClean="0"/>
              <a:t>Compare two files:		diff </a:t>
            </a:r>
            <a:r>
              <a:rPr lang="en-US" altLang="zh-CN" u="sng" dirty="0" smtClean="0"/>
              <a:t>file1</a:t>
            </a:r>
            <a:r>
              <a:rPr lang="en-US" altLang="zh-CN" dirty="0" smtClean="0"/>
              <a:t> </a:t>
            </a:r>
            <a:r>
              <a:rPr lang="en-US" altLang="zh-CN" u="sng" dirty="0" smtClean="0"/>
              <a:t>file2</a:t>
            </a:r>
          </a:p>
          <a:p>
            <a:r>
              <a:rPr lang="en-US" altLang="zh-CN" dirty="0" smtClean="0"/>
              <a:t>Auto completion:		tab button	</a:t>
            </a:r>
          </a:p>
          <a:p>
            <a:r>
              <a:rPr lang="en-US" altLang="zh-CN" dirty="0" smtClean="0"/>
              <a:t>Help document:		man </a:t>
            </a:r>
            <a:r>
              <a:rPr lang="en-US" altLang="zh-CN" u="sng" dirty="0" smtClean="0"/>
              <a:t>command</a:t>
            </a:r>
          </a:p>
          <a:p>
            <a:r>
              <a:rPr lang="en-US" altLang="zh-CN" dirty="0" smtClean="0"/>
              <a:t>Wildcard:			* </a:t>
            </a:r>
          </a:p>
          <a:p>
            <a:r>
              <a:rPr lang="en-US" altLang="zh-CN" dirty="0" smtClean="0"/>
              <a:t>Compiling the program: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g++ -o </a:t>
            </a:r>
            <a:r>
              <a:rPr lang="en-US" altLang="zh-CN" u="sng" dirty="0" smtClean="0"/>
              <a:t>program</a:t>
            </a:r>
            <a:r>
              <a:rPr lang="en-US" altLang="zh-CN" dirty="0" smtClean="0"/>
              <a:t> </a:t>
            </a:r>
            <a:r>
              <a:rPr lang="en-US" altLang="zh-CN" u="sng" dirty="0" smtClean="0"/>
              <a:t>s1.cpp</a:t>
            </a:r>
            <a:r>
              <a:rPr lang="en-US" altLang="zh-CN" dirty="0" smtClean="0"/>
              <a:t> </a:t>
            </a:r>
            <a:r>
              <a:rPr lang="en-US" altLang="zh-CN" u="sng" dirty="0" smtClean="0"/>
              <a:t>s2.cpp</a:t>
            </a:r>
            <a:r>
              <a:rPr lang="en-US" altLang="zh-CN" dirty="0" smtClean="0"/>
              <a:t>   (-w)</a:t>
            </a:r>
          </a:p>
          <a:p>
            <a:r>
              <a:rPr lang="en-US" altLang="zh-CN" dirty="0" smtClean="0"/>
              <a:t>Run the program:		./program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51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Write a single command in order to list all .jpg files in your current directory.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Write a single command to learn the usage of command rm.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Write a single command to compile the 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 file ‘test.cpp’ and turn all the warning as well as generating executive file ‘test’.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2656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15864</TotalTime>
  <Words>321</Words>
  <Application>Microsoft Office PowerPoint</Application>
  <PresentationFormat>全屏显示(4:3)</PresentationFormat>
  <Paragraphs>99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幼圆</vt:lpstr>
      <vt:lpstr>Calibri</vt:lpstr>
      <vt:lpstr>Courier New</vt:lpstr>
      <vt:lpstr>Franklin Gothic Book</vt:lpstr>
      <vt:lpstr>Perpetua</vt:lpstr>
      <vt:lpstr>Wingdings 2</vt:lpstr>
      <vt:lpstr>Equity</vt:lpstr>
      <vt:lpstr>VE280 Programming and Elementary Data Structures</vt:lpstr>
      <vt:lpstr>Tips about the course</vt:lpstr>
      <vt:lpstr>Simple comments sample</vt:lpstr>
      <vt:lpstr>Start with the course </vt:lpstr>
      <vt:lpstr>Terminal</vt:lpstr>
      <vt:lpstr>Root Directory</vt:lpstr>
      <vt:lpstr>Basic Linux command</vt:lpstr>
      <vt:lpstr>Other commands  </vt:lpstr>
      <vt:lpstr>Exercise</vt:lpstr>
      <vt:lpstr>Head file and Header Guard </vt:lpstr>
      <vt:lpstr>Exercise 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魏一舟</cp:lastModifiedBy>
  <cp:revision>582</cp:revision>
  <dcterms:created xsi:type="dcterms:W3CDTF">2008-09-02T17:19:50Z</dcterms:created>
  <dcterms:modified xsi:type="dcterms:W3CDTF">2016-05-29T01:46:24Z</dcterms:modified>
</cp:coreProperties>
</file>