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1" r:id="rId4"/>
    <p:sldId id="260" r:id="rId5"/>
    <p:sldId id="263" r:id="rId6"/>
    <p:sldId id="262" r:id="rId7"/>
    <p:sldId id="264" r:id="rId8"/>
    <p:sldId id="265" r:id="rId9"/>
    <p:sldId id="268" r:id="rId10"/>
    <p:sldId id="266" r:id="rId11"/>
    <p:sldId id="269" r:id="rId12"/>
    <p:sldId id="267" r:id="rId13"/>
    <p:sldId id="270" r:id="rId14"/>
    <p:sldId id="272" r:id="rId15"/>
    <p:sldId id="271" r:id="rId16"/>
    <p:sldId id="274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VE280 RC5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61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resizing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0800000" flipV="1">
            <a:off x="533401" y="2168439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grow()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tmp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sizeKind</a:t>
            </a:r>
            <a:r>
              <a:rPr lang="en-US" altLang="zh-CN" dirty="0"/>
              <a:t> * 2]; 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used;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	{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tmp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size[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	delete[] size; </a:t>
            </a:r>
          </a:p>
          <a:p>
            <a:r>
              <a:rPr lang="en-US" altLang="zh-CN" dirty="0"/>
              <a:t>	size = </a:t>
            </a:r>
            <a:r>
              <a:rPr lang="en-US" altLang="zh-CN" dirty="0" err="1"/>
              <a:t>tmp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sizeKind</a:t>
            </a:r>
            <a:r>
              <a:rPr lang="en-US" altLang="zh-CN" dirty="0"/>
              <a:t> *= 2;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933" y="1999417"/>
            <a:ext cx="4195530" cy="34326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34359" y="3027113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01059" y="3027112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67759" y="3027111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34458" y="3027111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93060" y="3027111"/>
            <a:ext cx="508498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591" y="22884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57049" y="2657781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4359" y="4508198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01059" y="4508197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67759" y="4508196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34458" y="4508196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93060" y="4508196"/>
            <a:ext cx="508498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557049" y="4138866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22100" y="381130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tmp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291590" y="52390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0"/>
            <a:endCxn id="14" idx="2"/>
          </p:cNvCxnSpPr>
          <p:nvPr/>
        </p:nvCxnSpPr>
        <p:spPr>
          <a:xfrm flipV="1">
            <a:off x="5557048" y="4815927"/>
            <a:ext cx="10661" cy="42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22100" y="2168439"/>
            <a:ext cx="2018500" cy="154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216181" y="2181315"/>
            <a:ext cx="1976879" cy="153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5310361" y="3772051"/>
            <a:ext cx="512145" cy="54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322100" y="3821861"/>
            <a:ext cx="512309" cy="48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0" y="2015733"/>
            <a:ext cx="6571343" cy="917967"/>
          </a:xfrm>
        </p:spPr>
        <p:txBody>
          <a:bodyPr/>
          <a:lstStyle/>
          <a:p>
            <a:r>
              <a:rPr lang="en-US" altLang="zh-CN" dirty="0"/>
              <a:t>When we want to insert some elements into arrays, it is very complicated</a:t>
            </a:r>
          </a:p>
        </p:txBody>
      </p:sp>
      <p:sp>
        <p:nvSpPr>
          <p:cNvPr id="4" name="矩形 3"/>
          <p:cNvSpPr/>
          <p:nvPr/>
        </p:nvSpPr>
        <p:spPr>
          <a:xfrm>
            <a:off x="1586259" y="3619198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2959" y="3619197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9659" y="3619196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86359" y="3619194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53059" y="3619195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19759" y="3619193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53059" y="3263900"/>
            <a:ext cx="0" cy="3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19709" y="2933700"/>
            <a:ext cx="266700" cy="307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53259" y="3263900"/>
            <a:ext cx="3747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may need to build a new array and sometimes we may consider the allocation of the length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 complexity: O(n)</a:t>
            </a:r>
          </a:p>
        </p:txBody>
      </p:sp>
      <p:sp>
        <p:nvSpPr>
          <p:cNvPr id="22" name="矩形 21"/>
          <p:cNvSpPr/>
          <p:nvPr/>
        </p:nvSpPr>
        <p:spPr>
          <a:xfrm>
            <a:off x="1586259" y="4612421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2959" y="4612420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19659" y="4612419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86359" y="4612417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53059" y="4612415"/>
            <a:ext cx="266700" cy="307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19759" y="4612415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86459" y="4612413"/>
            <a:ext cx="266700" cy="307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8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2015733"/>
            <a:ext cx="5084309" cy="5623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Easy to insert but complex to locate the </a:t>
            </a:r>
            <a:r>
              <a:rPr lang="en-US" altLang="zh-CN" dirty="0" err="1"/>
              <a:t>ith</a:t>
            </a:r>
            <a:r>
              <a:rPr lang="en-US" altLang="zh-CN" dirty="0"/>
              <a:t> element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90" y="2578100"/>
            <a:ext cx="4766809" cy="1024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90" y="4326785"/>
            <a:ext cx="4766809" cy="1024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36917" y="3746500"/>
            <a:ext cx="479484" cy="4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835400" y="4483100"/>
            <a:ext cx="141259" cy="177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35400" y="4483100"/>
            <a:ext cx="177800" cy="1619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6" idx="1"/>
          </p:cNvCxnSpPr>
          <p:nvPr/>
        </p:nvCxnSpPr>
        <p:spPr>
          <a:xfrm flipV="1">
            <a:off x="3492500" y="3955654"/>
            <a:ext cx="244417" cy="52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>
            <a:off x="4216401" y="3955654"/>
            <a:ext cx="114299" cy="52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of linked lists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5011" y="1951619"/>
            <a:ext cx="8259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node{</a:t>
            </a:r>
          </a:p>
          <a:p>
            <a:r>
              <a:rPr lang="en-US" altLang="zh-CN" sz="1400" dirty="0"/>
              <a:t>	node * next;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value;</a:t>
            </a:r>
          </a:p>
          <a:p>
            <a:r>
              <a:rPr lang="en-US" altLang="zh-CN" sz="1400" dirty="0"/>
              <a:t>};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listIsEmpty</a:t>
            </a:r>
            <a:r>
              <a:rPr lang="en-US" altLang="zh-CN" sz="1400" dirty="0"/>
              <a:t> {};</a:t>
            </a:r>
          </a:p>
          <a:p>
            <a:endParaRPr lang="en-US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node * first;</a:t>
            </a:r>
          </a:p>
          <a:p>
            <a:r>
              <a:rPr lang="en-US" altLang="zh-CN" sz="1400" dirty="0"/>
              <a:t>public:</a:t>
            </a:r>
          </a:p>
          <a:p>
            <a:r>
              <a:rPr lang="en-US" altLang="zh-CN" sz="1400" dirty="0"/>
              <a:t>	bool </a:t>
            </a:r>
            <a:r>
              <a:rPr lang="en-US" altLang="zh-CN" sz="1400" dirty="0" err="1"/>
              <a:t>isEmpty</a:t>
            </a:r>
            <a:r>
              <a:rPr lang="en-US" altLang="zh-CN" sz="1400" dirty="0"/>
              <a:t>();   //check if the list is empty</a:t>
            </a:r>
          </a:p>
          <a:p>
            <a:r>
              <a:rPr lang="en-US" altLang="zh-CN" sz="1400" dirty="0"/>
              <a:t>	void </a:t>
            </a:r>
            <a:r>
              <a:rPr lang="en-US" altLang="zh-CN" sz="1400" dirty="0" err="1"/>
              <a:t>insertFront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v);  //insert v into the front of the list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remove();  // is the list is empty, throw </a:t>
            </a:r>
            <a:r>
              <a:rPr lang="en-US" altLang="zh-CN" sz="1400" dirty="0" err="1"/>
              <a:t>listIsEmpty</a:t>
            </a:r>
            <a:r>
              <a:rPr lang="en-US" altLang="zh-CN" sz="1400" dirty="0"/>
              <a:t>. Otherwise, remove and return the fist element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getsize</a:t>
            </a:r>
            <a:r>
              <a:rPr lang="en-US" altLang="zh-CN" sz="1400" dirty="0"/>
              <a:t>(); //return # of element (traverse through the list)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InstList</a:t>
            </a:r>
            <a:r>
              <a:rPr lang="en-US" altLang="zh-CN" sz="1400" dirty="0"/>
              <a:t>&amp; that);</a:t>
            </a:r>
          </a:p>
          <a:p>
            <a:r>
              <a:rPr lang="en-US" altLang="zh-CN" sz="1400" dirty="0"/>
              <a:t>	~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 &amp;operator= 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IntList</a:t>
            </a:r>
            <a:r>
              <a:rPr lang="en-US" altLang="zh-CN" sz="1400" dirty="0"/>
              <a:t> &amp; l);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27932" y="1853756"/>
            <a:ext cx="8333468" cy="41660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17" y="2638976"/>
            <a:ext cx="4640365" cy="8990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98934" y="292507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linked list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0" y="2131540"/>
            <a:ext cx="3075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IntList</a:t>
            </a:r>
            <a:r>
              <a:rPr lang="en-US" altLang="zh-CN" dirty="0"/>
              <a:t>::</a:t>
            </a:r>
            <a:r>
              <a:rPr lang="en-US" altLang="zh-CN" dirty="0" err="1"/>
              <a:t>insertFront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 {</a:t>
            </a:r>
          </a:p>
          <a:p>
            <a:r>
              <a:rPr lang="en-US" altLang="zh-CN" dirty="0"/>
              <a:t> 	node *np = new node;</a:t>
            </a:r>
          </a:p>
          <a:p>
            <a:r>
              <a:rPr lang="en-US" altLang="zh-CN" dirty="0"/>
              <a:t> 	np-&gt;value = v; </a:t>
            </a:r>
          </a:p>
          <a:p>
            <a:r>
              <a:rPr lang="en-US" altLang="zh-CN" dirty="0"/>
              <a:t> 	np-&gt;next = first; </a:t>
            </a:r>
          </a:p>
          <a:p>
            <a:r>
              <a:rPr lang="en-US" altLang="zh-CN" dirty="0"/>
              <a:t> 	first = np;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0800000" flipV="1">
            <a:off x="5651501" y="2042640"/>
            <a:ext cx="3213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IntList</a:t>
            </a:r>
            <a:r>
              <a:rPr lang="en-US" altLang="zh-CN" dirty="0"/>
              <a:t>::remove() { </a:t>
            </a:r>
          </a:p>
          <a:p>
            <a:r>
              <a:rPr lang="en-US" altLang="zh-CN" dirty="0"/>
              <a:t>	node *victim = first;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result; 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isEmpty</a:t>
            </a:r>
            <a:r>
              <a:rPr lang="en-US" altLang="zh-CN" dirty="0"/>
              <a:t>()) {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listIsEmpty</a:t>
            </a:r>
            <a:r>
              <a:rPr lang="en-US" altLang="zh-CN" dirty="0"/>
              <a:t> e; </a:t>
            </a:r>
          </a:p>
          <a:p>
            <a:r>
              <a:rPr lang="en-US" altLang="zh-CN" dirty="0"/>
              <a:t>		throw e;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	first = victim-&gt;next; </a:t>
            </a:r>
          </a:p>
          <a:p>
            <a:r>
              <a:rPr lang="en-US" altLang="zh-CN" dirty="0"/>
              <a:t>	result = victim-&gt;value; </a:t>
            </a:r>
          </a:p>
          <a:p>
            <a:r>
              <a:rPr lang="en-US" altLang="zh-CN" dirty="0"/>
              <a:t>	delete victim; </a:t>
            </a:r>
          </a:p>
          <a:p>
            <a:r>
              <a:rPr lang="en-US" altLang="zh-CN" dirty="0"/>
              <a:t>	return result;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8000" y="1889795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insertFront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1" y="1805922"/>
            <a:ext cx="89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remove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000" y="2175254"/>
            <a:ext cx="3075522" cy="17106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1500" y="2131540"/>
            <a:ext cx="3009899" cy="3327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53" y="4074751"/>
            <a:ext cx="3321997" cy="9925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127611"/>
            <a:ext cx="1230834" cy="626407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738834" y="4291238"/>
            <a:ext cx="578969" cy="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753351" y="4576827"/>
            <a:ext cx="584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78805" y="3375314"/>
            <a:ext cx="75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victim</a:t>
            </a:r>
            <a:endParaRPr lang="zh-CN" altLang="en-US" sz="14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315884" y="3942899"/>
            <a:ext cx="0" cy="38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08992" y="3668240"/>
            <a:ext cx="213784" cy="217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linked list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5200" y="2551837"/>
            <a:ext cx="367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IntList</a:t>
            </a:r>
            <a:r>
              <a:rPr lang="en-US" altLang="zh-CN" dirty="0"/>
              <a:t>::insert(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j) {</a:t>
            </a:r>
          </a:p>
          <a:p>
            <a:r>
              <a:rPr lang="en-US" altLang="zh-CN" dirty="0"/>
              <a:t> 	node *np = new node;</a:t>
            </a:r>
          </a:p>
          <a:p>
            <a:r>
              <a:rPr lang="en-US" altLang="zh-CN" dirty="0"/>
              <a:t> 	np-&gt;value = v;</a:t>
            </a:r>
          </a:p>
          <a:p>
            <a:r>
              <a:rPr lang="en-US" altLang="zh-CN" dirty="0"/>
              <a:t>	node *</a:t>
            </a:r>
            <a:r>
              <a:rPr lang="en-US" altLang="zh-CN" dirty="0" err="1"/>
              <a:t>tmp</a:t>
            </a:r>
            <a:r>
              <a:rPr lang="en-US" altLang="zh-CN" dirty="0"/>
              <a:t> = first; 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&lt;j-1;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tmp</a:t>
            </a:r>
            <a:r>
              <a:rPr lang="en-US" altLang="zh-CN" dirty="0"/>
              <a:t>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node* temp = </a:t>
            </a:r>
            <a:r>
              <a:rPr lang="en-US" altLang="zh-CN" dirty="0" err="1"/>
              <a:t>tmp</a:t>
            </a:r>
            <a:r>
              <a:rPr lang="en-US" altLang="zh-CN" dirty="0"/>
              <a:t>-&gt;next;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tmp</a:t>
            </a:r>
            <a:r>
              <a:rPr lang="en-US" altLang="zh-CN" dirty="0"/>
              <a:t>-&gt;next=np;</a:t>
            </a:r>
          </a:p>
          <a:p>
            <a:r>
              <a:rPr lang="en-US" altLang="zh-CN" dirty="0"/>
              <a:t> 	np-&gt;next = temp;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5200" y="2182505"/>
            <a:ext cx="40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an element v after the </a:t>
            </a:r>
            <a:r>
              <a:rPr lang="en-US" altLang="zh-CN" dirty="0" err="1">
                <a:solidFill>
                  <a:srgbClr val="FF0000"/>
                </a:solidFill>
              </a:rPr>
              <a:t>jth</a:t>
            </a:r>
            <a:r>
              <a:rPr lang="en-US" altLang="zh-CN" dirty="0">
                <a:solidFill>
                  <a:srgbClr val="FF0000"/>
                </a:solidFill>
              </a:rPr>
              <a:t> element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5200" y="2568108"/>
            <a:ext cx="3149600" cy="31230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9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491" y="702920"/>
            <a:ext cx="6571343" cy="1049235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2015733"/>
            <a:ext cx="6417809" cy="575067"/>
          </a:xfrm>
        </p:spPr>
        <p:txBody>
          <a:bodyPr>
            <a:normAutofit/>
          </a:bodyPr>
          <a:lstStyle/>
          <a:p>
            <a:r>
              <a:rPr lang="en-US" altLang="zh-CN" dirty="0"/>
              <a:t>If we want to insert an element in the end of the list. O(n)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10653"/>
            <a:ext cx="5715000" cy="10953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6832600" y="3059841"/>
            <a:ext cx="7620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54800" y="2590800"/>
            <a:ext cx="508000" cy="51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20257" y="4638347"/>
            <a:ext cx="6417809" cy="575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Given a node, we want to know the previous node.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62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Double-ended list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034381"/>
            <a:ext cx="56769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4056062"/>
            <a:ext cx="5676900" cy="12096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953000" y="4457700"/>
            <a:ext cx="55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04141" y="4483100"/>
            <a:ext cx="55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175000" y="4470400"/>
            <a:ext cx="55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324100" y="4483100"/>
            <a:ext cx="571500" cy="17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38350" y="4673600"/>
            <a:ext cx="571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39950" y="4937918"/>
            <a:ext cx="34925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139950" y="4811514"/>
            <a:ext cx="349250" cy="60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79130" y="3377086"/>
            <a:ext cx="4132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cap="all" dirty="0">
                <a:latin typeface="+mj-lt"/>
                <a:ea typeface="+mj-ea"/>
                <a:cs typeface="+mj-cs"/>
              </a:rPr>
              <a:t>Doubly linked list</a:t>
            </a:r>
            <a:endParaRPr lang="zh-CN" altLang="en-US" sz="3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401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Double-ended list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2422" y="2077135"/>
            <a:ext cx="17357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IntList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	node *first; 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node *last;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… </a:t>
            </a:r>
          </a:p>
          <a:p>
            <a:r>
              <a:rPr lang="en-US" altLang="zh-CN" dirty="0"/>
              <a:t>}; </a:t>
            </a:r>
          </a:p>
        </p:txBody>
      </p:sp>
      <p:sp>
        <p:nvSpPr>
          <p:cNvPr id="5" name="矩形 4"/>
          <p:cNvSpPr/>
          <p:nvPr/>
        </p:nvSpPr>
        <p:spPr>
          <a:xfrm>
            <a:off x="1443491" y="2215634"/>
            <a:ext cx="17357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IntList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	node *first;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… </a:t>
            </a:r>
          </a:p>
          <a:p>
            <a:r>
              <a:rPr lang="en-US" altLang="zh-CN" dirty="0"/>
              <a:t>}; </a:t>
            </a:r>
          </a:p>
        </p:txBody>
      </p:sp>
      <p:sp>
        <p:nvSpPr>
          <p:cNvPr id="6" name="右箭头 5"/>
          <p:cNvSpPr/>
          <p:nvPr/>
        </p:nvSpPr>
        <p:spPr>
          <a:xfrm>
            <a:off x="3609622" y="2641600"/>
            <a:ext cx="1422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72" y="4206040"/>
            <a:ext cx="5676900" cy="1209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43491" y="2131438"/>
            <a:ext cx="1871209" cy="1700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2422" y="2077136"/>
            <a:ext cx="2081378" cy="17543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6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Doubly linked list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75300" y="1981200"/>
            <a:ext cx="1747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node{</a:t>
            </a:r>
          </a:p>
          <a:p>
            <a:r>
              <a:rPr lang="en-US" altLang="zh-CN" dirty="0"/>
              <a:t>	node *next;</a:t>
            </a:r>
          </a:p>
          <a:p>
            <a:r>
              <a:rPr lang="en-US" altLang="zh-CN" dirty="0"/>
              <a:t>	node *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8300" y="2119699"/>
            <a:ext cx="193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node{</a:t>
            </a:r>
          </a:p>
          <a:p>
            <a:r>
              <a:rPr lang="en-US" altLang="zh-CN" dirty="0"/>
              <a:t>	node * next;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</a:p>
          <a:p>
            <a:r>
              <a:rPr lang="en-US" altLang="zh-CN" dirty="0"/>
              <a:t>};</a:t>
            </a:r>
          </a:p>
        </p:txBody>
      </p:sp>
      <p:sp>
        <p:nvSpPr>
          <p:cNvPr id="6" name="右箭头 5"/>
          <p:cNvSpPr/>
          <p:nvPr/>
        </p:nvSpPr>
        <p:spPr>
          <a:xfrm>
            <a:off x="3803650" y="2484913"/>
            <a:ext cx="153670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9562" y="2077313"/>
            <a:ext cx="1989138" cy="14786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5300" y="2009526"/>
            <a:ext cx="2006600" cy="15464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779559"/>
            <a:ext cx="3241675" cy="18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7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786735" y="1283520"/>
            <a:ext cx="7143608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Destructor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Deep Copy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Dynamic Resizing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Linked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6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8196" y="3484463"/>
            <a:ext cx="3446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shoe{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* size;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sizeKind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used;</a:t>
            </a:r>
          </a:p>
          <a:p>
            <a:r>
              <a:rPr lang="en-US" altLang="zh-CN" dirty="0"/>
              <a:t>	string color;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shoe(</a:t>
            </a:r>
            <a:r>
              <a:rPr lang="en-US" altLang="zh-CN" dirty="0" err="1"/>
              <a:t>int</a:t>
            </a:r>
            <a:r>
              <a:rPr lang="en-US" altLang="zh-CN" dirty="0"/>
              <a:t> kinds = MAXNUM);</a:t>
            </a:r>
          </a:p>
          <a:p>
            <a:r>
              <a:rPr lang="en-US" altLang="zh-CN" dirty="0"/>
              <a:t>	….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3491" y="1968500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Problem: </a:t>
            </a:r>
            <a:r>
              <a:rPr lang="en-US" altLang="zh-CN" dirty="0">
                <a:solidFill>
                  <a:srgbClr val="FF0000"/>
                </a:solidFill>
              </a:rPr>
              <a:t>Memory leak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491" y="2422634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Solution: Destructor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6069" y="2607300"/>
            <a:ext cx="4861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check(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shoe Adidas(10);</a:t>
            </a:r>
          </a:p>
          <a:p>
            <a:r>
              <a:rPr lang="en-US" altLang="zh-CN" dirty="0"/>
              <a:t>	….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“Adidas shoes are on sale.”&lt;&lt;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true; 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38700" y="5115171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05400" y="5115170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72100" y="5115169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38799" y="5115169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97401" y="5115169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6592" y="43963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27600" y="4745839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06592" y="4361626"/>
            <a:ext cx="530915" cy="40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14183" y="4372765"/>
            <a:ext cx="530915" cy="3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30751" y="4624362"/>
            <a:ext cx="159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Memory leak!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4572" y="3516366"/>
            <a:ext cx="3307727" cy="25853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51300" y="2677339"/>
            <a:ext cx="4635500" cy="16607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2" y="2015734"/>
            <a:ext cx="4674676" cy="1076602"/>
          </a:xfrm>
        </p:spPr>
        <p:txBody>
          <a:bodyPr/>
          <a:lstStyle/>
          <a:p>
            <a:r>
              <a:rPr lang="en-US" altLang="zh-CN" dirty="0"/>
              <a:t>Opposite of constructor</a:t>
            </a:r>
          </a:p>
          <a:p>
            <a:r>
              <a:rPr lang="en-US" altLang="zh-CN" dirty="0"/>
              <a:t>Called automatically when a block ends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4060" y="3254315"/>
            <a:ext cx="3446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shoe{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* size;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sizeKind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used;</a:t>
            </a:r>
          </a:p>
          <a:p>
            <a:r>
              <a:rPr lang="en-US" altLang="zh-CN" dirty="0"/>
              <a:t>	string color;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shoe(</a:t>
            </a:r>
            <a:r>
              <a:rPr lang="en-US" altLang="zh-CN" dirty="0" err="1"/>
              <a:t>int</a:t>
            </a:r>
            <a:r>
              <a:rPr lang="en-US" altLang="zh-CN" dirty="0"/>
              <a:t> kinds = MAXNUM);</a:t>
            </a:r>
          </a:p>
          <a:p>
            <a:r>
              <a:rPr lang="en-US" altLang="zh-CN" dirty="0"/>
              <a:t>	….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~shoe();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8776" y="3034284"/>
            <a:ext cx="2407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CONSTRUCTOR:</a:t>
            </a:r>
          </a:p>
          <a:p>
            <a:r>
              <a:rPr lang="en-US" altLang="zh-CN" dirty="0"/>
              <a:t>shoe::shoe(</a:t>
            </a:r>
            <a:r>
              <a:rPr lang="en-US" altLang="zh-CN" dirty="0" err="1"/>
              <a:t>int</a:t>
            </a:r>
            <a:r>
              <a:rPr lang="en-US" altLang="zh-CN" dirty="0"/>
              <a:t> kinds):</a:t>
            </a:r>
            <a:r>
              <a:rPr lang="zh-CN" altLang="en-US" dirty="0"/>
              <a:t> </a:t>
            </a:r>
            <a:r>
              <a:rPr lang="en-US" altLang="zh-CN" dirty="0"/>
              <a:t>size(new </a:t>
            </a:r>
            <a:r>
              <a:rPr lang="en-US" altLang="zh-CN" dirty="0" err="1"/>
              <a:t>int</a:t>
            </a:r>
            <a:r>
              <a:rPr lang="en-US" altLang="zh-CN" dirty="0"/>
              <a:t>[kinds]), </a:t>
            </a:r>
            <a:r>
              <a:rPr lang="en-US" altLang="zh-CN" dirty="0" err="1"/>
              <a:t>sizeKind</a:t>
            </a:r>
            <a:r>
              <a:rPr lang="en-US" altLang="zh-CN" dirty="0"/>
              <a:t>(kinds),</a:t>
            </a:r>
          </a:p>
          <a:p>
            <a:r>
              <a:rPr lang="en-US" altLang="zh-CN" dirty="0"/>
              <a:t>used(0),</a:t>
            </a:r>
          </a:p>
          <a:p>
            <a:r>
              <a:rPr lang="en-US" altLang="zh-CN" dirty="0"/>
              <a:t>color(“white”)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67331" y="3072536"/>
            <a:ext cx="1840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DESTRUCTOR:</a:t>
            </a:r>
          </a:p>
          <a:p>
            <a:r>
              <a:rPr lang="en-US" altLang="zh-CN" dirty="0"/>
              <a:t>shoe:~shoe(){</a:t>
            </a:r>
          </a:p>
          <a:p>
            <a:r>
              <a:rPr lang="en-US" altLang="zh-CN" dirty="0"/>
              <a:t>	delete[] size;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9" name="肘形连接符 18"/>
          <p:cNvCxnSpPr>
            <a:endCxn id="43" idx="3"/>
          </p:cNvCxnSpPr>
          <p:nvPr/>
        </p:nvCxnSpPr>
        <p:spPr>
          <a:xfrm flipV="1">
            <a:off x="1686402" y="3719103"/>
            <a:ext cx="7009728" cy="1974096"/>
          </a:xfrm>
          <a:prstGeom prst="bentConnector3">
            <a:avLst>
              <a:gd name="adj1" fmla="val 103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8" idx="1"/>
          </p:cNvCxnSpPr>
          <p:nvPr/>
        </p:nvCxnSpPr>
        <p:spPr>
          <a:xfrm rot="5400000" flipH="1" flipV="1">
            <a:off x="3440209" y="4309055"/>
            <a:ext cx="879175" cy="6379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88833" y="3911447"/>
            <a:ext cx="475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874706" y="5457754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141406" y="5457753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08106" y="5457752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674805" y="5457752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33407" y="5457752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000347" y="5087883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64694" y="46982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731733" y="4721154"/>
            <a:ext cx="2340032" cy="1156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819352" y="4721154"/>
            <a:ext cx="1955096" cy="1192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34060" y="3304071"/>
            <a:ext cx="3242982" cy="28125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187008" y="3135438"/>
            <a:ext cx="2145318" cy="22071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54059" y="3135438"/>
            <a:ext cx="1742071" cy="11673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2015733"/>
            <a:ext cx="2963409" cy="90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InSet</a:t>
            </a:r>
            <a:r>
              <a:rPr lang="en-US" altLang="zh-CN" dirty="0"/>
              <a:t> *</a:t>
            </a:r>
            <a:r>
              <a:rPr lang="en-US" altLang="zh-CN" dirty="0" err="1"/>
              <a:t>ip</a:t>
            </a:r>
            <a:r>
              <a:rPr lang="en-US" altLang="zh-CN" dirty="0"/>
              <a:t> = new </a:t>
            </a:r>
            <a:r>
              <a:rPr lang="en-US" altLang="zh-CN" dirty="0" err="1"/>
              <a:t>IntSet</a:t>
            </a:r>
            <a:r>
              <a:rPr lang="en-US" altLang="zh-CN" dirty="0"/>
              <a:t>(50);</a:t>
            </a:r>
          </a:p>
          <a:p>
            <a:pPr marL="0" indent="0">
              <a:buNone/>
            </a:pPr>
            <a:r>
              <a:rPr lang="en-US" altLang="zh-CN" dirty="0"/>
              <a:t>delete </a:t>
            </a:r>
            <a:r>
              <a:rPr lang="en-US" altLang="zh-CN" dirty="0" err="1"/>
              <a:t>ip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041832"/>
            <a:ext cx="4017962" cy="242451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873500" y="3041832"/>
            <a:ext cx="2857500" cy="231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873500" y="3041832"/>
            <a:ext cx="2768600" cy="242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873500" y="3041832"/>
            <a:ext cx="4017962" cy="2424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73500" y="3041832"/>
            <a:ext cx="4017962" cy="2424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2015733"/>
            <a:ext cx="1185409" cy="15255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shoe s(4);</a:t>
            </a:r>
          </a:p>
          <a:p>
            <a:pPr marL="0" indent="0">
              <a:buNone/>
            </a:pPr>
            <a:r>
              <a:rPr lang="en-US" altLang="zh-CN" dirty="0"/>
              <a:t>shoe x=s;</a:t>
            </a:r>
          </a:p>
          <a:p>
            <a:pPr marL="0" indent="0">
              <a:buNone/>
            </a:pPr>
            <a:r>
              <a:rPr lang="en-US" altLang="zh-CN" dirty="0"/>
              <a:t>foo(s);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56100" y="2184400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Shares size array</a:t>
            </a:r>
          </a:p>
          <a:p>
            <a:r>
              <a:rPr lang="en-US" altLang="zh-CN" dirty="0"/>
              <a:t>when x is deleted,  </a:t>
            </a:r>
            <a:r>
              <a:rPr lang="en-US" altLang="zh-CN" dirty="0" err="1"/>
              <a:t>s.size</a:t>
            </a:r>
            <a:r>
              <a:rPr lang="en-US" altLang="zh-CN" dirty="0"/>
              <a:t> dangles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52846" y="3429000"/>
            <a:ext cx="165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  <a:p>
            <a:endParaRPr lang="en-US" altLang="zh-CN" dirty="0"/>
          </a:p>
          <a:p>
            <a:r>
              <a:rPr lang="en-US" altLang="zh-CN" dirty="0"/>
              <a:t>size:</a:t>
            </a:r>
          </a:p>
          <a:p>
            <a:endParaRPr lang="en-US" altLang="zh-CN" dirty="0"/>
          </a:p>
          <a:p>
            <a:r>
              <a:rPr lang="en-US" altLang="zh-CN" dirty="0" err="1"/>
              <a:t>sizeKind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color: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29162" y="3429000"/>
            <a:ext cx="165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en-US" altLang="zh-CN" dirty="0"/>
              <a:t>size:</a:t>
            </a:r>
          </a:p>
          <a:p>
            <a:endParaRPr lang="en-US" altLang="zh-CN" dirty="0"/>
          </a:p>
          <a:p>
            <a:r>
              <a:rPr lang="en-US" altLang="zh-CN" dirty="0" err="1"/>
              <a:t>sizeKind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color:</a:t>
            </a:r>
          </a:p>
        </p:txBody>
      </p:sp>
      <p:sp>
        <p:nvSpPr>
          <p:cNvPr id="7" name="矩形 6"/>
          <p:cNvSpPr/>
          <p:nvPr/>
        </p:nvSpPr>
        <p:spPr>
          <a:xfrm>
            <a:off x="1881188" y="3771899"/>
            <a:ext cx="1574800" cy="17709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91062" y="3771900"/>
            <a:ext cx="1574800" cy="17709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3500" y="4104164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3850" y="4618798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21312" y="4104164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98655" y="4585653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22712" y="4077299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0331" y="4400117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29296" y="4707424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23180" y="5033440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3" idx="1"/>
          </p:cNvCxnSpPr>
          <p:nvPr/>
        </p:nvCxnSpPr>
        <p:spPr>
          <a:xfrm>
            <a:off x="2870200" y="4223782"/>
            <a:ext cx="1052512" cy="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3"/>
          </p:cNvCxnSpPr>
          <p:nvPr/>
        </p:nvCxnSpPr>
        <p:spPr>
          <a:xfrm flipH="1">
            <a:off x="4189412" y="4231163"/>
            <a:ext cx="1231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71900" y="3771900"/>
            <a:ext cx="698500" cy="180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676650" y="3771900"/>
            <a:ext cx="679450" cy="180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89465" y="5657850"/>
            <a:ext cx="573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Solution: copy constructor &amp;  redefine assignment operator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78346" y="5126050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78462" y="5157153"/>
            <a:ext cx="266700" cy="23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 &amp;</a:t>
            </a:r>
            <a:br>
              <a:rPr lang="en-US" altLang="zh-CN" dirty="0"/>
            </a:br>
            <a:r>
              <a:rPr lang="en-US" altLang="zh-CN" dirty="0"/>
              <a:t>assignment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1929951"/>
            <a:ext cx="5757409" cy="12481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Copy constructor is called automatically when passing arguments by value to a function</a:t>
            </a:r>
          </a:p>
          <a:p>
            <a:r>
              <a:rPr lang="en-US" altLang="zh-CN" dirty="0"/>
              <a:t>Redefine assignment operator for class shoe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3259" y="3082509"/>
            <a:ext cx="4081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shoe{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* size;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sizeKind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used;</a:t>
            </a:r>
          </a:p>
          <a:p>
            <a:r>
              <a:rPr lang="en-US" altLang="zh-CN" dirty="0"/>
              <a:t>	string color;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copyFrom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shoe &amp;that);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shoe(</a:t>
            </a:r>
            <a:r>
              <a:rPr lang="en-US" altLang="zh-CN" dirty="0" err="1"/>
              <a:t>int</a:t>
            </a:r>
            <a:r>
              <a:rPr lang="en-US" altLang="zh-CN" dirty="0"/>
              <a:t> kinds = MAXNUM);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shoe(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shoe &amp;that);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shoe &amp;operator= 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shoe &amp;that);</a:t>
            </a:r>
          </a:p>
          <a:p>
            <a:r>
              <a:rPr lang="en-US" altLang="zh-CN" dirty="0"/>
              <a:t>	….</a:t>
            </a:r>
          </a:p>
          <a:p>
            <a:r>
              <a:rPr lang="en-US" altLang="zh-CN" dirty="0"/>
              <a:t>	~shoe();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633" y="3066217"/>
            <a:ext cx="4195530" cy="359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71827" y="3066217"/>
            <a:ext cx="424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shoe::shoe(</a:t>
            </a:r>
            <a:r>
              <a:rPr lang="en-US" altLang="zh-CN" dirty="0" err="1"/>
              <a:t>const</a:t>
            </a:r>
            <a:r>
              <a:rPr lang="en-US" altLang="zh-CN" dirty="0"/>
              <a:t> shoe &amp;that){</a:t>
            </a:r>
          </a:p>
          <a:p>
            <a:r>
              <a:rPr lang="en-US" altLang="zh-CN" dirty="0"/>
              <a:t>	size=NULL;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sizeKind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	used =0;</a:t>
            </a:r>
          </a:p>
          <a:p>
            <a:r>
              <a:rPr lang="en-US" altLang="zh-CN" dirty="0"/>
              <a:t>	color =“white”;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copyFrom</a:t>
            </a:r>
            <a:r>
              <a:rPr lang="en-US" altLang="zh-CN" dirty="0"/>
              <a:t>(that);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shoe  &amp;shoe:: operator=(</a:t>
            </a:r>
            <a:r>
              <a:rPr lang="en-US" altLang="zh-CN" dirty="0" err="1"/>
              <a:t>const</a:t>
            </a:r>
            <a:r>
              <a:rPr lang="en-US" altLang="zh-CN" dirty="0"/>
              <a:t> shoe &amp;that)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if(this !=&amp;that)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copyFrom</a:t>
            </a:r>
            <a:r>
              <a:rPr lang="en-US" altLang="zh-CN" dirty="0"/>
              <a:t>(that);</a:t>
            </a:r>
          </a:p>
          <a:p>
            <a:r>
              <a:rPr lang="en-US" altLang="zh-CN" dirty="0"/>
              <a:t>	return *this;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89500" y="3082508"/>
            <a:ext cx="2984499" cy="19746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9500" y="5057191"/>
            <a:ext cx="4152900" cy="16048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02000" y="3949700"/>
            <a:ext cx="148590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4364490" y="5546781"/>
            <a:ext cx="525010" cy="31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copyFrom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shoe &amp;that);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6700" y="2197100"/>
            <a:ext cx="40988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shoe::</a:t>
            </a:r>
            <a:r>
              <a:rPr lang="en-US" altLang="zh-CN" dirty="0" err="1"/>
              <a:t>copyFrom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shoe &amp;that) { 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that.sizeKind</a:t>
            </a:r>
            <a:r>
              <a:rPr lang="en-US" altLang="zh-CN" dirty="0"/>
              <a:t> != this-&gt;</a:t>
            </a:r>
            <a:r>
              <a:rPr lang="en-US" altLang="zh-CN" dirty="0" err="1"/>
              <a:t>sizeKind</a:t>
            </a:r>
            <a:r>
              <a:rPr lang="en-US" altLang="zh-CN" dirty="0"/>
              <a:t>) {  </a:t>
            </a:r>
          </a:p>
          <a:p>
            <a:r>
              <a:rPr lang="en-US" altLang="zh-CN" dirty="0"/>
              <a:t>		delete[] size; </a:t>
            </a:r>
          </a:p>
          <a:p>
            <a:r>
              <a:rPr lang="en-US" altLang="zh-CN" dirty="0"/>
              <a:t>		this-&gt;</a:t>
            </a:r>
            <a:r>
              <a:rPr lang="en-US" altLang="zh-CN" dirty="0" err="1"/>
              <a:t>sizeKind</a:t>
            </a:r>
            <a:r>
              <a:rPr lang="en-US" altLang="zh-CN" dirty="0"/>
              <a:t> = </a:t>
            </a:r>
            <a:r>
              <a:rPr lang="en-US" altLang="zh-CN" dirty="0" err="1"/>
              <a:t>that.sizeKind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thid</a:t>
            </a:r>
            <a:r>
              <a:rPr lang="en-US" altLang="zh-CN" dirty="0"/>
              <a:t>-&gt;used = </a:t>
            </a:r>
            <a:r>
              <a:rPr lang="en-US" altLang="zh-CN" dirty="0" err="1"/>
              <a:t>that.used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	size = new </a:t>
            </a:r>
            <a:r>
              <a:rPr lang="en-US" altLang="zh-CN" dirty="0" err="1"/>
              <a:t>int</a:t>
            </a:r>
            <a:r>
              <a:rPr lang="en-US" altLang="zh-CN" dirty="0"/>
              <a:t>[this-&gt;</a:t>
            </a:r>
            <a:r>
              <a:rPr lang="en-US" altLang="zh-CN" dirty="0" err="1"/>
              <a:t>sizeKind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that.sizeKind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</a:p>
          <a:p>
            <a:r>
              <a:rPr lang="en-US" altLang="zh-CN" dirty="0"/>
              <a:t>		this-&gt;size[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that.size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this-&gt;color = </a:t>
            </a:r>
            <a:r>
              <a:rPr lang="en-US" altLang="zh-CN" dirty="0" err="1"/>
              <a:t>that.color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0049" y="2197100"/>
            <a:ext cx="4195530" cy="34326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7180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Once initializing the class, the length of the size array is fixed(capacity is fixed)</a:t>
            </a:r>
          </a:p>
          <a:p>
            <a:r>
              <a:rPr lang="en-US" altLang="zh-CN" dirty="0"/>
              <a:t>However, one day the producer decides to produce more shoes with different kinds of sizes(we want to dynamically increase the length of size array)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0049" y="4634442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6749" y="4634441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3449" y="4634440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0148" y="4634440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78750" y="4634440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08949" y="4265110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43491" y="38957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79249" y="4614613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45949" y="4614612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12649" y="4614611"/>
            <a:ext cx="266700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79348" y="4614611"/>
            <a:ext cx="945903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37950" y="4614611"/>
            <a:ext cx="508498" cy="30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68149" y="4245281"/>
            <a:ext cx="0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02691" y="38759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811349" y="4262492"/>
            <a:ext cx="1168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03683" y="5291671"/>
            <a:ext cx="67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Solution: dynamic resizing     (a sensible choice is to double the length of the size array each time)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43491" y="3733800"/>
            <a:ext cx="2201959" cy="146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443491" y="3733800"/>
            <a:ext cx="2201959" cy="146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0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384</TotalTime>
  <Words>433</Words>
  <Application>Microsoft Office PowerPoint</Application>
  <PresentationFormat>全屏显示(4:3)</PresentationFormat>
  <Paragraphs>265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Gill Sans MT</vt:lpstr>
      <vt:lpstr>Wingdings</vt:lpstr>
      <vt:lpstr>画廊</vt:lpstr>
      <vt:lpstr>VE280 RC5</vt:lpstr>
      <vt:lpstr>PowerPoint 演示文稿</vt:lpstr>
      <vt:lpstr>Problem</vt:lpstr>
      <vt:lpstr>Destructor</vt:lpstr>
      <vt:lpstr>Other case</vt:lpstr>
      <vt:lpstr>Problem</vt:lpstr>
      <vt:lpstr>Copy constructor &amp; assignment operator</vt:lpstr>
      <vt:lpstr>void copyFrom(const shoe &amp;that);</vt:lpstr>
      <vt:lpstr>Problem</vt:lpstr>
      <vt:lpstr>Dynamic resizing</vt:lpstr>
      <vt:lpstr>problem</vt:lpstr>
      <vt:lpstr>Linked list</vt:lpstr>
      <vt:lpstr>Implement of linked lists</vt:lpstr>
      <vt:lpstr>Implement linked list</vt:lpstr>
      <vt:lpstr>Implement linked list</vt:lpstr>
      <vt:lpstr>Problem</vt:lpstr>
      <vt:lpstr>Double-ended list</vt:lpstr>
      <vt:lpstr>Double-ended list </vt:lpstr>
      <vt:lpstr>Doubly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VE280 RC5</dc:title>
  <dc:creator>yuechao hou</dc:creator>
  <cp:lastModifiedBy>yuechao hou</cp:lastModifiedBy>
  <cp:revision>35</cp:revision>
  <dcterms:created xsi:type="dcterms:W3CDTF">2016-07-16T05:48:25Z</dcterms:created>
  <dcterms:modified xsi:type="dcterms:W3CDTF">2016-07-18T05:39:21Z</dcterms:modified>
</cp:coreProperties>
</file>