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79938"/>
  </p:normalViewPr>
  <p:slideViewPr>
    <p:cSldViewPr snapToGrid="0" snapToObjects="1">
      <p:cViewPr varScale="1">
        <p:scale>
          <a:sx n="88" d="100"/>
          <a:sy n="88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81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25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99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VE280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RC4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990600"/>
          </a:xfrm>
        </p:spPr>
        <p:txBody>
          <a:bodyPr/>
          <a:lstStyle/>
          <a:p>
            <a:r>
              <a:rPr kumimoji="1" lang="en-US" altLang="zh-CN" dirty="0" smtClean="0"/>
              <a:t>Interface-only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derived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class.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member</a:t>
            </a:r>
            <a:endParaRPr kumimoji="1" lang="zh-CN" altLang="en-US" dirty="0" smtClean="0"/>
          </a:p>
          <a:p>
            <a:pPr marL="0" lvl="1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8700" y="3390900"/>
            <a:ext cx="589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2"/>
                </a:solidFill>
              </a:rPr>
              <a:t>class 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IntSet</a:t>
            </a:r>
            <a:r>
              <a:rPr kumimoji="1" lang="en-US" altLang="zh-CN" sz="2000" dirty="0">
                <a:solidFill>
                  <a:schemeClr val="tx2"/>
                </a:solidFill>
              </a:rPr>
              <a:t> { 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en-US" altLang="zh-CN" sz="2000" dirty="0">
                <a:solidFill>
                  <a:schemeClr val="tx2"/>
                </a:solidFill>
              </a:rPr>
              <a:t>// </a:t>
            </a:r>
            <a:r>
              <a:rPr kumimoji="1" lang="en-US" altLang="zh-CN" sz="2000" dirty="0">
                <a:solidFill>
                  <a:schemeClr val="tx2"/>
                </a:solidFill>
              </a:rPr>
              <a:t>OVERVIEW: mutable set of 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ints</a:t>
            </a:r>
            <a:r>
              <a:rPr kumimoji="1" lang="en-US" altLang="zh-CN" sz="2000" dirty="0">
                <a:solidFill>
                  <a:schemeClr val="tx2"/>
                </a:solidFill>
              </a:rPr>
              <a:t> with bounded size public: 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virtual</a:t>
            </a:r>
            <a:r>
              <a:rPr kumimoji="1" lang="en-US" altLang="zh-CN" sz="2000" dirty="0">
                <a:solidFill>
                  <a:schemeClr val="tx2"/>
                </a:solidFill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</a:rPr>
              <a:t>void insert(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</a:rPr>
              <a:t> v) </a:t>
            </a:r>
            <a:r>
              <a:rPr kumimoji="1" lang="en-US" altLang="zh-CN" sz="2000" dirty="0">
                <a:solidFill>
                  <a:srgbClr val="C00000"/>
                </a:solidFill>
              </a:rPr>
              <a:t>= 0; </a:t>
            </a:r>
            <a:endParaRPr kumimoji="1" lang="zh-CN" altLang="en-US" sz="2000" dirty="0">
              <a:solidFill>
                <a:srgbClr val="C00000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</a:rPr>
              <a:t>// </a:t>
            </a:r>
            <a:r>
              <a:rPr kumimoji="1" lang="en-US" altLang="zh-CN" sz="2000" dirty="0">
                <a:solidFill>
                  <a:schemeClr val="tx2"/>
                </a:solidFill>
              </a:rPr>
              <a:t>MODIFIES: this 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</a:rPr>
              <a:t>// </a:t>
            </a:r>
            <a:r>
              <a:rPr kumimoji="1" lang="en-US" altLang="zh-CN" sz="2000" dirty="0">
                <a:solidFill>
                  <a:schemeClr val="tx2"/>
                </a:solidFill>
              </a:rPr>
              <a:t>EFFECTS: set=set+{v}, throws 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IntSetFull</a:t>
            </a:r>
            <a:r>
              <a:rPr kumimoji="1" lang="en-US" altLang="zh-CN" sz="2000" dirty="0">
                <a:solidFill>
                  <a:schemeClr val="tx2"/>
                </a:solidFill>
              </a:rPr>
              <a:t> if </a:t>
            </a:r>
            <a:r>
              <a:rPr kumimoji="1" lang="en-US" altLang="zh-CN" sz="2000" dirty="0">
                <a:solidFill>
                  <a:schemeClr val="tx2"/>
                </a:solidFill>
              </a:rPr>
              <a:t>full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virtual</a:t>
            </a:r>
            <a:r>
              <a:rPr kumimoji="1" lang="en-US" altLang="zh-CN" sz="2000" dirty="0">
                <a:solidFill>
                  <a:schemeClr val="tx2"/>
                </a:solidFill>
              </a:rPr>
              <a:t> 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</a:rPr>
              <a:t> size() </a:t>
            </a:r>
            <a:r>
              <a:rPr kumimoji="1" lang="en-US" altLang="zh-CN" sz="2000" dirty="0">
                <a:solidFill>
                  <a:srgbClr val="C00000"/>
                </a:solidFill>
              </a:rPr>
              <a:t>= 0</a:t>
            </a:r>
            <a:r>
              <a:rPr kumimoji="1" lang="en-US" altLang="zh-CN" sz="2000" dirty="0">
                <a:solidFill>
                  <a:schemeClr val="tx2"/>
                </a:solidFill>
              </a:rPr>
              <a:t>; 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zh-CN" altLang="en-US" sz="2000" dirty="0">
                <a:solidFill>
                  <a:schemeClr val="tx2"/>
                </a:solidFill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</a:rPr>
              <a:t>// </a:t>
            </a:r>
            <a:r>
              <a:rPr kumimoji="1" lang="en-US" altLang="zh-CN" sz="2000" dirty="0">
                <a:solidFill>
                  <a:schemeClr val="tx2"/>
                </a:solidFill>
              </a:rPr>
              <a:t>EFFECTS: returns |set| </a:t>
            </a:r>
            <a:endParaRPr kumimoji="1" lang="zh-CN" altLang="en-US" sz="2000" dirty="0">
              <a:solidFill>
                <a:schemeClr val="tx2"/>
              </a:solidFill>
            </a:endParaRPr>
          </a:p>
          <a:p>
            <a:r>
              <a:rPr kumimoji="1" lang="en-US" altLang="zh-CN" sz="2000" dirty="0">
                <a:solidFill>
                  <a:schemeClr val="tx2"/>
                </a:solidFill>
              </a:rPr>
              <a:t>};</a:t>
            </a:r>
            <a:endParaRPr kumimoji="1"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4450" y="4224635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C00000"/>
                </a:solidFill>
              </a:rPr>
              <a:t>Pure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virtual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function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629150" y="4419600"/>
            <a:ext cx="14414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3860800" y="4593967"/>
            <a:ext cx="2374900" cy="89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8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511300"/>
          </a:xfrm>
        </p:spPr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rgbClr val="C00000"/>
                </a:solidFill>
              </a:rPr>
              <a:t>Can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not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create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any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of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an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abstract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class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pPr lvl="1"/>
            <a:r>
              <a:rPr kumimoji="1" lang="en-US" altLang="zh-CN" i="0" dirty="0" err="1" smtClean="0">
                <a:solidFill>
                  <a:srgbClr val="C00000"/>
                </a:solidFill>
              </a:rPr>
              <a:t>IntSet</a:t>
            </a:r>
            <a:r>
              <a:rPr kumimoji="1" lang="zh-CN" altLang="en-US" i="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i="0" dirty="0" smtClean="0">
                <a:solidFill>
                  <a:srgbClr val="C00000"/>
                </a:solidFill>
              </a:rPr>
              <a:t>x;</a:t>
            </a:r>
            <a:r>
              <a:rPr kumimoji="1" lang="zh-CN" altLang="en-US" i="0" dirty="0" smtClean="0">
                <a:solidFill>
                  <a:srgbClr val="C00000"/>
                </a:solidFill>
              </a:rPr>
              <a:t>	</a:t>
            </a:r>
          </a:p>
          <a:p>
            <a:pPr marL="0" lvl="3" indent="0">
              <a:buNone/>
            </a:pPr>
            <a:endParaRPr kumimoji="1" lang="zh-CN" altLang="en-US" i="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00" y="3911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05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sz="1800" dirty="0" smtClean="0"/>
              <a:t>how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derived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class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from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abstract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class</a:t>
            </a:r>
            <a:endParaRPr kumimoji="1"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950" y="1816438"/>
            <a:ext cx="3632200" cy="35814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 smtClean="0"/>
              <a:t>//header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</a:t>
            </a:r>
            <a:r>
              <a:rPr kumimoji="1" lang="zh-CN" altLang="en-US" b="1" dirty="0" smtClean="0"/>
              <a:t>***</a:t>
            </a:r>
            <a:r>
              <a:rPr kumimoji="1" lang="en-US" altLang="zh-CN" b="1" dirty="0" smtClean="0"/>
              <a:t>.h)</a:t>
            </a:r>
            <a:endParaRPr kumimoji="1" lang="zh-CN" altLang="en-US" b="1" dirty="0" smtClean="0"/>
          </a:p>
          <a:p>
            <a:pPr marL="0" indent="0">
              <a:buNone/>
            </a:pP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IntSet</a:t>
            </a:r>
            <a:r>
              <a:rPr kumimoji="1" lang="en-US" altLang="zh-CN" dirty="0"/>
              <a:t>{</a:t>
            </a:r>
            <a:r>
              <a:rPr kumimoji="1" lang="is-IS" altLang="zh-CN" dirty="0"/>
              <a:t>…</a:t>
            </a:r>
            <a:r>
              <a:rPr kumimoji="1" lang="en-US" altLang="zh-CN" dirty="0"/>
              <a:t>};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//declaration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IntSet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getIntSet</a:t>
            </a:r>
            <a:r>
              <a:rPr kumimoji="1" lang="en-US" altLang="zh-CN" dirty="0"/>
              <a:t>();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//EFFECT: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IntSet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29150" y="1682036"/>
            <a:ext cx="3778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smtClean="0"/>
              <a:t>//source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file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(</a:t>
            </a:r>
            <a:r>
              <a:rPr kumimoji="1" lang="zh-CN" altLang="en-US" sz="2000" b="1" dirty="0" smtClean="0"/>
              <a:t>***</a:t>
            </a:r>
            <a:r>
              <a:rPr kumimoji="1" lang="en-US" altLang="zh-CN" sz="2000" b="1" dirty="0" smtClean="0"/>
              <a:t>.</a:t>
            </a:r>
            <a:r>
              <a:rPr kumimoji="1" lang="en-US" altLang="zh-CN" sz="2000" b="1" dirty="0" err="1" smtClean="0"/>
              <a:t>cpp</a:t>
            </a:r>
            <a:r>
              <a:rPr kumimoji="1" lang="en-US" altLang="zh-CN" sz="2000" b="1" dirty="0" smtClean="0"/>
              <a:t>)</a:t>
            </a:r>
            <a:endParaRPr kumimoji="1" lang="zh-CN" altLang="en-US" sz="2000" b="1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Class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IntSetlmpl</a:t>
            </a:r>
            <a:r>
              <a:rPr kumimoji="1" lang="en-US" altLang="zh-CN" sz="2000" dirty="0" err="1">
                <a:solidFill>
                  <a:schemeClr val="tx2"/>
                </a:solidFill>
              </a:rPr>
              <a:t>:public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IntSet</a:t>
            </a:r>
            <a:r>
              <a:rPr kumimoji="1" lang="en-US" altLang="zh-CN" sz="2000" dirty="0" smtClean="0"/>
              <a:t>{</a:t>
            </a:r>
            <a:r>
              <a:rPr kumimoji="1" lang="is-IS" altLang="zh-CN" sz="2000" dirty="0" smtClean="0"/>
              <a:t>…</a:t>
            </a:r>
            <a:r>
              <a:rPr kumimoji="1" lang="en-US" altLang="zh-CN" sz="2000" dirty="0" smtClean="0"/>
              <a:t>};</a:t>
            </a:r>
            <a:endParaRPr kumimoji="1" lang="zh-CN" altLang="en-US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/>
              <a:t>//</a:t>
            </a:r>
            <a:r>
              <a:rPr kumimoji="1" lang="en-US" altLang="zh-CN" sz="2000" dirty="0" smtClean="0">
                <a:solidFill>
                  <a:schemeClr val="tx2"/>
                </a:solidFill>
              </a:rPr>
              <a:t>Implementation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IntSet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derived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class</a:t>
            </a:r>
            <a:endParaRPr kumimoji="1" lang="zh-CN" altLang="en-US" sz="2000" dirty="0" smtClean="0"/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C00000"/>
                </a:solidFill>
              </a:rPr>
              <a:t>Static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IntSetImpl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impl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;</a:t>
            </a:r>
            <a:endParaRPr kumimoji="1"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rgbClr val="C00000"/>
                </a:solidFill>
              </a:rPr>
              <a:t>IntSet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*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getIntSet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(){return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&amp;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impl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;}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175000" y="2610226"/>
            <a:ext cx="15875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78150" y="5169914"/>
            <a:ext cx="33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//</a:t>
            </a:r>
            <a:r>
              <a:rPr kumimoji="1" lang="en-US" altLang="zh-CN" sz="2000" b="1" dirty="0" err="1" smtClean="0"/>
              <a:t>main.cpp</a:t>
            </a:r>
            <a:endParaRPr kumimoji="1" lang="zh-CN" altLang="en-US" sz="2000" b="1" dirty="0" smtClean="0"/>
          </a:p>
          <a:p>
            <a:r>
              <a:rPr kumimoji="1" lang="en-US" altLang="zh-CN" sz="2000" dirty="0" err="1" smtClean="0">
                <a:solidFill>
                  <a:srgbClr val="C00000"/>
                </a:solidFill>
              </a:rPr>
              <a:t>IntSet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*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s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err="1" smtClean="0">
                <a:solidFill>
                  <a:srgbClr val="C00000"/>
                </a:solidFill>
              </a:rPr>
              <a:t>getIntSet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();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0900" y="2171700"/>
            <a:ext cx="36449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5800" y="2171700"/>
            <a:ext cx="39116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78150" y="5523857"/>
            <a:ext cx="2609850" cy="353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80100" y="5877800"/>
            <a:ext cx="252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0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168400"/>
          </a:xfrm>
        </p:spPr>
        <p:txBody>
          <a:bodyPr/>
          <a:lstStyle/>
          <a:p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responsible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both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Destroying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memory.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</a:t>
            </a:r>
          </a:p>
          <a:p>
            <a:pPr marL="0" lvl="3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6350" y="3642329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(5);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x;</a:t>
            </a:r>
            <a:endParaRPr kumimoji="1"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35400" y="338523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5.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35400" y="417006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Releasing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1"/>
          </p:cNvCxnSpPr>
          <p:nvPr/>
        </p:nvCxnSpPr>
        <p:spPr>
          <a:xfrm flipH="1">
            <a:off x="3340100" y="3708400"/>
            <a:ext cx="49530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1"/>
          </p:cNvCxnSpPr>
          <p:nvPr/>
        </p:nvCxnSpPr>
        <p:spPr>
          <a:xfrm flipH="1" flipV="1">
            <a:off x="2552700" y="4381500"/>
            <a:ext cx="1282700" cy="1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276350" y="3642329"/>
            <a:ext cx="206375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0" y="5181600"/>
            <a:ext cx="307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Pay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attention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to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the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bracket!</a:t>
            </a:r>
            <a:endParaRPr kumimoji="1" lang="zh-CN" altLang="en-US" b="1" dirty="0" smtClean="0">
              <a:solidFill>
                <a:srgbClr val="C00000"/>
              </a:solidFill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n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ew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(5)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and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new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[5]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are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different!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2908300" y="4031565"/>
            <a:ext cx="139700" cy="10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1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787400"/>
          </a:xfrm>
        </p:spPr>
        <p:txBody>
          <a:bodyPr/>
          <a:lstStyle/>
          <a:p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leak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(release).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8700" y="3479800"/>
            <a:ext cx="229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*p1 = new </a:t>
            </a:r>
            <a:r>
              <a:rPr lang="en-US" altLang="zh-CN" dirty="0" err="1"/>
              <a:t>int</a:t>
            </a:r>
            <a:r>
              <a:rPr lang="en-US" altLang="zh-CN" dirty="0"/>
              <a:t>(1); </a:t>
            </a:r>
            <a:r>
              <a:rPr lang="en-US" altLang="zh-CN" dirty="0" err="1"/>
              <a:t>int</a:t>
            </a:r>
            <a:r>
              <a:rPr lang="en-US" altLang="zh-CN" dirty="0"/>
              <a:t> *p2 = new </a:t>
            </a:r>
            <a:r>
              <a:rPr lang="en-US" altLang="zh-CN" dirty="0" err="1"/>
              <a:t>int</a:t>
            </a:r>
            <a:r>
              <a:rPr lang="en-US" altLang="zh-CN" dirty="0"/>
              <a:t>(2); p1 = p2;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28700" y="3479800"/>
            <a:ext cx="214630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3301270"/>
            <a:ext cx="2247900" cy="12834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27400" y="5245100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C00000"/>
                </a:solidFill>
              </a:rPr>
              <a:t>No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pointer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will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be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able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to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point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to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the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first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memory</a:t>
            </a:r>
            <a:r>
              <a:rPr kumimoji="1" lang="zh-CN" altLang="en-US" sz="2000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location.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2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33020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15;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array1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[n];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array2[15];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array3[n];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d</a:t>
            </a:r>
            <a:r>
              <a:rPr kumimoji="1" lang="en-US" altLang="zh-CN" dirty="0" smtClean="0"/>
              <a:t>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array1[];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39800" y="2171700"/>
            <a:ext cx="3098800" cy="2895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29150" y="2767568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873500" y="29522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908300" y="3136900"/>
            <a:ext cx="14224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997200" y="3771900"/>
            <a:ext cx="1631950" cy="3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13300" y="3416300"/>
            <a:ext cx="321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Wrong</a:t>
            </a:r>
            <a:r>
              <a:rPr kumimoji="1" lang="en-US" altLang="zh-CN" dirty="0" smtClean="0"/>
              <a:t>!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compiler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wrong!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29150" y="4420969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endCxn id="14" idx="1"/>
          </p:cNvCxnSpPr>
          <p:nvPr/>
        </p:nvCxnSpPr>
        <p:spPr>
          <a:xfrm>
            <a:off x="2908300" y="4744134"/>
            <a:ext cx="172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9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854200"/>
            <a:ext cx="720090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v</a:t>
            </a:r>
            <a:r>
              <a:rPr kumimoji="1" lang="en-US" altLang="zh-CN" dirty="0" smtClean="0"/>
              <a:t>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print(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int</a:t>
            </a:r>
            <a:r>
              <a:rPr kumimoji="1" lang="en-US" altLang="zh-CN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x</a:t>
            </a:r>
            <a:r>
              <a:rPr kumimoji="1" lang="en-US" altLang="zh-CN" dirty="0" smtClean="0">
                <a:solidFill>
                  <a:srgbClr val="C00000"/>
                </a:solidFill>
              </a:rPr>
              <a:t>)</a:t>
            </a:r>
            <a:r>
              <a:rPr kumimoji="1" lang="en-US" altLang="zh-CN" dirty="0" smtClean="0"/>
              <a:t>{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 smtClean="0"/>
              <a:t>&lt;&lt;“INT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”&lt;&lt;</a:t>
            </a:r>
            <a:r>
              <a:rPr kumimoji="1" lang="en-US" altLang="zh-CN" dirty="0"/>
              <a:t>x&lt;&lt;</a:t>
            </a:r>
            <a:r>
              <a:rPr kumimoji="1" lang="en-US" altLang="zh-CN" dirty="0" err="1"/>
              <a:t>endl</a:t>
            </a:r>
            <a:r>
              <a:rPr kumimoji="1" lang="en-US" altLang="zh-CN" dirty="0" smtClean="0"/>
              <a:t>;}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void </a:t>
            </a:r>
            <a:r>
              <a:rPr kumimoji="1" lang="en-US" altLang="zh-CN" dirty="0">
                <a:solidFill>
                  <a:srgbClr val="C00000"/>
                </a:solidFill>
              </a:rPr>
              <a:t>print(</a:t>
            </a:r>
            <a:r>
              <a:rPr kumimoji="1" lang="en-US" altLang="zh-CN" dirty="0" err="1">
                <a:solidFill>
                  <a:srgbClr val="C00000"/>
                </a:solidFill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</a:rPr>
              <a:t> x, </a:t>
            </a:r>
            <a:r>
              <a:rPr kumimoji="1" lang="en-US" altLang="zh-CN" dirty="0" err="1">
                <a:solidFill>
                  <a:srgbClr val="C00000"/>
                </a:solidFill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</a:rPr>
              <a:t> y</a:t>
            </a:r>
            <a:r>
              <a:rPr kumimoji="1" lang="en-US" altLang="zh-CN" dirty="0" smtClean="0">
                <a:solidFill>
                  <a:srgbClr val="C00000"/>
                </a:solidFill>
              </a:rPr>
              <a:t>){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 smtClean="0"/>
              <a:t>&lt;&lt;“2INT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”&lt;&lt;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&lt;&lt;“ ”&lt;&lt;</a:t>
            </a:r>
            <a:r>
              <a:rPr kumimoji="1" lang="en-US" altLang="zh-CN" dirty="0"/>
              <a:t>y&lt;&lt;</a:t>
            </a:r>
            <a:r>
              <a:rPr kumimoji="1" lang="en-US" altLang="zh-CN" dirty="0" err="1"/>
              <a:t>endl</a:t>
            </a:r>
            <a:r>
              <a:rPr kumimoji="1" lang="en-US" altLang="zh-CN" dirty="0" smtClean="0"/>
              <a:t>;}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void </a:t>
            </a:r>
            <a:r>
              <a:rPr kumimoji="1" lang="en-US" altLang="zh-CN" dirty="0">
                <a:solidFill>
                  <a:srgbClr val="C00000"/>
                </a:solidFill>
              </a:rPr>
              <a:t>print(double x</a:t>
            </a:r>
            <a:r>
              <a:rPr kumimoji="1" lang="en-US" altLang="zh-CN" dirty="0" smtClean="0">
                <a:solidFill>
                  <a:srgbClr val="C00000"/>
                </a:solidFill>
              </a:rPr>
              <a:t>)</a:t>
            </a:r>
            <a:r>
              <a:rPr kumimoji="1" lang="en-US" altLang="zh-CN" dirty="0" smtClean="0"/>
              <a:t>{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 smtClean="0"/>
              <a:t>&lt;&lt;“DOUBLE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”&lt;&lt;</a:t>
            </a:r>
            <a:r>
              <a:rPr kumimoji="1" lang="en-US" altLang="zh-CN" dirty="0"/>
              <a:t>x&lt;&lt;</a:t>
            </a:r>
            <a:r>
              <a:rPr kumimoji="1" lang="en-US" altLang="zh-CN" dirty="0" err="1"/>
              <a:t>endl</a:t>
            </a:r>
            <a:r>
              <a:rPr kumimoji="1" lang="en-US" altLang="zh-CN" dirty="0" smtClean="0"/>
              <a:t>;}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main(){		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print(1);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	print(1,5</a:t>
            </a:r>
            <a:r>
              <a:rPr kumimoji="1" lang="en-US" altLang="zh-CN" dirty="0" smtClean="0"/>
              <a:t>);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/>
              <a:t>	print(1.1</a:t>
            </a:r>
            <a:r>
              <a:rPr kumimoji="1" lang="en-US" altLang="zh-CN" dirty="0" smtClean="0"/>
              <a:t>);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49300" y="1498600"/>
            <a:ext cx="4927600" cy="477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91200" y="46228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r>
              <a:rPr kumimoji="1" lang="en-US" altLang="zh-CN" dirty="0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r>
              <a:rPr kumimoji="1" lang="en-US" altLang="zh-CN" dirty="0" smtClean="0"/>
              <a:t>2INT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 smtClean="0"/>
          </a:p>
          <a:p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91200" y="22381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Functions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84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672630"/>
            <a:ext cx="3543300" cy="35814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print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en-US" altLang="zh-CN" dirty="0" err="1">
                <a:solidFill>
                  <a:srgbClr val="C00000"/>
                </a:solidFill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x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20)</a:t>
            </a:r>
            <a:r>
              <a:rPr kumimoji="1" lang="en-US" altLang="zh-CN" dirty="0" smtClean="0"/>
              <a:t>{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&lt;&lt;“INT: ”&lt;&lt;x&lt;&lt;</a:t>
            </a:r>
            <a:r>
              <a:rPr kumimoji="1" lang="en-US" altLang="zh-CN" dirty="0" err="1"/>
              <a:t>endl</a:t>
            </a:r>
            <a:r>
              <a:rPr kumimoji="1" lang="en-US" altLang="zh-CN" dirty="0" smtClean="0"/>
              <a:t>;}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main(){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print(5);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print();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62500" y="284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r>
              <a:rPr kumimoji="1" lang="en-US" altLang="zh-CN" dirty="0" smtClean="0"/>
              <a:t>INT: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 smtClean="0"/>
          </a:p>
          <a:p>
            <a:r>
              <a:rPr kumimoji="1" lang="en-US" altLang="zh-CN" dirty="0" smtClean="0"/>
              <a:t>INT: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62500" y="1765300"/>
            <a:ext cx="382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didn</a:t>
            </a:r>
            <a:r>
              <a:rPr kumimoji="1" lang="uk-UA" altLang="zh-CN" dirty="0" smtClean="0"/>
              <a:t>’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38200" y="1672630"/>
            <a:ext cx="3733800" cy="26707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0300" y="49657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print(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x=99;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y){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0" y="4876800"/>
            <a:ext cx="379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Compiling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error.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list!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30300" y="4965700"/>
            <a:ext cx="29718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61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/>
              <a:t>Subtypes</a:t>
            </a:r>
            <a:endParaRPr kumimoji="1" lang="zh-CN" altLang="en-US" sz="2400" b="1" dirty="0"/>
          </a:p>
          <a:p>
            <a:r>
              <a:rPr kumimoji="1" lang="en-US" altLang="zh-CN" sz="2400" b="1" dirty="0"/>
              <a:t>Interfaces</a:t>
            </a:r>
            <a:endParaRPr kumimoji="1" lang="zh-CN" altLang="en-US" sz="2400" b="1" dirty="0"/>
          </a:p>
          <a:p>
            <a:r>
              <a:rPr kumimoji="1" lang="en-US" altLang="zh-CN" sz="2400" b="1" dirty="0"/>
              <a:t>Dynamic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Memory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Allocation</a:t>
            </a:r>
            <a:endParaRPr kumimoji="1" lang="zh-CN" altLang="en-US" sz="2400" b="1" dirty="0"/>
          </a:p>
          <a:p>
            <a:r>
              <a:rPr kumimoji="1" lang="en-US" altLang="zh-CN" sz="2400" b="1" dirty="0" smtClean="0"/>
              <a:t>Function Overloading</a:t>
            </a:r>
          </a:p>
          <a:p>
            <a:r>
              <a:rPr kumimoji="1" lang="en-US" altLang="zh-CN" sz="2400" b="1" smtClean="0"/>
              <a:t>Default Argument</a:t>
            </a:r>
            <a:endParaRPr kumimoji="1" lang="zh-CN" altLang="en-US" sz="2400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Subtypes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S&lt;:T</a:t>
            </a:r>
            <a:endParaRPr kumimoji="1" lang="zh-CN" altLang="en-US" b="1" dirty="0" smtClean="0"/>
          </a:p>
          <a:p>
            <a:pPr lvl="1"/>
            <a:r>
              <a:rPr kumimoji="1" lang="en-US" altLang="zh-CN" b="1" dirty="0" smtClean="0"/>
              <a:t>Code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written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correctly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use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still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correct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uses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/>
              <a:t>S.</a:t>
            </a:r>
            <a:endParaRPr kumimoji="1" lang="zh-CN" altLang="en-US" b="1" dirty="0" smtClean="0"/>
          </a:p>
          <a:p>
            <a:pPr lvl="1"/>
            <a:r>
              <a:rPr kumimoji="1" lang="en-US" altLang="zh-CN" dirty="0" smtClean="0"/>
              <a:t>E.g.</a:t>
            </a:r>
            <a:r>
              <a:rPr kumimoji="1" lang="zh-CN" altLang="en-US" dirty="0"/>
              <a:t>	</a:t>
            </a:r>
            <a:r>
              <a:rPr kumimoji="1" lang="en-US" altLang="zh-CN" dirty="0" smtClean="0"/>
              <a:t>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Number.</a:t>
            </a:r>
            <a:r>
              <a:rPr kumimoji="1" lang="zh-CN" altLang="en-US" dirty="0" smtClean="0"/>
              <a:t> </a:t>
            </a:r>
          </a:p>
          <a:p>
            <a:pPr marL="0" lvl="3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sz="1500" dirty="0"/>
              <a:t>S: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Integer.</a:t>
            </a:r>
            <a:endParaRPr kumimoji="1" lang="zh-CN" altLang="en-US" sz="1500" dirty="0"/>
          </a:p>
          <a:p>
            <a:pPr marL="0" lvl="3" indent="0">
              <a:buNone/>
            </a:pPr>
            <a:r>
              <a:rPr kumimoji="1" lang="zh-CN" altLang="en-US" sz="1500" dirty="0"/>
              <a:t>     </a:t>
            </a:r>
            <a:r>
              <a:rPr kumimoji="1" lang="en-US" altLang="zh-CN" sz="1500" dirty="0"/>
              <a:t>Number</a:t>
            </a:r>
            <a:r>
              <a:rPr kumimoji="1" lang="zh-CN" altLang="en-US" sz="1500" dirty="0"/>
              <a:t> </a:t>
            </a:r>
            <a:r>
              <a:rPr kumimoji="1" lang="en-US" altLang="zh-CN" sz="1500" dirty="0" err="1"/>
              <a:t>double_v</a:t>
            </a:r>
            <a:r>
              <a:rPr kumimoji="1" lang="en-US" altLang="zh-CN" sz="1500" dirty="0"/>
              <a:t>(Number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x</a:t>
            </a:r>
            <a:r>
              <a:rPr kumimoji="1" lang="en-US" altLang="zh-CN" sz="1500" dirty="0"/>
              <a:t>){</a:t>
            </a:r>
            <a:endParaRPr kumimoji="1" lang="zh-CN" altLang="en-US" sz="1500" dirty="0"/>
          </a:p>
          <a:p>
            <a:pPr marL="0" lvl="3" indent="0">
              <a:buNone/>
            </a:pPr>
            <a:r>
              <a:rPr kumimoji="1" lang="zh-CN" altLang="en-US" sz="1500" dirty="0"/>
              <a:t>	</a:t>
            </a:r>
            <a:r>
              <a:rPr kumimoji="1" lang="en-US" altLang="zh-CN" sz="1500" dirty="0"/>
              <a:t>return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x</a:t>
            </a:r>
            <a:r>
              <a:rPr kumimoji="1" lang="zh-CN" altLang="en-US" sz="1500" dirty="0"/>
              <a:t>*</a:t>
            </a:r>
            <a:r>
              <a:rPr kumimoji="1" lang="en-US" altLang="zh-CN" sz="1500" dirty="0"/>
              <a:t>2;</a:t>
            </a:r>
            <a:endParaRPr kumimoji="1" lang="zh-CN" altLang="en-US" sz="1500" dirty="0"/>
          </a:p>
          <a:p>
            <a:pPr marL="0" lvl="3" indent="0">
              <a:buNone/>
            </a:pPr>
            <a:r>
              <a:rPr kumimoji="1" lang="zh-CN" altLang="en-US" sz="1500" dirty="0"/>
              <a:t>      </a:t>
            </a:r>
            <a:r>
              <a:rPr kumimoji="1" lang="en-US" altLang="zh-CN" sz="1500" dirty="0"/>
              <a:t>}</a:t>
            </a:r>
            <a:r>
              <a:rPr kumimoji="1" lang="zh-CN" altLang="en-US" sz="1500" dirty="0"/>
              <a:t> 	</a:t>
            </a:r>
            <a:endParaRPr kumimoji="1" lang="zh-CN" altLang="en-US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4876799" y="3295650"/>
            <a:ext cx="376645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Wrong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Example: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r>
              <a:rPr kumimoji="1" lang="en-US" altLang="zh-CN" b="1" dirty="0"/>
              <a:t>Double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add_one</a:t>
            </a:r>
            <a:r>
              <a:rPr kumimoji="1" lang="en-US" altLang="zh-CN" b="1" dirty="0"/>
              <a:t>(double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x){</a:t>
            </a:r>
            <a:endParaRPr kumimoji="1" lang="zh-CN" altLang="en-US" b="1" dirty="0"/>
          </a:p>
          <a:p>
            <a:r>
              <a:rPr kumimoji="1" lang="zh-CN" altLang="en-US" b="1" dirty="0"/>
              <a:t>	</a:t>
            </a:r>
            <a:r>
              <a:rPr kumimoji="1" lang="en-US" altLang="zh-CN" b="1" dirty="0"/>
              <a:t>return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x+1;</a:t>
            </a:r>
            <a:endParaRPr kumimoji="1" lang="zh-CN" altLang="en-US" b="1" dirty="0"/>
          </a:p>
          <a:p>
            <a:r>
              <a:rPr kumimoji="1" lang="en-US" altLang="zh-CN" b="1" dirty="0"/>
              <a:t>}</a:t>
            </a:r>
            <a:endParaRPr kumimoji="1" lang="zh-CN" altLang="en-US" b="1" dirty="0"/>
          </a:p>
          <a:p>
            <a:r>
              <a:rPr kumimoji="1" lang="en-US" altLang="zh-CN" b="1" dirty="0" err="1"/>
              <a:t>int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x=0;</a:t>
            </a:r>
            <a:endParaRPr kumimoji="1" lang="zh-CN" altLang="en-US" b="1" dirty="0"/>
          </a:p>
          <a:p>
            <a:r>
              <a:rPr kumimoji="1" lang="en-US" altLang="zh-CN" b="1" dirty="0" err="1"/>
              <a:t>add_one</a:t>
            </a:r>
            <a:r>
              <a:rPr kumimoji="1" lang="en-US" altLang="zh-CN" b="1" dirty="0"/>
              <a:t>(x);</a:t>
            </a:r>
            <a:endParaRPr kumimoji="1" lang="zh-CN" altLang="en-US" b="1" dirty="0"/>
          </a:p>
          <a:p>
            <a:r>
              <a:rPr kumimoji="1" lang="en-US" altLang="zh-CN" sz="1350" dirty="0"/>
              <a:t>//we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convert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x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into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double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then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call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the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function</a:t>
            </a:r>
            <a:endParaRPr kumimoji="1" lang="zh-CN" altLang="en-US" sz="1350" dirty="0"/>
          </a:p>
          <a:p>
            <a:endParaRPr kumimoji="1" lang="zh-CN" altLang="en-US" sz="1350" dirty="0"/>
          </a:p>
        </p:txBody>
      </p:sp>
      <p:sp>
        <p:nvSpPr>
          <p:cNvPr id="5" name="圆角矩形 4"/>
          <p:cNvSpPr/>
          <p:nvPr/>
        </p:nvSpPr>
        <p:spPr>
          <a:xfrm>
            <a:off x="1238250" y="3676650"/>
            <a:ext cx="2571750" cy="847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6" name="圆角矩形 5"/>
          <p:cNvSpPr/>
          <p:nvPr/>
        </p:nvSpPr>
        <p:spPr>
          <a:xfrm>
            <a:off x="4705350" y="3590925"/>
            <a:ext cx="3133725" cy="1390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571750"/>
            <a:ext cx="5629275" cy="2686050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b="1" dirty="0" smtClean="0"/>
              <a:t>Add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one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operations</a:t>
            </a:r>
            <a:endParaRPr kumimoji="1" lang="zh-CN" altLang="en-US" b="1" dirty="0" smtClean="0"/>
          </a:p>
          <a:p>
            <a:pPr lvl="1"/>
            <a:r>
              <a:rPr kumimoji="1" lang="en-US" altLang="zh-CN" sz="1350" dirty="0"/>
              <a:t>Mobile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phone:{make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call,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send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message}</a:t>
            </a:r>
            <a:endParaRPr kumimoji="1" lang="zh-CN" altLang="en-US" sz="1350" dirty="0"/>
          </a:p>
          <a:p>
            <a:pPr lvl="1"/>
            <a:r>
              <a:rPr kumimoji="1" lang="en-US" altLang="zh-CN" sz="1350" dirty="0"/>
              <a:t>Smart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phone: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{make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call,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send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message,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view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websites}</a:t>
            </a:r>
            <a:endParaRPr kumimoji="1" lang="zh-CN" altLang="en-US" sz="1350" dirty="0"/>
          </a:p>
          <a:p>
            <a:r>
              <a:rPr kumimoji="1" lang="en-US" altLang="zh-CN" b="1" dirty="0" smtClean="0"/>
              <a:t>Strengthen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postcondition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one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operations</a:t>
            </a:r>
            <a:endParaRPr kumimoji="1" lang="zh-CN" altLang="en-US" b="1" dirty="0" smtClean="0"/>
          </a:p>
          <a:p>
            <a:pPr lvl="1"/>
            <a:r>
              <a:rPr kumimoji="1" lang="en-US" altLang="zh-CN" sz="1350" dirty="0" err="1"/>
              <a:t>Postcondition</a:t>
            </a:r>
            <a:r>
              <a:rPr kumimoji="1" lang="en-US" altLang="zh-CN" sz="1350" dirty="0"/>
              <a:t>: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EFFECT;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return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type</a:t>
            </a:r>
            <a:endParaRPr kumimoji="1" lang="zh-CN" altLang="en-US" sz="1350" dirty="0"/>
          </a:p>
          <a:p>
            <a:pPr lvl="1"/>
            <a:r>
              <a:rPr kumimoji="1" lang="en-US" altLang="zh-CN" sz="1350" dirty="0"/>
              <a:t>A::double(x){x</a:t>
            </a:r>
            <a:r>
              <a:rPr kumimoji="1" lang="zh-CN" altLang="en-US" sz="1350" dirty="0"/>
              <a:t>*</a:t>
            </a:r>
            <a:r>
              <a:rPr kumimoji="1" lang="en-US" altLang="zh-CN" sz="1350" dirty="0"/>
              <a:t>=2;}</a:t>
            </a:r>
            <a:r>
              <a:rPr kumimoji="1" lang="zh-CN" altLang="en-US" sz="1350" dirty="0"/>
              <a:t>	</a:t>
            </a:r>
            <a:r>
              <a:rPr kumimoji="1" lang="en-US" altLang="zh-CN" sz="1350" dirty="0"/>
              <a:t>B::double(x){x</a:t>
            </a:r>
            <a:r>
              <a:rPr kumimoji="1" lang="zh-CN" altLang="en-US" sz="1350" dirty="0"/>
              <a:t>*</a:t>
            </a:r>
            <a:r>
              <a:rPr kumimoji="1" lang="en-US" altLang="zh-CN" sz="1350" dirty="0"/>
              <a:t>=2;cout&lt;&lt;“</a:t>
            </a:r>
            <a:r>
              <a:rPr kumimoji="1" lang="en-US" altLang="zh-CN" sz="1350" dirty="0" err="1"/>
              <a:t>suc</a:t>
            </a:r>
            <a:r>
              <a:rPr kumimoji="1" lang="en-US" altLang="zh-CN" sz="1350" dirty="0"/>
              <a:t>!”;}</a:t>
            </a:r>
            <a:endParaRPr kumimoji="1" lang="zh-CN" altLang="en-US" sz="1350" dirty="0"/>
          </a:p>
          <a:p>
            <a:r>
              <a:rPr kumimoji="1" lang="en-US" altLang="zh-CN" b="1" dirty="0" smtClean="0"/>
              <a:t>Weaken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precondition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one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operations</a:t>
            </a:r>
            <a:endParaRPr kumimoji="1" lang="zh-CN" altLang="en-US" b="1" dirty="0" smtClean="0"/>
          </a:p>
          <a:p>
            <a:pPr lvl="1"/>
            <a:r>
              <a:rPr kumimoji="1" lang="en-US" altLang="zh-CN" dirty="0" smtClean="0"/>
              <a:t>Precondition: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0" y="3781425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/>
              <a:t>Substitution principle</a:t>
            </a:r>
            <a:endParaRPr kumimoji="1" lang="zh-CN" altLang="en-US" sz="1350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5953125" y="3571875"/>
            <a:ext cx="1038225" cy="514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 flipH="1" flipV="1">
            <a:off x="6307138" y="4129088"/>
            <a:ext cx="574674" cy="488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46300" y="5664200"/>
            <a:ext cx="451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Refer to slide14 p31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99100" y="5257800"/>
            <a:ext cx="303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Ensure doing the same operation </a:t>
            </a:r>
            <a:r>
              <a:rPr kumimoji="1" lang="en-US" altLang="zh-CN" smtClean="0"/>
              <a:t>to subtype and super type will have the same outcome.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endCxn id="10" idx="0"/>
          </p:cNvCxnSpPr>
          <p:nvPr/>
        </p:nvCxnSpPr>
        <p:spPr>
          <a:xfrm flipH="1">
            <a:off x="7016750" y="4289256"/>
            <a:ext cx="565150" cy="96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Subtype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Inheritance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571750"/>
            <a:ext cx="3105150" cy="24384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b="1" dirty="0" smtClean="0"/>
              <a:t>Public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inheritance</a:t>
            </a:r>
            <a:endParaRPr kumimoji="1" lang="zh-CN" altLang="en-US" b="1" dirty="0" smtClean="0"/>
          </a:p>
          <a:p>
            <a:pPr lvl="1"/>
            <a:r>
              <a:rPr kumimoji="1" lang="zh-CN" altLang="en-US" b="1" dirty="0" smtClean="0"/>
              <a:t> </a:t>
            </a:r>
            <a:r>
              <a:rPr kumimoji="1" lang="en-US" altLang="zh-CN" sz="1350" dirty="0"/>
              <a:t>member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types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remain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the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same</a:t>
            </a:r>
            <a:endParaRPr kumimoji="1" lang="zh-CN" altLang="en-US" i="0" dirty="0"/>
          </a:p>
          <a:p>
            <a:pPr marL="0" lvl="3" indent="0">
              <a:buNone/>
            </a:pPr>
            <a:r>
              <a:rPr kumimoji="1" lang="en-US" altLang="zh-CN" i="0" dirty="0" smtClean="0"/>
              <a:t>class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err="1"/>
              <a:t>smart_phone</a:t>
            </a:r>
            <a:r>
              <a:rPr kumimoji="1" lang="zh-CN" altLang="en-US" i="0" dirty="0"/>
              <a:t> </a:t>
            </a:r>
            <a:r>
              <a:rPr kumimoji="1" lang="en-US" altLang="zh-CN" i="0" dirty="0"/>
              <a:t>:</a:t>
            </a:r>
            <a:r>
              <a:rPr kumimoji="1" lang="zh-CN" altLang="en-US" i="0" dirty="0"/>
              <a:t> </a:t>
            </a:r>
            <a:r>
              <a:rPr kumimoji="1" lang="en-US" altLang="zh-CN" i="0" dirty="0">
                <a:solidFill>
                  <a:srgbClr val="FF0000"/>
                </a:solidFill>
              </a:rPr>
              <a:t>public</a:t>
            </a:r>
            <a:r>
              <a:rPr kumimoji="1" lang="zh-CN" altLang="en-US" i="0" dirty="0"/>
              <a:t> </a:t>
            </a:r>
            <a:r>
              <a:rPr kumimoji="1" lang="en-US" altLang="zh-CN" i="0" dirty="0"/>
              <a:t>phone{</a:t>
            </a:r>
            <a:endParaRPr kumimoji="1" lang="zh-CN" altLang="en-US" i="0" dirty="0"/>
          </a:p>
          <a:p>
            <a:pPr marL="0" lvl="3" indent="0">
              <a:buNone/>
            </a:pPr>
            <a:r>
              <a:rPr kumimoji="1" lang="en-US" altLang="zh-CN" i="0" dirty="0" smtClean="0"/>
              <a:t>public</a:t>
            </a:r>
            <a:r>
              <a:rPr kumimoji="1" lang="en-US" altLang="zh-CN" i="0" dirty="0"/>
              <a:t>:</a:t>
            </a:r>
            <a:endParaRPr kumimoji="1" lang="zh-CN" altLang="en-US" i="0" dirty="0"/>
          </a:p>
          <a:p>
            <a:pPr marL="0" lvl="3" indent="0">
              <a:buNone/>
            </a:pPr>
            <a:r>
              <a:rPr kumimoji="1" lang="zh-CN" altLang="en-US" i="0" dirty="0"/>
              <a:t>       </a:t>
            </a:r>
            <a:r>
              <a:rPr kumimoji="1" lang="en-US" altLang="zh-CN" i="0" dirty="0" err="1"/>
              <a:t>int</a:t>
            </a:r>
            <a:r>
              <a:rPr kumimoji="1" lang="zh-CN" altLang="en-US" i="0" dirty="0"/>
              <a:t> </a:t>
            </a:r>
            <a:r>
              <a:rPr kumimoji="1" lang="en-US" altLang="zh-CN" i="0" dirty="0" err="1"/>
              <a:t>net_ID</a:t>
            </a:r>
            <a:r>
              <a:rPr kumimoji="1" lang="zh-CN" altLang="en-US" i="0" dirty="0"/>
              <a:t> </a:t>
            </a:r>
            <a:r>
              <a:rPr kumimoji="1" lang="en-US" altLang="zh-CN" i="0" dirty="0"/>
              <a:t>=</a:t>
            </a:r>
            <a:r>
              <a:rPr kumimoji="1" lang="zh-CN" altLang="en-US" i="0" dirty="0"/>
              <a:t> </a:t>
            </a:r>
            <a:r>
              <a:rPr kumimoji="1" lang="en-US" altLang="zh-CN" i="0" dirty="0"/>
              <a:t>3;</a:t>
            </a:r>
            <a:r>
              <a:rPr kumimoji="1" lang="zh-CN" altLang="en-US" i="0" dirty="0"/>
              <a:t> </a:t>
            </a:r>
          </a:p>
          <a:p>
            <a:pPr marL="0" lvl="3" indent="0">
              <a:buNone/>
            </a:pPr>
            <a:r>
              <a:rPr kumimoji="1" lang="en-US" altLang="zh-CN" i="0" dirty="0" smtClean="0"/>
              <a:t>}</a:t>
            </a:r>
            <a:endParaRPr kumimoji="1" lang="zh-CN" altLang="en-US" i="0" dirty="0" smtClean="0"/>
          </a:p>
          <a:p>
            <a:pPr marL="0" lvl="3" indent="0">
              <a:buNone/>
            </a:pPr>
            <a:r>
              <a:rPr kumimoji="1" lang="en-US" altLang="zh-CN" i="0" dirty="0" err="1"/>
              <a:t>s</a:t>
            </a:r>
            <a:r>
              <a:rPr kumimoji="1" lang="en-US" altLang="zh-CN" i="0" dirty="0" err="1" smtClean="0"/>
              <a:t>mart_phone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p;</a:t>
            </a:r>
            <a:endParaRPr kumimoji="1" lang="zh-CN" altLang="en-US" i="0" dirty="0"/>
          </a:p>
          <a:p>
            <a:pPr marL="0" lvl="3" indent="0">
              <a:buNone/>
            </a:pPr>
            <a:r>
              <a:rPr kumimoji="1" lang="en-US" altLang="zh-CN" i="0" dirty="0" err="1"/>
              <a:t>c</a:t>
            </a:r>
            <a:r>
              <a:rPr kumimoji="1" lang="en-US" altLang="zh-CN" i="0" dirty="0" err="1" smtClean="0"/>
              <a:t>out</a:t>
            </a:r>
            <a:r>
              <a:rPr kumimoji="1" lang="en-US" altLang="zh-CN" i="0" dirty="0" smtClean="0"/>
              <a:t>&lt;&lt;</a:t>
            </a:r>
            <a:r>
              <a:rPr kumimoji="1" lang="en-US" altLang="zh-CN" i="0" dirty="0" err="1" smtClean="0"/>
              <a:t>p.net_ID</a:t>
            </a:r>
            <a:r>
              <a:rPr kumimoji="1" lang="en-US" altLang="zh-CN" i="0" dirty="0" smtClean="0"/>
              <a:t>&lt;&lt;“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”&lt;&lt;</a:t>
            </a:r>
            <a:r>
              <a:rPr kumimoji="1" lang="en-US" altLang="zh-CN" i="0" dirty="0" err="1" smtClean="0"/>
              <a:t>p.number</a:t>
            </a:r>
            <a:r>
              <a:rPr kumimoji="1" lang="en-US" altLang="zh-CN" i="0" dirty="0" smtClean="0"/>
              <a:t>&lt;&lt;“</a:t>
            </a:r>
            <a:r>
              <a:rPr kumimoji="1" lang="zh-CN" altLang="en-US" i="0" dirty="0" smtClean="0"/>
              <a:t> </a:t>
            </a:r>
            <a:r>
              <a:rPr kumimoji="1" lang="en-US" altLang="zh-CN" i="0" dirty="0" smtClean="0"/>
              <a:t>”&lt;&lt;</a:t>
            </a:r>
            <a:r>
              <a:rPr kumimoji="1" lang="en-US" altLang="zh-CN" i="0" dirty="0" err="1" smtClean="0"/>
              <a:t>p.get_id</a:t>
            </a:r>
            <a:r>
              <a:rPr kumimoji="1" lang="en-US" altLang="zh-CN" i="0" dirty="0" smtClean="0"/>
              <a:t>()&lt;&lt;</a:t>
            </a:r>
            <a:r>
              <a:rPr kumimoji="1" lang="en-US" altLang="zh-CN" i="0" dirty="0" err="1" smtClean="0"/>
              <a:t>endl</a:t>
            </a:r>
            <a:r>
              <a:rPr kumimoji="1" lang="en-US" altLang="zh-CN" i="0" dirty="0" smtClean="0"/>
              <a:t>;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8875" y="1063191"/>
            <a:ext cx="2581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kumimoji="1" lang="en-US" altLang="zh-CN" sz="1350" dirty="0" smtClean="0"/>
              <a:t>class</a:t>
            </a:r>
            <a:r>
              <a:rPr kumimoji="1" lang="zh-CN" altLang="en-US" sz="1350" dirty="0" smtClean="0"/>
              <a:t> </a:t>
            </a:r>
            <a:r>
              <a:rPr kumimoji="1" lang="en-US" altLang="zh-CN" sz="1350" dirty="0"/>
              <a:t>phone{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 smtClean="0"/>
              <a:t>public</a:t>
            </a:r>
            <a:r>
              <a:rPr kumimoji="1" lang="en-US" altLang="zh-CN" sz="1350" dirty="0"/>
              <a:t>: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number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=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2;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get_id</a:t>
            </a:r>
            <a:r>
              <a:rPr kumimoji="1" lang="en-US" altLang="zh-CN" sz="1350" dirty="0"/>
              <a:t>(){return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ID;}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 smtClean="0"/>
              <a:t>private</a:t>
            </a:r>
            <a:r>
              <a:rPr kumimoji="1" lang="en-US" altLang="zh-CN" sz="1350" dirty="0"/>
              <a:t>: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=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9;</a:t>
            </a:r>
            <a:r>
              <a:rPr kumimoji="1" lang="zh-CN" altLang="en-US" sz="1350" dirty="0"/>
              <a:t> </a:t>
            </a:r>
          </a:p>
          <a:p>
            <a:pPr marL="0" lvl="3"/>
            <a:r>
              <a:rPr kumimoji="1" lang="en-US" altLang="zh-CN" sz="1350" dirty="0"/>
              <a:t>}</a:t>
            </a:r>
            <a:endParaRPr kumimoji="1" lang="zh-CN" altLang="en-US" sz="1350" dirty="0"/>
          </a:p>
          <a:p>
            <a:endParaRPr kumimoji="1" lang="zh-CN" altLang="en-US" sz="135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38700" y="2571750"/>
            <a:ext cx="3105150" cy="24384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500" b="1" dirty="0"/>
              <a:t>Private</a:t>
            </a:r>
            <a:r>
              <a:rPr kumimoji="1" lang="zh-CN" altLang="en-US" sz="1500" b="1" dirty="0"/>
              <a:t> </a:t>
            </a:r>
            <a:r>
              <a:rPr kumimoji="1" lang="en-US" altLang="zh-CN" sz="1500" b="1" dirty="0"/>
              <a:t>inheritance</a:t>
            </a:r>
            <a:r>
              <a:rPr kumimoji="1" lang="zh-CN" altLang="en-US" sz="1500" b="1" dirty="0"/>
              <a:t> </a:t>
            </a:r>
          </a:p>
          <a:p>
            <a:pPr lvl="1"/>
            <a:r>
              <a:rPr kumimoji="1" lang="en-US" altLang="zh-CN" sz="1350" dirty="0"/>
              <a:t>All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members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become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private</a:t>
            </a:r>
            <a:endParaRPr kumimoji="1" lang="zh-CN" altLang="en-US" sz="1500" i="0" dirty="0"/>
          </a:p>
          <a:p>
            <a:pPr marL="0" lvl="3" indent="0">
              <a:buNone/>
            </a:pPr>
            <a:r>
              <a:rPr kumimoji="1" lang="en-US" altLang="zh-CN" sz="1350" i="0" dirty="0" smtClean="0"/>
              <a:t>class</a:t>
            </a:r>
            <a:r>
              <a:rPr kumimoji="1" lang="zh-CN" altLang="en-US" sz="1350" i="0" dirty="0" smtClean="0"/>
              <a:t> </a:t>
            </a:r>
            <a:r>
              <a:rPr kumimoji="1" lang="en-US" altLang="zh-CN" sz="1350" i="0" dirty="0" err="1"/>
              <a:t>smart_phone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: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>
                <a:solidFill>
                  <a:srgbClr val="FF0000"/>
                </a:solidFill>
              </a:rPr>
              <a:t>private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phone{</a:t>
            </a:r>
            <a:endParaRPr kumimoji="1" lang="zh-CN" altLang="en-US" sz="1350" i="0" dirty="0"/>
          </a:p>
          <a:p>
            <a:pPr marL="0" lvl="3" indent="0">
              <a:buNone/>
            </a:pPr>
            <a:r>
              <a:rPr kumimoji="1" lang="en-US" altLang="zh-CN" sz="1350" i="0" dirty="0" smtClean="0"/>
              <a:t>public</a:t>
            </a:r>
            <a:r>
              <a:rPr kumimoji="1" lang="en-US" altLang="zh-CN" sz="1350" i="0" dirty="0"/>
              <a:t>:</a:t>
            </a:r>
            <a:endParaRPr kumimoji="1" lang="zh-CN" altLang="en-US" sz="1350" i="0" dirty="0"/>
          </a:p>
          <a:p>
            <a:pPr marL="0" lvl="3" indent="0">
              <a:buNone/>
            </a:pPr>
            <a:r>
              <a:rPr kumimoji="1" lang="zh-CN" altLang="en-US" sz="1350" i="0" dirty="0"/>
              <a:t>       </a:t>
            </a:r>
            <a:r>
              <a:rPr kumimoji="1" lang="en-US" altLang="zh-CN" sz="1350" i="0" dirty="0" err="1"/>
              <a:t>int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 err="1"/>
              <a:t>net_ID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=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3;</a:t>
            </a:r>
            <a:r>
              <a:rPr kumimoji="1" lang="zh-CN" altLang="en-US" sz="1350" i="0" dirty="0"/>
              <a:t> </a:t>
            </a:r>
          </a:p>
          <a:p>
            <a:pPr marL="0" lvl="3" indent="0">
              <a:buNone/>
            </a:pPr>
            <a:r>
              <a:rPr kumimoji="1" lang="en-US" altLang="zh-CN" sz="1350" i="0" dirty="0"/>
              <a:t>}</a:t>
            </a:r>
            <a:endParaRPr kumimoji="1" lang="zh-CN" altLang="en-US" sz="1350" i="0" dirty="0"/>
          </a:p>
          <a:p>
            <a:pPr marL="0" lvl="3" indent="0">
              <a:buNone/>
            </a:pPr>
            <a:r>
              <a:rPr kumimoji="1" lang="en-US" altLang="zh-CN" sz="1350" i="0" dirty="0" err="1" smtClean="0"/>
              <a:t>smart_phone</a:t>
            </a:r>
            <a:r>
              <a:rPr kumimoji="1" lang="zh-CN" altLang="en-US" sz="1350" i="0" dirty="0" smtClean="0"/>
              <a:t> </a:t>
            </a:r>
            <a:r>
              <a:rPr kumimoji="1" lang="en-US" altLang="zh-CN" sz="1350" i="0" dirty="0"/>
              <a:t>p;</a:t>
            </a:r>
            <a:endParaRPr kumimoji="1" lang="zh-CN" altLang="en-US" sz="1350" i="0" dirty="0"/>
          </a:p>
          <a:p>
            <a:pPr marL="0" lvl="3" indent="0">
              <a:buNone/>
            </a:pPr>
            <a:r>
              <a:rPr kumimoji="1" lang="en-US" altLang="zh-CN" sz="1350" i="0" dirty="0" err="1" smtClean="0"/>
              <a:t>cout</a:t>
            </a:r>
            <a:r>
              <a:rPr kumimoji="1" lang="en-US" altLang="zh-CN" sz="1350" i="0" dirty="0"/>
              <a:t>&lt;&lt;</a:t>
            </a:r>
            <a:r>
              <a:rPr kumimoji="1" lang="en-US" altLang="zh-CN" sz="1350" i="0" dirty="0" err="1"/>
              <a:t>p.net_ID</a:t>
            </a:r>
            <a:r>
              <a:rPr kumimoji="1" lang="en-US" altLang="zh-CN" sz="1350" i="0" dirty="0"/>
              <a:t>&lt;&lt;“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”&lt;&lt;</a:t>
            </a:r>
            <a:r>
              <a:rPr kumimoji="1" lang="en-US" altLang="zh-CN" sz="1350" i="0" dirty="0" err="1">
                <a:solidFill>
                  <a:srgbClr val="FF0000"/>
                </a:solidFill>
              </a:rPr>
              <a:t>p.number</a:t>
            </a:r>
            <a:r>
              <a:rPr kumimoji="1" lang="en-US" altLang="zh-CN" sz="1350" i="0" dirty="0"/>
              <a:t>&lt;&lt;“</a:t>
            </a:r>
            <a:r>
              <a:rPr kumimoji="1" lang="zh-CN" altLang="en-US" sz="1350" i="0" dirty="0"/>
              <a:t> </a:t>
            </a:r>
            <a:r>
              <a:rPr kumimoji="1" lang="en-US" altLang="zh-CN" sz="1350" i="0" dirty="0"/>
              <a:t>”&lt;&lt;</a:t>
            </a:r>
            <a:r>
              <a:rPr kumimoji="1" lang="en-US" altLang="zh-CN" sz="1350" i="0" dirty="0" err="1">
                <a:solidFill>
                  <a:srgbClr val="FF0000"/>
                </a:solidFill>
              </a:rPr>
              <a:t>p.get_id</a:t>
            </a:r>
            <a:r>
              <a:rPr kumimoji="1" lang="en-US" altLang="zh-CN" sz="1350" i="0" dirty="0">
                <a:solidFill>
                  <a:srgbClr val="FF0000"/>
                </a:solidFill>
              </a:rPr>
              <a:t>()</a:t>
            </a:r>
            <a:r>
              <a:rPr kumimoji="1" lang="en-US" altLang="zh-CN" sz="1350" i="0" dirty="0"/>
              <a:t>&lt;&lt;</a:t>
            </a:r>
            <a:r>
              <a:rPr kumimoji="1" lang="en-US" altLang="zh-CN" sz="1350" i="0" dirty="0" err="1"/>
              <a:t>endl</a:t>
            </a:r>
            <a:r>
              <a:rPr kumimoji="1" lang="en-US" altLang="zh-CN" sz="1350" i="0" dirty="0"/>
              <a:t>;</a:t>
            </a:r>
            <a:endParaRPr kumimoji="1"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4962525" y="5010151"/>
            <a:ext cx="34099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>
                <a:solidFill>
                  <a:srgbClr val="FF0000"/>
                </a:solidFill>
              </a:rPr>
              <a:t>Compiling</a:t>
            </a:r>
            <a:r>
              <a:rPr kumimoji="1" lang="zh-CN" altLang="en-US" sz="1350" dirty="0">
                <a:solidFill>
                  <a:srgbClr val="FF0000"/>
                </a:solidFill>
              </a:rPr>
              <a:t> </a:t>
            </a:r>
            <a:r>
              <a:rPr kumimoji="1" lang="en-US" altLang="zh-CN" sz="1350" dirty="0">
                <a:solidFill>
                  <a:srgbClr val="FF0000"/>
                </a:solidFill>
              </a:rPr>
              <a:t>error</a:t>
            </a:r>
            <a:endParaRPr kumimoji="1" lang="zh-CN" altLang="en-US" sz="1350" dirty="0">
              <a:solidFill>
                <a:srgbClr val="FF0000"/>
              </a:solidFill>
            </a:endParaRPr>
          </a:p>
          <a:p>
            <a:r>
              <a:rPr kumimoji="1" lang="en-US" altLang="zh-CN" sz="1350" dirty="0">
                <a:solidFill>
                  <a:srgbClr val="FF0000"/>
                </a:solidFill>
              </a:rPr>
              <a:t>number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and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>
                <a:solidFill>
                  <a:srgbClr val="FF0000"/>
                </a:solidFill>
              </a:rPr>
              <a:t>get_id</a:t>
            </a:r>
            <a:r>
              <a:rPr kumimoji="1" lang="en-US" altLang="zh-CN" sz="1350" dirty="0">
                <a:solidFill>
                  <a:srgbClr val="FF0000"/>
                </a:solidFill>
              </a:rPr>
              <a:t>()</a:t>
            </a:r>
            <a:r>
              <a:rPr kumimoji="1" lang="zh-CN" altLang="en-US" sz="1350" dirty="0">
                <a:solidFill>
                  <a:srgbClr val="FF0000"/>
                </a:solidFill>
              </a:rPr>
              <a:t> </a:t>
            </a:r>
            <a:r>
              <a:rPr kumimoji="1" lang="en-US" altLang="zh-CN" sz="1350" dirty="0"/>
              <a:t>are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private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member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to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Smart_phone</a:t>
            </a:r>
            <a:endParaRPr kumimoji="1" lang="zh-CN" altLang="en-US" sz="1350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467475" y="4724400"/>
            <a:ext cx="28575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5419725" y="4867275"/>
            <a:ext cx="17145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28700" y="5010151"/>
            <a:ext cx="3105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Result:</a:t>
            </a:r>
            <a:endParaRPr kumimoji="1" lang="zh-CN" altLang="en-US" sz="1350" dirty="0"/>
          </a:p>
          <a:p>
            <a:r>
              <a:rPr kumimoji="1" lang="en-US" altLang="zh-CN" sz="1350" dirty="0"/>
              <a:t>3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2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9</a:t>
            </a:r>
            <a:endParaRPr kumimoji="1" lang="zh-CN" altLang="en-US" sz="1350" dirty="0"/>
          </a:p>
        </p:txBody>
      </p:sp>
      <p:sp>
        <p:nvSpPr>
          <p:cNvPr id="12" name="圆角矩形 11"/>
          <p:cNvSpPr/>
          <p:nvPr/>
        </p:nvSpPr>
        <p:spPr>
          <a:xfrm>
            <a:off x="914400" y="3124200"/>
            <a:ext cx="3219450" cy="180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3" name="圆角矩形 12"/>
          <p:cNvSpPr/>
          <p:nvPr/>
        </p:nvSpPr>
        <p:spPr>
          <a:xfrm>
            <a:off x="6153150" y="1063191"/>
            <a:ext cx="2076450" cy="1508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4" name="圆角矩形 13"/>
          <p:cNvSpPr/>
          <p:nvPr/>
        </p:nvSpPr>
        <p:spPr>
          <a:xfrm>
            <a:off x="4686300" y="3124200"/>
            <a:ext cx="3257550" cy="1743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31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Inheritance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571750"/>
            <a:ext cx="7200900" cy="771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 smtClean="0"/>
              <a:t>Protected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member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class</a:t>
            </a:r>
            <a:endParaRPr kumimoji="1" lang="zh-CN" altLang="en-US" b="1" dirty="0" smtClean="0"/>
          </a:p>
          <a:p>
            <a:pPr lvl="1"/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member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derived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class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38875" y="1063191"/>
            <a:ext cx="2581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kumimoji="1" lang="en-US" altLang="zh-CN" sz="1350" dirty="0"/>
              <a:t>Class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phone{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/>
              <a:t>Public: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number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=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2;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get_id</a:t>
            </a:r>
            <a:r>
              <a:rPr kumimoji="1" lang="en-US" altLang="zh-CN" sz="1350" dirty="0"/>
              <a:t>(){return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ID;}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>
                <a:solidFill>
                  <a:srgbClr val="C00000"/>
                </a:solidFill>
              </a:rPr>
              <a:t>Protected</a:t>
            </a:r>
            <a:r>
              <a:rPr kumimoji="1" lang="en-US" altLang="zh-CN" sz="1350" dirty="0"/>
              <a:t>: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=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9;</a:t>
            </a:r>
            <a:r>
              <a:rPr kumimoji="1" lang="zh-CN" altLang="en-US" sz="1350" dirty="0"/>
              <a:t> </a:t>
            </a:r>
          </a:p>
          <a:p>
            <a:pPr marL="0" lvl="3"/>
            <a:r>
              <a:rPr kumimoji="1" lang="en-US" altLang="zh-CN" sz="1350" dirty="0"/>
              <a:t>}</a:t>
            </a:r>
            <a:endParaRPr kumimoji="1" lang="zh-CN" altLang="en-US" sz="1350" dirty="0"/>
          </a:p>
          <a:p>
            <a:endParaRPr kumimoji="1"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028700" y="3429000"/>
            <a:ext cx="294322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kumimoji="1" lang="en-US" altLang="zh-CN" sz="1350" dirty="0" smtClean="0"/>
              <a:t>class</a:t>
            </a:r>
            <a:r>
              <a:rPr kumimoji="1" lang="zh-CN" altLang="en-US" sz="1350" dirty="0" smtClean="0"/>
              <a:t> </a:t>
            </a:r>
            <a:r>
              <a:rPr kumimoji="1" lang="en-US" altLang="zh-CN" sz="1350" dirty="0" err="1"/>
              <a:t>smart_phone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: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public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phone{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 smtClean="0"/>
              <a:t>public</a:t>
            </a:r>
            <a:r>
              <a:rPr kumimoji="1" lang="en-US" altLang="zh-CN" sz="1350" dirty="0"/>
              <a:t>:</a:t>
            </a:r>
            <a:endParaRPr kumimoji="1" lang="zh-CN" altLang="en-US" sz="1350" dirty="0"/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net_ID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=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3;</a:t>
            </a:r>
            <a:r>
              <a:rPr kumimoji="1" lang="zh-CN" altLang="en-US" sz="1350" dirty="0"/>
              <a:t> </a:t>
            </a:r>
          </a:p>
          <a:p>
            <a:pPr marL="0" lvl="3"/>
            <a:r>
              <a:rPr kumimoji="1" lang="zh-CN" altLang="en-US" sz="1350" dirty="0"/>
              <a:t>      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IDadd</a:t>
            </a:r>
            <a:r>
              <a:rPr kumimoji="1" lang="en-US" altLang="zh-CN" sz="1350" dirty="0"/>
              <a:t>(){return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++ID;}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/>
              <a:t>}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 err="1" smtClean="0"/>
              <a:t>smart_phone</a:t>
            </a:r>
            <a:r>
              <a:rPr kumimoji="1" lang="zh-CN" altLang="en-US" sz="1350" dirty="0" smtClean="0"/>
              <a:t> </a:t>
            </a:r>
            <a:r>
              <a:rPr kumimoji="1" lang="en-US" altLang="zh-CN" sz="1350" dirty="0"/>
              <a:t>p;</a:t>
            </a:r>
            <a:endParaRPr kumimoji="1" lang="zh-CN" altLang="en-US" sz="1350" dirty="0"/>
          </a:p>
          <a:p>
            <a:pPr marL="0" lvl="3"/>
            <a:r>
              <a:rPr kumimoji="1" lang="en-US" altLang="zh-CN" sz="1350" dirty="0" err="1" smtClean="0"/>
              <a:t>cout</a:t>
            </a:r>
            <a:r>
              <a:rPr kumimoji="1" lang="en-US" altLang="zh-CN" sz="1350" dirty="0"/>
              <a:t>&lt;&lt;</a:t>
            </a:r>
            <a:r>
              <a:rPr kumimoji="1" lang="en-US" altLang="zh-CN" sz="1350" dirty="0" err="1"/>
              <a:t>p.IDadd</a:t>
            </a:r>
            <a:r>
              <a:rPr kumimoji="1" lang="en-US" altLang="zh-CN" sz="1350" dirty="0"/>
              <a:t>()&lt;&lt;</a:t>
            </a:r>
            <a:r>
              <a:rPr kumimoji="1" lang="en-US" altLang="zh-CN" sz="1350" dirty="0" err="1"/>
              <a:t>endl</a:t>
            </a:r>
            <a:r>
              <a:rPr kumimoji="1" lang="en-US" altLang="zh-CN" sz="1350" dirty="0"/>
              <a:t>;</a:t>
            </a:r>
            <a:endParaRPr kumimoji="1" lang="zh-CN" altLang="en-US" sz="1350" dirty="0"/>
          </a:p>
          <a:p>
            <a:pPr marL="0" lvl="3"/>
            <a:endParaRPr kumimoji="1" lang="zh-CN" altLang="en-US" sz="1350" dirty="0"/>
          </a:p>
          <a:p>
            <a:endParaRPr kumimoji="1" lang="zh-CN" altLang="en-US" sz="1350" dirty="0"/>
          </a:p>
        </p:txBody>
      </p:sp>
      <p:sp>
        <p:nvSpPr>
          <p:cNvPr id="7" name="文本框 6"/>
          <p:cNvSpPr txBox="1"/>
          <p:nvPr/>
        </p:nvSpPr>
        <p:spPr>
          <a:xfrm>
            <a:off x="1028700" y="5315218"/>
            <a:ext cx="2381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Result: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10</a:t>
            </a:r>
            <a:endParaRPr kumimoji="1" lang="zh-CN" altLang="en-US" sz="1350" dirty="0"/>
          </a:p>
        </p:txBody>
      </p:sp>
      <p:sp>
        <p:nvSpPr>
          <p:cNvPr id="8" name="文本框 7"/>
          <p:cNvSpPr txBox="1"/>
          <p:nvPr/>
        </p:nvSpPr>
        <p:spPr>
          <a:xfrm>
            <a:off x="4800600" y="3619500"/>
            <a:ext cx="31146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charset="2"/>
              <a:buChar char="n"/>
            </a:pPr>
            <a:r>
              <a:rPr kumimoji="1" lang="en-US" altLang="zh-CN" sz="1350" dirty="0"/>
              <a:t>If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ID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is</a:t>
            </a:r>
            <a:r>
              <a:rPr kumimoji="1" lang="zh-CN" altLang="en-US" sz="1350" dirty="0"/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private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in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class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phone</a:t>
            </a:r>
            <a:endParaRPr kumimoji="1" lang="zh-CN" altLang="en-US" sz="1350" dirty="0"/>
          </a:p>
          <a:p>
            <a:pPr lvl="1"/>
            <a:r>
              <a:rPr kumimoji="1" lang="en-US" altLang="zh-CN" sz="1350" dirty="0" err="1"/>
              <a:t>IDadd</a:t>
            </a:r>
            <a:r>
              <a:rPr kumimoji="1" lang="en-US" altLang="zh-CN" sz="1350" dirty="0"/>
              <a:t>()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will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be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a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compling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error!</a:t>
            </a:r>
            <a:endParaRPr kumimoji="1" lang="zh-CN" altLang="en-US" sz="1350" dirty="0"/>
          </a:p>
          <a:p>
            <a:pPr lvl="1"/>
            <a:r>
              <a:rPr kumimoji="1" lang="zh-CN" altLang="en-US" sz="1350" dirty="0"/>
              <a:t> </a:t>
            </a:r>
            <a:endParaRPr kumimoji="1" lang="zh-CN" altLang="en-US" sz="1350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410200" y="2181225"/>
            <a:ext cx="82867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00600" y="4173498"/>
            <a:ext cx="2714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charset="2"/>
              <a:buChar char="n"/>
            </a:pPr>
            <a:r>
              <a:rPr kumimoji="1" lang="en-US" altLang="zh-CN" sz="1350" dirty="0"/>
              <a:t>If</a:t>
            </a:r>
            <a:r>
              <a:rPr kumimoji="1" lang="zh-CN" altLang="en-US" sz="1350" dirty="0"/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private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inheritance,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 err="1"/>
              <a:t>IDadd</a:t>
            </a:r>
            <a:r>
              <a:rPr kumimoji="1" lang="en-US" altLang="zh-CN" sz="1350" dirty="0"/>
              <a:t>()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will</a:t>
            </a:r>
            <a:r>
              <a:rPr kumimoji="1" lang="zh-CN" altLang="en-US" sz="1350" dirty="0"/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still</a:t>
            </a:r>
            <a:r>
              <a:rPr kumimoji="1" lang="zh-CN" altLang="en-US" sz="1350" dirty="0">
                <a:solidFill>
                  <a:srgbClr val="C00000"/>
                </a:solidFill>
              </a:rPr>
              <a:t> </a:t>
            </a:r>
            <a:r>
              <a:rPr kumimoji="1" lang="en-US" altLang="zh-CN" sz="1350" dirty="0">
                <a:solidFill>
                  <a:srgbClr val="C00000"/>
                </a:solidFill>
              </a:rPr>
              <a:t>work</a:t>
            </a:r>
            <a:r>
              <a:rPr kumimoji="1" lang="en-US" altLang="zh-CN" sz="1350" dirty="0"/>
              <a:t>!</a:t>
            </a:r>
            <a:endParaRPr kumimoji="1" lang="zh-CN" altLang="en-US" sz="1350" dirty="0"/>
          </a:p>
        </p:txBody>
      </p:sp>
      <p:cxnSp>
        <p:nvCxnSpPr>
          <p:cNvPr id="14" name="直线箭头连接符 13"/>
          <p:cNvCxnSpPr/>
          <p:nvPr/>
        </p:nvCxnSpPr>
        <p:spPr>
          <a:xfrm flipH="1" flipV="1">
            <a:off x="3028950" y="3667125"/>
            <a:ext cx="1600200" cy="6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105525" y="1063191"/>
            <a:ext cx="2124075" cy="1508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1028700" y="3429000"/>
            <a:ext cx="2705100" cy="1625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5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1800" dirty="0"/>
              <a:t>c</a:t>
            </a:r>
            <a:r>
              <a:rPr kumimoji="1" lang="en-US" altLang="zh-CN" sz="1800" dirty="0" smtClean="0"/>
              <a:t>lass cow{</a:t>
            </a:r>
          </a:p>
          <a:p>
            <a:pPr marL="0" indent="0">
              <a:buNone/>
            </a:pPr>
            <a:r>
              <a:rPr kumimoji="1" lang="en-US" altLang="zh-CN" sz="1800" dirty="0"/>
              <a:t>p</a:t>
            </a:r>
            <a:r>
              <a:rPr kumimoji="1" lang="en-US" altLang="zh-CN" sz="1800" dirty="0" smtClean="0"/>
              <a:t>ublic:</a:t>
            </a:r>
            <a:r>
              <a:rPr kumimoji="1" lang="zh-CN" altLang="en-US" sz="1800" dirty="0" smtClean="0"/>
              <a:t>	</a:t>
            </a:r>
            <a:r>
              <a:rPr kumimoji="1" lang="en-US" altLang="zh-CN" sz="1800" dirty="0" smtClean="0"/>
              <a:t>void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sound();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};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/>
              <a:t>c</a:t>
            </a:r>
            <a:r>
              <a:rPr kumimoji="1" lang="en-US" altLang="zh-CN" sz="1800" dirty="0" smtClean="0"/>
              <a:t>lass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crazy_cow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public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/>
              <a:t>p</a:t>
            </a:r>
            <a:r>
              <a:rPr kumimoji="1" lang="en-US" altLang="zh-CN" sz="1800" dirty="0" smtClean="0"/>
              <a:t>ublic: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void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sound();</a:t>
            </a:r>
            <a:endParaRPr kumimoji="1" lang="zh-CN" altLang="en-US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};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/>
              <a:t>v</a:t>
            </a:r>
            <a:r>
              <a:rPr kumimoji="1" lang="en-US" altLang="zh-CN" sz="1800" dirty="0" smtClean="0"/>
              <a:t>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cow::sound(){</a:t>
            </a:r>
            <a:endParaRPr kumimoji="1" lang="zh-CN" altLang="en-US" sz="1800" dirty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err="1" smtClean="0"/>
              <a:t>cout</a:t>
            </a:r>
            <a:r>
              <a:rPr kumimoji="1" lang="en-US" altLang="zh-CN" sz="1800" dirty="0" smtClean="0"/>
              <a:t>&lt;&lt;“moo!”&lt;&lt;</a:t>
            </a:r>
            <a:r>
              <a:rPr kumimoji="1" lang="en-US" altLang="zh-CN" sz="1800" dirty="0" err="1" smtClean="0"/>
              <a:t>endl</a:t>
            </a:r>
            <a:r>
              <a:rPr kumimoji="1" lang="en-US" altLang="zh-CN" sz="1800" dirty="0" smtClean="0"/>
              <a:t>;}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en-US" altLang="zh-CN" sz="1800" dirty="0"/>
              <a:t>v</a:t>
            </a:r>
            <a:r>
              <a:rPr kumimoji="1" lang="en-US" altLang="zh-CN" sz="1800" dirty="0" smtClean="0"/>
              <a:t>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crazy_cow</a:t>
            </a:r>
            <a:r>
              <a:rPr kumimoji="1" lang="en-US" altLang="zh-CN" sz="1800" dirty="0" smtClean="0"/>
              <a:t>::sound(){</a:t>
            </a:r>
            <a:endParaRPr kumimoji="1" lang="zh-CN" altLang="en-US" sz="1800" dirty="0" smtClean="0"/>
          </a:p>
          <a:p>
            <a:pPr marL="0" indent="0">
              <a:buNone/>
            </a:pPr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     </a:t>
            </a:r>
            <a:r>
              <a:rPr kumimoji="1" lang="en-US" altLang="zh-CN" sz="1800" dirty="0" err="1" smtClean="0"/>
              <a:t>cout</a:t>
            </a:r>
            <a:r>
              <a:rPr kumimoji="1" lang="en-US" altLang="zh-CN" sz="1800" dirty="0" smtClean="0"/>
              <a:t>&lt;&lt;“wolf!”&lt;&lt;</a:t>
            </a:r>
            <a:r>
              <a:rPr kumimoji="1" lang="en-US" altLang="zh-CN" sz="1800" dirty="0" err="1" smtClean="0"/>
              <a:t>endl</a:t>
            </a:r>
            <a:r>
              <a:rPr kumimoji="1" lang="en-US" altLang="zh-CN" sz="1800" dirty="0" smtClean="0"/>
              <a:t>;}</a:t>
            </a:r>
            <a:endParaRPr kumimoji="1"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939800" y="2171700"/>
            <a:ext cx="2908300" cy="408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6500" y="41686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c1;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crazy_cow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c2;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1.sound();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c2.sound();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16500" y="381000"/>
            <a:ext cx="26416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89900" y="494923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oo!</a:t>
            </a:r>
            <a:endParaRPr kumimoji="1" lang="zh-CN" altLang="en-US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olf!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67300" y="1402560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ow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c1;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crazy_cow</a:t>
            </a:r>
            <a:r>
              <a:rPr kumimoji="1" lang="zh-CN" altLang="en-US" dirty="0" smtClean="0"/>
              <a:t>* </a:t>
            </a:r>
            <a:r>
              <a:rPr kumimoji="1" lang="en-US" altLang="zh-CN" dirty="0" smtClean="0"/>
              <a:t>c2;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cow;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crazy_cow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1.sound();c2.sound();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7648575" y="708184"/>
            <a:ext cx="476250" cy="18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3"/>
          </p:cNvCxnSpPr>
          <p:nvPr/>
        </p:nvCxnSpPr>
        <p:spPr>
          <a:xfrm flipV="1">
            <a:off x="7708900" y="1402561"/>
            <a:ext cx="431800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016500" y="1402897"/>
            <a:ext cx="2641600" cy="11999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67300" y="287463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ow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*</a:t>
            </a:r>
            <a:r>
              <a:rPr kumimoji="1" lang="en-US" altLang="zh-CN" dirty="0" smtClean="0">
                <a:solidFill>
                  <a:srgbClr val="C00000"/>
                </a:solidFill>
              </a:rPr>
              <a:t>c1;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cow</a:t>
            </a:r>
            <a:r>
              <a:rPr kumimoji="1" lang="zh-CN" altLang="en-US" dirty="0" smtClean="0">
                <a:solidFill>
                  <a:srgbClr val="C00000"/>
                </a:solidFill>
              </a:rPr>
              <a:t>*</a:t>
            </a:r>
            <a:r>
              <a:rPr kumimoji="1" lang="en-US" altLang="zh-CN" dirty="0" smtClean="0">
                <a:solidFill>
                  <a:srgbClr val="C00000"/>
                </a:solidFill>
              </a:rPr>
              <a:t>c2;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1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new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cow;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2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new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crazy_cow</a:t>
            </a:r>
            <a:r>
              <a:rPr kumimoji="1" lang="en-US" altLang="zh-CN" dirty="0" smtClean="0">
                <a:solidFill>
                  <a:srgbClr val="C00000"/>
                </a:solidFill>
              </a:rPr>
              <a:t>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c1.sound();c2.sound</a:t>
            </a:r>
            <a:r>
              <a:rPr kumimoji="1" lang="en-US" altLang="zh-CN" dirty="0" smtClean="0">
                <a:solidFill>
                  <a:srgbClr val="C00000"/>
                </a:solidFill>
              </a:rPr>
              <a:t>();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16500" y="2872084"/>
            <a:ext cx="2641600" cy="1202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26400" y="2998217"/>
            <a:ext cx="88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Result: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m</a:t>
            </a:r>
            <a:r>
              <a:rPr kumimoji="1" lang="en-US" altLang="zh-CN" dirty="0" smtClean="0">
                <a:solidFill>
                  <a:srgbClr val="C00000"/>
                </a:solidFill>
              </a:rPr>
              <a:t>oo!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m</a:t>
            </a:r>
            <a:r>
              <a:rPr kumimoji="1" lang="en-US" altLang="zh-CN" dirty="0" smtClean="0">
                <a:solidFill>
                  <a:srgbClr val="C00000"/>
                </a:solidFill>
              </a:rPr>
              <a:t>oo!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/>
          <p:cNvCxnSpPr>
            <a:endCxn id="17" idx="1"/>
          </p:cNvCxnSpPr>
          <p:nvPr/>
        </p:nvCxnSpPr>
        <p:spPr>
          <a:xfrm flipV="1">
            <a:off x="7600950" y="3459882"/>
            <a:ext cx="425450" cy="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84700" y="5654932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razy_cow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c;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cow;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483100" y="5558135"/>
            <a:ext cx="2641600" cy="839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93000" y="5654932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Compling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0" idx="3"/>
            <a:endCxn id="22" idx="1"/>
          </p:cNvCxnSpPr>
          <p:nvPr/>
        </p:nvCxnSpPr>
        <p:spPr>
          <a:xfrm>
            <a:off x="7226300" y="59780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4700" y="4330878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razy_cow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c1;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ow&amp;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c1;</a:t>
            </a:r>
            <a:endParaRPr kumimoji="1" lang="zh-CN" altLang="en-US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1.sound();c2.sound();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4483100" y="4330878"/>
            <a:ext cx="264160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93000" y="4330878"/>
            <a:ext cx="12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olf!</a:t>
            </a:r>
            <a:endParaRPr kumimoji="1" lang="zh-CN" altLang="en-US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olf!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1" idx="3"/>
            <a:endCxn id="32" idx="1"/>
          </p:cNvCxnSpPr>
          <p:nvPr/>
        </p:nvCxnSpPr>
        <p:spPr>
          <a:xfrm>
            <a:off x="7124700" y="4792543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3060700" cy="3898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class cow{</a:t>
            </a:r>
          </a:p>
          <a:p>
            <a:pPr marL="0" indent="0">
              <a:buNone/>
            </a:pPr>
            <a:r>
              <a:rPr kumimoji="1" lang="en-US" altLang="zh-CN" dirty="0"/>
              <a:t>public:</a:t>
            </a:r>
            <a:r>
              <a:rPr kumimoji="1" lang="zh-CN" altLang="en-US" dirty="0"/>
              <a:t>	</a:t>
            </a:r>
            <a:r>
              <a:rPr kumimoji="1" lang="en-US" altLang="zh-CN" dirty="0" smtClean="0">
                <a:solidFill>
                  <a:srgbClr val="C00000"/>
                </a:solidFill>
              </a:rPr>
              <a:t>virtual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void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sound();</a:t>
            </a:r>
            <a:endParaRPr kumimoji="1"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};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crazy_cow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cow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public:</a:t>
            </a:r>
            <a:r>
              <a:rPr kumimoji="1" lang="zh-CN" altLang="en-US" dirty="0"/>
              <a:t> </a:t>
            </a:r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sound();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};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void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cow::sound(){</a:t>
            </a:r>
            <a:endParaRPr kumimoji="1"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</a:t>
            </a:r>
            <a:r>
              <a:rPr kumimoji="1" lang="en-US" altLang="zh-CN" dirty="0" err="1">
                <a:solidFill>
                  <a:srgbClr val="C00000"/>
                </a:solidFill>
              </a:rPr>
              <a:t>cout</a:t>
            </a:r>
            <a:r>
              <a:rPr kumimoji="1" lang="en-US" altLang="zh-CN" dirty="0">
                <a:solidFill>
                  <a:srgbClr val="C00000"/>
                </a:solidFill>
              </a:rPr>
              <a:t>&lt;&lt;“moo!”&lt;&lt;</a:t>
            </a:r>
            <a:r>
              <a:rPr kumimoji="1" lang="en-US" altLang="zh-CN" dirty="0" err="1">
                <a:solidFill>
                  <a:srgbClr val="C00000"/>
                </a:solidFill>
              </a:rPr>
              <a:t>endl</a:t>
            </a:r>
            <a:r>
              <a:rPr kumimoji="1" lang="en-US" altLang="zh-CN" dirty="0">
                <a:solidFill>
                  <a:srgbClr val="C00000"/>
                </a:solidFill>
              </a:rPr>
              <a:t>;}</a:t>
            </a:r>
            <a:endParaRPr kumimoji="1"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void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crazy_cow</a:t>
            </a:r>
            <a:r>
              <a:rPr kumimoji="1" lang="en-US" altLang="zh-CN" dirty="0"/>
              <a:t>::sound(){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&lt;&lt;“wolf!”&lt;&lt;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39800" y="2171700"/>
            <a:ext cx="3149600" cy="4102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0700" y="1536700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Virtual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function</a:t>
            </a:r>
            <a:endParaRPr kumimoji="1" lang="zh-CN" altLang="en-US" sz="2000" b="1" dirty="0"/>
          </a:p>
        </p:txBody>
      </p:sp>
      <p:cxnSp>
        <p:nvCxnSpPr>
          <p:cNvPr id="7" name="直线箭头连接符 6"/>
          <p:cNvCxnSpPr/>
          <p:nvPr/>
        </p:nvCxnSpPr>
        <p:spPr>
          <a:xfrm flipH="1">
            <a:off x="2794000" y="1936810"/>
            <a:ext cx="787400" cy="65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8300" y="4518055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No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virtual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here</a:t>
            </a:r>
            <a:endParaRPr kumimoji="1" lang="zh-CN" altLang="en-US" sz="2000" b="1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3162300" y="4718110"/>
            <a:ext cx="698500" cy="2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26000" y="274471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ow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*</a:t>
            </a:r>
            <a:r>
              <a:rPr kumimoji="1" lang="en-US" altLang="zh-CN" dirty="0" smtClean="0">
                <a:solidFill>
                  <a:srgbClr val="C00000"/>
                </a:solidFill>
              </a:rPr>
              <a:t>c1;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cow</a:t>
            </a:r>
            <a:r>
              <a:rPr kumimoji="1" lang="zh-CN" altLang="en-US" dirty="0" smtClean="0">
                <a:solidFill>
                  <a:srgbClr val="C00000"/>
                </a:solidFill>
              </a:rPr>
              <a:t>*</a:t>
            </a:r>
            <a:r>
              <a:rPr kumimoji="1" lang="en-US" altLang="zh-CN" dirty="0" smtClean="0">
                <a:solidFill>
                  <a:srgbClr val="C00000"/>
                </a:solidFill>
              </a:rPr>
              <a:t>c2;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1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new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cow;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en-US" altLang="zh-CN" dirty="0" smtClean="0">
                <a:solidFill>
                  <a:srgbClr val="C00000"/>
                </a:solidFill>
              </a:rPr>
              <a:t>2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=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new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crazy_cow</a:t>
            </a:r>
            <a:r>
              <a:rPr kumimoji="1" lang="en-US" altLang="zh-CN" dirty="0" smtClean="0">
                <a:solidFill>
                  <a:srgbClr val="C00000"/>
                </a:solidFill>
              </a:rPr>
              <a:t>;</a:t>
            </a:r>
            <a:endParaRPr kumimoji="1" lang="zh-CN" altLang="en-US" dirty="0" smtClean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c1.sound();c2.sound</a:t>
            </a:r>
            <a:r>
              <a:rPr kumimoji="1" lang="en-US" altLang="zh-CN" dirty="0" smtClean="0">
                <a:solidFill>
                  <a:srgbClr val="C00000"/>
                </a:solidFill>
              </a:rPr>
              <a:t>();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87900" y="2744713"/>
            <a:ext cx="2451100" cy="1281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85000" y="4256445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r>
              <a:rPr kumimoji="1" lang="en-US" altLang="zh-CN" dirty="0"/>
              <a:t>m</a:t>
            </a:r>
            <a:r>
              <a:rPr kumimoji="1" lang="en-US" altLang="zh-CN" dirty="0" smtClean="0"/>
              <a:t>oo!</a:t>
            </a:r>
            <a:endParaRPr kumimoji="1" lang="zh-CN" altLang="en-US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olf!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Interface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409700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requirement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certain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type.</a:t>
            </a:r>
            <a:endParaRPr kumimoji="1" lang="zh-CN" altLang="en-US" dirty="0"/>
          </a:p>
          <a:p>
            <a:pPr lvl="1"/>
            <a:r>
              <a:rPr kumimoji="1" lang="en-US" altLang="zh-CN" dirty="0" err="1" smtClean="0"/>
              <a:t>E.g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files.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List_isEmpty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two.</a:t>
            </a:r>
            <a:endParaRPr kumimoji="1" lang="zh-CN" altLang="en-US" dirty="0" smtClean="0"/>
          </a:p>
          <a:p>
            <a:pPr marL="0" lvl="6" indent="0">
              <a:buNone/>
            </a:pPr>
            <a:endParaRPr kumimoji="1" lang="zh-CN" altLang="en-US" dirty="0" smtClean="0"/>
          </a:p>
          <a:p>
            <a:pPr marL="0" lvl="1" indent="0">
              <a:buNone/>
            </a:pP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28700" y="3949700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51006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6089</TotalTime>
  <Words>915</Words>
  <Application>Microsoft Macintosh PowerPoint</Application>
  <PresentationFormat>全屏显示(4:3)</PresentationFormat>
  <Paragraphs>231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Franklin Gothic Book</vt:lpstr>
      <vt:lpstr>Wingdings</vt:lpstr>
      <vt:lpstr>裁剪</vt:lpstr>
      <vt:lpstr>VE280 RC4</vt:lpstr>
      <vt:lpstr>PowerPoint 演示文稿</vt:lpstr>
      <vt:lpstr>Subtypes</vt:lpstr>
      <vt:lpstr>Creating Subtypes</vt:lpstr>
      <vt:lpstr>Subtype in C++ Inheritance</vt:lpstr>
      <vt:lpstr>Inheritance</vt:lpstr>
      <vt:lpstr>Virtual Function</vt:lpstr>
      <vt:lpstr>Virtual function</vt:lpstr>
      <vt:lpstr>Interface</vt:lpstr>
      <vt:lpstr>Base Class</vt:lpstr>
      <vt:lpstr>Base class</vt:lpstr>
      <vt:lpstr>Base class how to get a derived class from abstract class</vt:lpstr>
      <vt:lpstr>Dynamic Memory Allocation</vt:lpstr>
      <vt:lpstr>Dynamic Memory Allocation</vt:lpstr>
      <vt:lpstr>Dynamic Array</vt:lpstr>
      <vt:lpstr>Function overloading</vt:lpstr>
      <vt:lpstr>Default argument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VE280 RC4</dc:title>
  <dc:creator>魏一舟</dc:creator>
  <cp:lastModifiedBy>魏一舟</cp:lastModifiedBy>
  <cp:revision>24</cp:revision>
  <dcterms:created xsi:type="dcterms:W3CDTF">2016-07-07T02:13:17Z</dcterms:created>
  <dcterms:modified xsi:type="dcterms:W3CDTF">2016-07-11T07:42:32Z</dcterms:modified>
</cp:coreProperties>
</file>