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80" r:id="rId5"/>
    <p:sldId id="315" r:id="rId6"/>
    <p:sldId id="281" r:id="rId7"/>
    <p:sldId id="259" r:id="rId8"/>
    <p:sldId id="299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7" r:id="rId18"/>
    <p:sldId id="292" r:id="rId19"/>
    <p:sldId id="293" r:id="rId20"/>
    <p:sldId id="294" r:id="rId21"/>
    <p:sldId id="295" r:id="rId22"/>
    <p:sldId id="304" r:id="rId23"/>
    <p:sldId id="296" r:id="rId24"/>
    <p:sldId id="313" r:id="rId25"/>
    <p:sldId id="31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0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44A7-DDF2-4993-BB58-05E3F1CB0C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s.illinois.edu/prospective-students/undergraduates/undergraduate-scholarships-and-awards/michael-s-hughes-award-so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yuwu4@illinois.edu" TargetMode="External"/><Relationship Id="rId2" Type="http://schemas.openxmlformats.org/officeDocument/2006/relationships/hyperlink" Target="https://wiki.illinois.edu/wiki/display/cs428sp17/Homework+1+Pai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cs428sp17/Grading+Polic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cs428sp17/Communicating+with+the+Staf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he_Chicken_and_the_Pi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ites.illinois.edu/wiki/display/cs428sp16/" TargetMode="External"/><Relationship Id="rId2" Type="http://schemas.openxmlformats.org/officeDocument/2006/relationships/hyperlink" Target="https://wiki.illinois.edu/wiki/display/cs428sp17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dehighered.com/news/2015/01/20/study-finds-big-gaps-between-student-and-employer-perception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llinois.edu/wiki/display/cs428sp17/Schedu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CS428 &amp; CS429:</a:t>
            </a:r>
            <a:br>
              <a:rPr lang="en-US" dirty="0"/>
            </a:br>
            <a:r>
              <a:rPr lang="en-US" dirty="0"/>
              <a:t>Software Engineering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D1C81-FE9E-4712-B3DF-288858E77928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724400"/>
          </a:xfrm>
        </p:spPr>
        <p:txBody>
          <a:bodyPr/>
          <a:lstStyle/>
          <a:p>
            <a:r>
              <a:rPr lang="en-US" altLang="en-US" dirty="0"/>
              <a:t>Team project – typically 8 students per team</a:t>
            </a:r>
          </a:p>
          <a:p>
            <a:r>
              <a:rPr lang="en-US" altLang="en-US" dirty="0"/>
              <a:t>Various topics</a:t>
            </a:r>
          </a:p>
          <a:p>
            <a:r>
              <a:rPr lang="en-US" altLang="en-US" dirty="0"/>
              <a:t>Opportunity to practice</a:t>
            </a:r>
          </a:p>
          <a:p>
            <a:r>
              <a:rPr lang="en-US" altLang="en-US" dirty="0"/>
              <a:t>Process should start with XP</a:t>
            </a:r>
          </a:p>
          <a:p>
            <a:r>
              <a:rPr lang="en-US" altLang="en-US" dirty="0"/>
              <a:t>Must document process you use</a:t>
            </a:r>
          </a:p>
          <a:p>
            <a:r>
              <a:rPr lang="en-US" altLang="en-US" dirty="0"/>
              <a:t>Must convince us you follow the process you documented</a:t>
            </a:r>
          </a:p>
        </p:txBody>
      </p:sp>
    </p:spTree>
    <p:extLst>
      <p:ext uri="{BB962C8B-B14F-4D97-AF65-F5344CB8AC3E}">
        <p14:creationId xmlns:p14="http://schemas.microsoft.com/office/powerpoint/2010/main" val="178183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lifecycle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Propose project</a:t>
            </a:r>
          </a:p>
          <a:p>
            <a:pPr lvl="1"/>
            <a:r>
              <a:rPr lang="en-US" altLang="en-US" dirty="0"/>
              <a:t>Pairs due by </a:t>
            </a:r>
            <a:r>
              <a:rPr lang="en-US" altLang="en-US" dirty="0">
                <a:solidFill>
                  <a:schemeClr val="tx2"/>
                </a:solidFill>
              </a:rPr>
              <a:t>Thursday</a:t>
            </a:r>
            <a:r>
              <a:rPr lang="en-US" altLang="en-US" dirty="0"/>
              <a:t>, proposal by </a:t>
            </a:r>
            <a:r>
              <a:rPr lang="en-US" altLang="en-US" dirty="0">
                <a:solidFill>
                  <a:schemeClr val="tx2"/>
                </a:solidFill>
              </a:rPr>
              <a:t>Tuesday</a:t>
            </a:r>
          </a:p>
          <a:p>
            <a:r>
              <a:rPr lang="en-US" altLang="en-US" dirty="0"/>
              <a:t>Form team</a:t>
            </a:r>
          </a:p>
          <a:p>
            <a:r>
              <a:rPr lang="en-US" altLang="en-US" dirty="0"/>
              <a:t>Develop</a:t>
            </a:r>
          </a:p>
          <a:p>
            <a:r>
              <a:rPr lang="en-US" altLang="en-US" dirty="0"/>
              <a:t>Deliver code, tests, documentation</a:t>
            </a:r>
          </a:p>
          <a:p>
            <a:r>
              <a:rPr lang="en-US" altLang="en-US" dirty="0"/>
              <a:t>Graded on process during development + quality of what you deliver =</a:t>
            </a:r>
            <a:br>
              <a:rPr lang="en-US" altLang="en-US" dirty="0"/>
            </a:br>
            <a:r>
              <a:rPr lang="en-US" altLang="en-US" dirty="0"/>
              <a:t>process + product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B362-7CC9-407C-BFA7-D7E4607BBA88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055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meta-requirements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Automated tests (ideally test first)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Must use UML to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object-oriented language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Must practice proper configuration management (can use some DVCS, such as </a:t>
            </a:r>
            <a:r>
              <a:rPr lang="en-US" altLang="en-US" dirty="0" err="1"/>
              <a:t>Git</a:t>
            </a:r>
            <a:r>
              <a:rPr lang="en-US" altLang="en-US" dirty="0"/>
              <a:t>, besides </a:t>
            </a:r>
            <a:r>
              <a:rPr lang="en-US" altLang="en-US" dirty="0" err="1"/>
              <a:t>dept</a:t>
            </a:r>
            <a:r>
              <a:rPr lang="en-US" altLang="en-US" dirty="0"/>
              <a:t> SVN)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Must use continuous integration (Jenkins, </a:t>
            </a:r>
            <a:r>
              <a:rPr lang="fr-FR" altLang="en-US" dirty="0"/>
              <a:t>Travis CI, or Circle CI, etc.)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Must manage requirements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project is successful, must have a plan for how to keep it going after the end of the semester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0D7E-1C69-4B0C-8ED0-E1D03FA464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74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ideas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Engineering Open House project</a:t>
            </a:r>
          </a:p>
          <a:p>
            <a:r>
              <a:rPr lang="en-US" altLang="en-US" dirty="0"/>
              <a:t>Web site</a:t>
            </a:r>
          </a:p>
          <a:p>
            <a:r>
              <a:rPr lang="en-US" altLang="en-US" dirty="0"/>
              <a:t>Game</a:t>
            </a:r>
          </a:p>
          <a:p>
            <a:r>
              <a:rPr lang="en-US" altLang="en-US" dirty="0"/>
              <a:t>Mobile app </a:t>
            </a:r>
            <a:r>
              <a:rPr lang="en-US" altLang="en-US" sz="2800" dirty="0"/>
              <a:t>(smart bus app, </a:t>
            </a:r>
            <a:r>
              <a:rPr lang="en-US" altLang="en-US" sz="2800" dirty="0" err="1"/>
              <a:t>mHealth</a:t>
            </a:r>
            <a:r>
              <a:rPr lang="en-US" altLang="en-US" sz="2800" dirty="0"/>
              <a:t> app, etc.)</a:t>
            </a:r>
          </a:p>
          <a:p>
            <a:r>
              <a:rPr lang="en-US" altLang="en-US" dirty="0"/>
              <a:t>Lab of Things</a:t>
            </a:r>
          </a:p>
          <a:p>
            <a:r>
              <a:rPr lang="en-US" altLang="en-US" dirty="0"/>
              <a:t>Add feature to some open-source code</a:t>
            </a:r>
          </a:p>
          <a:p>
            <a:endParaRPr lang="en-US" altLang="en-US" dirty="0"/>
          </a:p>
          <a:p>
            <a:r>
              <a:rPr lang="en-US" altLang="en-US" dirty="0"/>
              <a:t>Whatever (software) that you want!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6B0D-C588-4485-9B67-B6D11A23ED10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948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proposal parts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Description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Motivation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Comparison with similar software 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Languages, libraries, frameworks, platforms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Risks/challenges 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User stories and iterations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Meeting schedule (6+ hours/week of work)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Skill sets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Process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Tools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Related projects, if 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200D-41B8-4760-A471-0FC50CBFFEE5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45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Proposal audience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Must convince staff and fellow students</a:t>
            </a:r>
          </a:p>
          <a:p>
            <a:pPr lvl="1"/>
            <a:r>
              <a:rPr lang="en-US" altLang="en-US" dirty="0"/>
              <a:t>What do you want to build?</a:t>
            </a:r>
          </a:p>
          <a:p>
            <a:pPr lvl="1"/>
            <a:r>
              <a:rPr lang="en-US" altLang="en-US" dirty="0"/>
              <a:t>How?  What plan to follow?</a:t>
            </a:r>
          </a:p>
          <a:p>
            <a:pPr lvl="1"/>
            <a:r>
              <a:rPr lang="en-US" altLang="en-US" dirty="0"/>
              <a:t>Is it worth doing?  What is the cost?</a:t>
            </a:r>
            <a:br>
              <a:rPr lang="en-US" altLang="en-US" dirty="0"/>
            </a:br>
            <a:r>
              <a:rPr lang="en-US" altLang="en-US" dirty="0"/>
              <a:t>The benefit?</a:t>
            </a:r>
          </a:p>
          <a:p>
            <a:pPr lvl="1"/>
            <a:r>
              <a:rPr lang="en-US" altLang="en-US" dirty="0"/>
              <a:t>Can you do it?  Is the plan reasonable?</a:t>
            </a:r>
          </a:p>
          <a:p>
            <a:pPr lvl="1"/>
            <a:r>
              <a:rPr lang="en-US" altLang="en-US" dirty="0"/>
              <a:t>What will you get out of it?</a:t>
            </a:r>
          </a:p>
          <a:p>
            <a:pPr lvl="1"/>
            <a:r>
              <a:rPr lang="en-US" altLang="en-US" dirty="0"/>
              <a:t>Will it be successful?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C96E-0503-45A6-8704-CC98D4550481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53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proposal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include parts of final documentation</a:t>
            </a:r>
          </a:p>
          <a:p>
            <a:pPr lvl="1"/>
            <a:r>
              <a:rPr lang="en-US" altLang="en-US" dirty="0"/>
              <a:t>Analysis of problem, users </a:t>
            </a:r>
          </a:p>
          <a:p>
            <a:pPr lvl="1"/>
            <a:r>
              <a:rPr lang="en-US" altLang="en-US" dirty="0"/>
              <a:t>Architecture, technology</a:t>
            </a:r>
          </a:p>
          <a:p>
            <a:r>
              <a:rPr lang="en-US" altLang="en-US" dirty="0"/>
              <a:t>Plan, not reality</a:t>
            </a:r>
          </a:p>
          <a:p>
            <a:pPr lvl="1"/>
            <a:r>
              <a:rPr lang="en-US" altLang="en-US" dirty="0"/>
              <a:t>Schedule</a:t>
            </a:r>
          </a:p>
          <a:p>
            <a:pPr lvl="1"/>
            <a:r>
              <a:rPr lang="en-US" altLang="en-US" dirty="0"/>
              <a:t>Risks, and how to deal with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3B00-8B1B-4F3F-9E49-B2C722A6A81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71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hours per week of work</a:t>
            </a:r>
          </a:p>
          <a:p>
            <a:pPr lvl="1"/>
            <a:r>
              <a:rPr lang="en-US" dirty="0"/>
              <a:t>Plan for at least 6 hours, but some teams get excited and work harder</a:t>
            </a:r>
          </a:p>
          <a:p>
            <a:pPr lvl="1"/>
            <a:r>
              <a:rPr lang="en-US" dirty="0"/>
              <a:t>Proposal meeting times: be flexible so that more people can join you</a:t>
            </a:r>
          </a:p>
          <a:p>
            <a:endParaRPr lang="en-US" dirty="0"/>
          </a:p>
          <a:p>
            <a:r>
              <a:rPr lang="en-US" dirty="0"/>
              <a:t>Semester end: Michael S. Hughes </a:t>
            </a:r>
            <a:r>
              <a:rPr lang="en-US" dirty="0">
                <a:solidFill>
                  <a:schemeClr val="tx2"/>
                </a:solidFill>
              </a:rPr>
              <a:t>Award</a:t>
            </a:r>
            <a:r>
              <a:rPr lang="en-US" dirty="0"/>
              <a:t> in Software Engineering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 the top project</a:t>
            </a:r>
            <a:br>
              <a:rPr lang="en-US" dirty="0"/>
            </a:br>
            <a:r>
              <a:rPr lang="en-US" sz="1800" dirty="0">
                <a:hlinkClick r:id="rId2"/>
              </a:rPr>
              <a:t>http://cs.illinois.edu/prospective-students/undergraduates/undergraduate-scholarships-and-awards/michael-s-hughes-award-sof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4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F7D07-3761-49F7-A99A-C2F1618B1DE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homework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In pairs, write project proposals on Wiki</a:t>
            </a:r>
          </a:p>
          <a:p>
            <a:pPr lvl="1"/>
            <a:r>
              <a:rPr lang="en-US" altLang="en-US" dirty="0"/>
              <a:t>If you care who you pair with, sign up on</a:t>
            </a:r>
            <a:br>
              <a:rPr lang="en-US" altLang="en-US" dirty="0"/>
            </a:br>
            <a:r>
              <a:rPr lang="en-US" altLang="en-US" sz="1800" dirty="0">
                <a:hlinkClick r:id="rId2"/>
              </a:rPr>
              <a:t>https://wiki.illinois.edu//wiki/display/cs428sp17/Homework+1+Pairs</a:t>
            </a:r>
            <a:r>
              <a:rPr lang="en-US" altLang="en-US" sz="1800" dirty="0"/>
              <a:t> </a:t>
            </a:r>
            <a:br>
              <a:rPr lang="en-US" altLang="en-US" dirty="0"/>
            </a:br>
            <a:r>
              <a:rPr lang="en-US" altLang="en-US" dirty="0"/>
              <a:t>If you have access problems, email </a:t>
            </a:r>
            <a:r>
              <a:rPr lang="en-US" dirty="0"/>
              <a:t>Wayne Wu &lt;</a:t>
            </a:r>
            <a:r>
              <a:rPr lang="en-US" dirty="0">
                <a:hlinkClick r:id="rId3"/>
              </a:rPr>
              <a:t>yuwu4@illinois.edu</a:t>
            </a:r>
            <a:r>
              <a:rPr lang="en-US" dirty="0"/>
              <a:t>&gt;.</a:t>
            </a:r>
            <a:endParaRPr lang="en-US" altLang="en-US" dirty="0"/>
          </a:p>
          <a:p>
            <a:pPr lvl="1"/>
            <a:r>
              <a:rPr lang="en-US" altLang="en-US" dirty="0"/>
              <a:t>If we don’t hear from you by the end of  </a:t>
            </a:r>
            <a:r>
              <a:rPr lang="en-US" altLang="en-US" dirty="0">
                <a:solidFill>
                  <a:schemeClr val="tx2"/>
                </a:solidFill>
              </a:rPr>
              <a:t>Thursday</a:t>
            </a:r>
            <a:r>
              <a:rPr lang="en-US" altLang="en-US" dirty="0"/>
              <a:t>, we’ll randomly put you into pairs (you don’t lose points for random assignment)</a:t>
            </a:r>
          </a:p>
          <a:p>
            <a:r>
              <a:rPr lang="en-US" altLang="en-US" dirty="0"/>
              <a:t>Proposal itself due by the end of </a:t>
            </a:r>
            <a:r>
              <a:rPr lang="en-US" altLang="en-US" dirty="0">
                <a:solidFill>
                  <a:schemeClr val="tx2"/>
                </a:solidFill>
              </a:rPr>
              <a:t>Tuesday</a:t>
            </a:r>
            <a:r>
              <a:rPr lang="en-US" altLang="en-US" dirty="0"/>
              <a:t> (Jan 24)</a:t>
            </a:r>
          </a:p>
        </p:txBody>
      </p:sp>
    </p:spTree>
    <p:extLst>
      <p:ext uri="{BB962C8B-B14F-4D97-AF65-F5344CB8AC3E}">
        <p14:creationId xmlns:p14="http://schemas.microsoft.com/office/powerpoint/2010/main" val="213747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proposals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Too vague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Can’t tell if task has been done, e.g., “Study x”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Tasks too big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Too much creativity, e.g., focus on art work in game, instead of designing/developing game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Too small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need of being made bigger (but need to prioritize tasks so scope can be reduced when needed)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Too big (about 8 students and 12 weeks)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Many similar programs exist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8F27-5B02-4CB9-BF1D-7FA503AC99ED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Tao Xie (</a:t>
            </a:r>
            <a:r>
              <a:rPr lang="en-US" dirty="0" err="1"/>
              <a:t>NetID</a:t>
            </a:r>
            <a:r>
              <a:rPr lang="en-US" dirty="0"/>
              <a:t>: taoxie)</a:t>
            </a:r>
          </a:p>
          <a:p>
            <a:r>
              <a:rPr lang="en-US" dirty="0"/>
              <a:t>TAs</a:t>
            </a:r>
          </a:p>
          <a:p>
            <a:pPr lvl="1"/>
            <a:r>
              <a:rPr lang="en-US" dirty="0"/>
              <a:t>Wayne Wu (</a:t>
            </a:r>
            <a:r>
              <a:rPr lang="en-US" dirty="0" err="1"/>
              <a:t>NetID</a:t>
            </a:r>
            <a:r>
              <a:rPr lang="en-US" dirty="0"/>
              <a:t>: yuwu4) </a:t>
            </a:r>
          </a:p>
          <a:p>
            <a:pPr lvl="1"/>
            <a:r>
              <a:rPr lang="en-US" dirty="0"/>
              <a:t>Qing Ye (</a:t>
            </a:r>
            <a:r>
              <a:rPr lang="en-US" dirty="0" err="1"/>
              <a:t>NetID</a:t>
            </a:r>
            <a:r>
              <a:rPr lang="en-US" dirty="0"/>
              <a:t>: qingye3)</a:t>
            </a:r>
          </a:p>
          <a:p>
            <a:r>
              <a:rPr lang="en-US" dirty="0"/>
              <a:t>Writing graders (cs429)</a:t>
            </a:r>
          </a:p>
          <a:p>
            <a:pPr lvl="1"/>
            <a:r>
              <a:rPr lang="en-US" dirty="0"/>
              <a:t>TBD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Afterwards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We will make list of accepted proposals</a:t>
            </a:r>
          </a:p>
          <a:p>
            <a:r>
              <a:rPr lang="en-US" altLang="en-US" dirty="0"/>
              <a:t>You should form teams of about 8 students</a:t>
            </a:r>
          </a:p>
          <a:p>
            <a:pPr lvl="1"/>
            <a:r>
              <a:rPr lang="en-US" altLang="en-US" dirty="0"/>
              <a:t>We will use CATME to form teams</a:t>
            </a:r>
          </a:p>
          <a:p>
            <a:pPr lvl="1"/>
            <a:r>
              <a:rPr lang="en-US" altLang="en-US" dirty="0"/>
              <a:t>More details to be disclosed later this week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Team formation goal: a jelled team</a:t>
            </a:r>
          </a:p>
          <a:p>
            <a:pPr lvl="1"/>
            <a:r>
              <a:rPr lang="en-US" altLang="en-US" dirty="0"/>
              <a:t>Available weekly common meeting/working time </a:t>
            </a:r>
          </a:p>
          <a:p>
            <a:pPr lvl="1"/>
            <a:r>
              <a:rPr lang="en-US" altLang="en-US" dirty="0"/>
              <a:t>Need to be cohesive but also diverse</a:t>
            </a:r>
          </a:p>
          <a:p>
            <a:pPr lvl="2"/>
            <a:r>
              <a:rPr lang="en-US" altLang="en-US" dirty="0"/>
              <a:t>We’ll have not only coding but management, testing, requirements, design, documentation…</a:t>
            </a:r>
          </a:p>
          <a:p>
            <a:pPr lvl="1"/>
            <a:r>
              <a:rPr lang="en-US" altLang="en-US" dirty="0"/>
              <a:t>Your project largely depends on the people!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5A67-D015-4F1A-854F-BEEF4E7710C0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6414572"/>
            <a:ext cx="7173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jelled team: the whole is more productive than the sum of its parts.</a:t>
            </a:r>
          </a:p>
        </p:txBody>
      </p:sp>
    </p:spTree>
    <p:extLst>
      <p:ext uri="{BB962C8B-B14F-4D97-AF65-F5344CB8AC3E}">
        <p14:creationId xmlns:p14="http://schemas.microsoft.com/office/powerpoint/2010/main" val="378641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200" dirty="0">
                <a:hlinkClick r:id="rId2"/>
              </a:rPr>
              <a:t>https://wiki.illinois.edu/wiki/display/cs428sp17/Grading+Policy</a:t>
            </a:r>
            <a:r>
              <a:rPr lang="en-US" altLang="en-US" sz="2200" dirty="0"/>
              <a:t> </a:t>
            </a:r>
          </a:p>
          <a:p>
            <a:r>
              <a:rPr lang="en-US" altLang="en-US" dirty="0"/>
              <a:t>For three hours of credit:</a:t>
            </a:r>
          </a:p>
          <a:p>
            <a:pPr lvl="1"/>
            <a:r>
              <a:rPr lang="en-US" altLang="en-US" dirty="0" err="1"/>
              <a:t>Homeworks</a:t>
            </a:r>
            <a:r>
              <a:rPr lang="en-US" altLang="en-US" dirty="0"/>
              <a:t> – 20%</a:t>
            </a:r>
          </a:p>
          <a:p>
            <a:pPr lvl="1"/>
            <a:r>
              <a:rPr lang="en-US" altLang="en-US" dirty="0"/>
              <a:t>Project – 40%</a:t>
            </a:r>
          </a:p>
          <a:p>
            <a:pPr lvl="1"/>
            <a:r>
              <a:rPr lang="en-US" altLang="en-US" dirty="0"/>
              <a:t>Final exam – 35%</a:t>
            </a:r>
          </a:p>
          <a:p>
            <a:pPr lvl="1"/>
            <a:r>
              <a:rPr lang="en-US" altLang="en-US" dirty="0"/>
              <a:t>In-class quizzes – 5%</a:t>
            </a:r>
          </a:p>
          <a:p>
            <a:pPr lvl="1"/>
            <a:r>
              <a:rPr lang="en-US" dirty="0"/>
              <a:t>Piazza participation </a:t>
            </a:r>
            <a:r>
              <a:rPr lang="en-US" altLang="en-US" dirty="0"/>
              <a:t>– up to 1.5%</a:t>
            </a:r>
          </a:p>
          <a:p>
            <a:r>
              <a:rPr lang="en-US" altLang="en-US" dirty="0"/>
              <a:t>For 4 hours of credit: Write a book report 25% of the final grade</a:t>
            </a:r>
          </a:p>
          <a:p>
            <a:r>
              <a:rPr lang="en-US" altLang="en-US" dirty="0"/>
              <a:t>For 429: If you fail ACP, you get F for 429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A35F-DD9A-454D-AD94-3FFE88FB817D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027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campus policies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integrity – Code of ethics</a:t>
            </a:r>
          </a:p>
          <a:p>
            <a:endParaRPr lang="en-US" dirty="0"/>
          </a:p>
          <a:p>
            <a:r>
              <a:rPr lang="en-US" dirty="0"/>
              <a:t>Special accommodations (contact the instructor Prof. Tao Xie)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6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236E-C10B-4EC4-A13D-45984107AF0C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Todos</a:t>
            </a:r>
            <a:endParaRPr lang="en-US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We already signed up those who enrolled today</a:t>
            </a:r>
          </a:p>
          <a:p>
            <a:pPr lvl="1"/>
            <a:r>
              <a:rPr lang="en-US" altLang="en-US" dirty="0"/>
              <a:t>If you are not yet on our Piazza CS428/429 course, sign up yourself on Piazza following</a:t>
            </a:r>
            <a:br>
              <a:rPr lang="en-US" altLang="en-US" dirty="0"/>
            </a:br>
            <a:r>
              <a:rPr lang="en-US" altLang="en-US" dirty="0">
                <a:hlinkClick r:id="rId2"/>
              </a:rPr>
              <a:t>https://wiki.illinois.edu/wiki/display/cs428sp17/Communicating+with+the+Staff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Sign for HW1 pair by Thursday if you care</a:t>
            </a:r>
          </a:p>
          <a:p>
            <a:r>
              <a:rPr lang="en-US" altLang="en-US" dirty="0"/>
              <a:t>Start thinking/writing your proposal</a:t>
            </a:r>
          </a:p>
          <a:p>
            <a:r>
              <a:rPr lang="en-US" altLang="en-US" dirty="0"/>
              <a:t>Keep up with assigned reading</a:t>
            </a:r>
          </a:p>
          <a:p>
            <a:endParaRPr lang="en-US" altLang="en-US" dirty="0"/>
          </a:p>
          <a:p>
            <a:r>
              <a:rPr lang="en-US" altLang="en-US" dirty="0"/>
              <a:t>Contact us if you have problems with Wiki or Piazza</a:t>
            </a:r>
          </a:p>
        </p:txBody>
      </p:sp>
    </p:spTree>
    <p:extLst>
      <p:ext uri="{BB962C8B-B14F-4D97-AF65-F5344CB8AC3E}">
        <p14:creationId xmlns:p14="http://schemas.microsoft.com/office/powerpoint/2010/main" val="148273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Exercises: Speed “Dating”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into four students in a group to share and discuss your directions/proposals of interest for your proposed project</a:t>
            </a:r>
          </a:p>
          <a:p>
            <a:endParaRPr lang="en-US" dirty="0"/>
          </a:p>
          <a:p>
            <a:r>
              <a:rPr lang="en-US" dirty="0"/>
              <a:t>Upon signal, move around and switch to join another group</a:t>
            </a:r>
          </a:p>
          <a:p>
            <a:pPr lvl="1"/>
            <a:r>
              <a:rPr lang="en-US" dirty="0"/>
              <a:t>Requirement: your new group members shouldn’t overlap with your previous group partners.</a:t>
            </a:r>
          </a:p>
          <a:p>
            <a:endParaRPr lang="en-US" dirty="0"/>
          </a:p>
          <a:p>
            <a:r>
              <a:rPr lang="en-US" dirty="0"/>
              <a:t>In this way, you interact with several students (briefly). Feel free to communicate among each other to pair up for HW1.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5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Testimonials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“Looking back, CS 428 was definitely one of the useful classes I took in college and keep using the basic principles (…) almost daily at my job”</a:t>
            </a:r>
          </a:p>
          <a:p>
            <a:pPr marL="0" indent="0" algn="r">
              <a:buNone/>
            </a:pPr>
            <a:r>
              <a:rPr lang="en-US" sz="2000" dirty="0"/>
              <a:t>Alum 2007, now at Citadel Investment Group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“The biggest thing that CS428 did for me was to give me a sense of the Real World (tm). Much of the work was thought-provoking and exciting. Software Engineering and the Senior Projects both gave a sense of how to work in teams, how to engineer solutions to specific technical challenges. I think having a balance of deep technical issues (most of the classwork) and real-life challenges and approaches is critical to being successful in the field (software development) MOST of us ended up coming out of UIUC.”</a:t>
            </a:r>
          </a:p>
          <a:p>
            <a:pPr marL="0" indent="0" algn="r">
              <a:buNone/>
            </a:pPr>
            <a:r>
              <a:rPr lang="en-US" sz="2000" dirty="0"/>
              <a:t>Mike Duff – architect Chicago Mercantile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427: What is (not) S.E.?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software programming</a:t>
            </a:r>
          </a:p>
          <a:p>
            <a:pPr lvl="1"/>
            <a:r>
              <a:rPr lang="en-US" dirty="0"/>
              <a:t>Individual vs. team</a:t>
            </a:r>
          </a:p>
          <a:p>
            <a:r>
              <a:rPr lang="en-US" dirty="0"/>
              <a:t>Not just a process</a:t>
            </a:r>
          </a:p>
          <a:p>
            <a:pPr lvl="1"/>
            <a:r>
              <a:rPr lang="en-US" dirty="0"/>
              <a:t>Field that studies several different processes</a:t>
            </a:r>
          </a:p>
          <a:p>
            <a:r>
              <a:rPr lang="en-US" dirty="0"/>
              <a:t>IEEE 610: “The application of a </a:t>
            </a:r>
            <a:r>
              <a:rPr lang="en-US" u="sng" dirty="0"/>
              <a:t>systematic</a:t>
            </a:r>
            <a:r>
              <a:rPr lang="en-US" dirty="0"/>
              <a:t>, </a:t>
            </a:r>
            <a:r>
              <a:rPr lang="en-US" u="sng" dirty="0"/>
              <a:t>disciplined</a:t>
            </a:r>
            <a:r>
              <a:rPr lang="en-US" dirty="0"/>
              <a:t>, </a:t>
            </a:r>
            <a:r>
              <a:rPr lang="en-US" u="sng" dirty="0"/>
              <a:t>quantifiable</a:t>
            </a:r>
            <a:r>
              <a:rPr lang="en-US" dirty="0"/>
              <a:t> approach to the </a:t>
            </a:r>
            <a:r>
              <a:rPr lang="en-US" u="sng" dirty="0"/>
              <a:t>development</a:t>
            </a:r>
            <a:r>
              <a:rPr lang="en-US" dirty="0"/>
              <a:t>, </a:t>
            </a:r>
            <a:r>
              <a:rPr lang="en-US" u="sng" dirty="0"/>
              <a:t>operation</a:t>
            </a:r>
            <a:r>
              <a:rPr lang="en-US" dirty="0"/>
              <a:t>, and </a:t>
            </a:r>
            <a:r>
              <a:rPr lang="en-US" u="sng" dirty="0"/>
              <a:t>maintenance</a:t>
            </a:r>
            <a:r>
              <a:rPr lang="en-US" dirty="0"/>
              <a:t> of software.”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720F-437B-4580-901D-EBC2A4F9C7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7366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topics studied in S.E.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Techniques</a:t>
            </a:r>
          </a:p>
          <a:p>
            <a:r>
              <a:rPr lang="en-US" dirty="0"/>
              <a:t>Models (of software development)</a:t>
            </a:r>
          </a:p>
          <a:p>
            <a:r>
              <a:rPr lang="en-US" dirty="0"/>
              <a:t>Modeling (of developed systems)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427: Software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1074: “A set of activities performed towards a specific purpose”</a:t>
            </a:r>
          </a:p>
          <a:p>
            <a:r>
              <a:rPr lang="en-US" dirty="0"/>
              <a:t>Johnson: “The steps a particular group follows to develop software”</a:t>
            </a:r>
          </a:p>
          <a:p>
            <a:endParaRPr lang="en-US" dirty="0"/>
          </a:p>
          <a:p>
            <a:r>
              <a:rPr lang="en-US" dirty="0"/>
              <a:t>All 427 teams followed the same process: (academic) </a:t>
            </a:r>
            <a:r>
              <a:rPr lang="en-US" dirty="0">
                <a:solidFill>
                  <a:schemeClr val="tx2"/>
                </a:solidFill>
              </a:rPr>
              <a:t>XP</a:t>
            </a:r>
            <a:r>
              <a:rPr lang="en-US" dirty="0"/>
              <a:t> (Extreme Programming)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B06-203D-4A1E-A5AF-5C8624B7068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4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software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</a:t>
            </a:r>
          </a:p>
          <a:p>
            <a:pPr lvl="1"/>
            <a:r>
              <a:rPr lang="en-US" dirty="0" err="1"/>
              <a:t>eXtreme</a:t>
            </a:r>
            <a:r>
              <a:rPr lang="en-US" dirty="0"/>
              <a:t> Programming (XP), Scrum…</a:t>
            </a:r>
          </a:p>
          <a:p>
            <a:r>
              <a:rPr lang="en-US" dirty="0"/>
              <a:t>Theoretical</a:t>
            </a:r>
          </a:p>
          <a:p>
            <a:pPr lvl="1"/>
            <a:r>
              <a:rPr lang="en-US" dirty="0"/>
              <a:t>Waterfall…</a:t>
            </a:r>
          </a:p>
          <a:p>
            <a:r>
              <a:rPr lang="en-US" dirty="0"/>
              <a:t>Formal</a:t>
            </a:r>
          </a:p>
          <a:p>
            <a:pPr lvl="1"/>
            <a:r>
              <a:rPr lang="en-US" dirty="0"/>
              <a:t>Rational Unified Process (RUP), Cleanroom…</a:t>
            </a:r>
          </a:p>
          <a:p>
            <a:r>
              <a:rPr lang="en-US" dirty="0"/>
              <a:t>Distributed, open-source</a:t>
            </a:r>
          </a:p>
          <a:p>
            <a:pPr lvl="1"/>
            <a:r>
              <a:rPr lang="en-US" dirty="0"/>
              <a:t>Bazaar…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past 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Instructors</a:t>
            </a:r>
          </a:p>
          <a:p>
            <a:pPr lvl="1"/>
            <a:r>
              <a:rPr lang="en-US" dirty="0"/>
              <a:t>Darko Marinov</a:t>
            </a:r>
          </a:p>
          <a:p>
            <a:pPr lvl="1"/>
            <a:r>
              <a:rPr lang="en-US" dirty="0"/>
              <a:t>Danny Dig</a:t>
            </a:r>
          </a:p>
          <a:p>
            <a:pPr lvl="1"/>
            <a:r>
              <a:rPr lang="en-US" dirty="0"/>
              <a:t>Ralph Johnson</a:t>
            </a:r>
          </a:p>
          <a:p>
            <a:r>
              <a:rPr lang="en-US" dirty="0"/>
              <a:t>TAs</a:t>
            </a:r>
          </a:p>
          <a:p>
            <a:pPr lvl="1"/>
            <a:r>
              <a:rPr lang="en-US" dirty="0" err="1"/>
              <a:t>Yiming</a:t>
            </a:r>
            <a:r>
              <a:rPr lang="en-US" dirty="0"/>
              <a:t> Jiang, Wenbo Yu</a:t>
            </a:r>
          </a:p>
          <a:p>
            <a:pPr lvl="1"/>
            <a:r>
              <a:rPr lang="en-US" dirty="0"/>
              <a:t>Zheng (KZ) Kang, Yu Lin, Qi Wang, Jingning Zhang</a:t>
            </a:r>
          </a:p>
          <a:p>
            <a:pPr lvl="1"/>
            <a:r>
              <a:rPr lang="en-US" dirty="0"/>
              <a:t>Cosmin </a:t>
            </a:r>
            <a:r>
              <a:rPr lang="en-US" dirty="0" err="1"/>
              <a:t>Radoi</a:t>
            </a:r>
            <a:r>
              <a:rPr lang="en-US" dirty="0"/>
              <a:t>, Pranav Garg, Sadaf </a:t>
            </a:r>
            <a:r>
              <a:rPr lang="en-US" dirty="0" err="1"/>
              <a:t>Tayefeh</a:t>
            </a:r>
            <a:r>
              <a:rPr lang="en-US" dirty="0"/>
              <a:t> </a:t>
            </a:r>
            <a:r>
              <a:rPr lang="en-US" dirty="0" err="1"/>
              <a:t>Hosseinlou</a:t>
            </a:r>
            <a:endParaRPr lang="en-US" dirty="0"/>
          </a:p>
          <a:p>
            <a:pPr lvl="1"/>
            <a:r>
              <a:rPr lang="en-US" dirty="0"/>
              <a:t>Caius </a:t>
            </a:r>
            <a:r>
              <a:rPr lang="en-US" dirty="0" err="1"/>
              <a:t>Brindescu</a:t>
            </a:r>
            <a:r>
              <a:rPr lang="en-US" dirty="0"/>
              <a:t>, Mihai </a:t>
            </a:r>
            <a:r>
              <a:rPr lang="en-US" dirty="0" err="1"/>
              <a:t>Codoban</a:t>
            </a:r>
            <a:endParaRPr lang="en-US" dirty="0"/>
          </a:p>
          <a:p>
            <a:pPr lvl="1"/>
            <a:r>
              <a:rPr lang="en-US" dirty="0" err="1"/>
              <a:t>Sandro</a:t>
            </a:r>
            <a:r>
              <a:rPr lang="en-US" dirty="0"/>
              <a:t> </a:t>
            </a:r>
            <a:r>
              <a:rPr lang="en-US" dirty="0" err="1"/>
              <a:t>Badame</a:t>
            </a:r>
            <a:r>
              <a:rPr lang="en-US" dirty="0"/>
              <a:t>, Yun Young Lee, </a:t>
            </a:r>
            <a:r>
              <a:rPr lang="en-US" dirty="0" err="1"/>
              <a:t>Jurand</a:t>
            </a:r>
            <a:r>
              <a:rPr lang="en-US" dirty="0"/>
              <a:t> </a:t>
            </a:r>
            <a:r>
              <a:rPr lang="en-US" dirty="0" err="1"/>
              <a:t>Nogiec</a:t>
            </a:r>
            <a:endParaRPr lang="en-US" dirty="0"/>
          </a:p>
          <a:p>
            <a:pPr lvl="1"/>
            <a:r>
              <a:rPr lang="en-US" dirty="0"/>
              <a:t>Damion Mitchell, Shin </a:t>
            </a:r>
            <a:r>
              <a:rPr lang="en-US" dirty="0" err="1"/>
              <a:t>Hwei</a:t>
            </a:r>
            <a:r>
              <a:rPr lang="en-US" dirty="0"/>
              <a:t> Tan</a:t>
            </a:r>
          </a:p>
          <a:p>
            <a:r>
              <a:rPr lang="en-US" dirty="0"/>
              <a:t>We’ll be building on their material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6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Purpose of 428 differs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Be able to understand and follow your project’s process</a:t>
            </a:r>
          </a:p>
          <a:p>
            <a:r>
              <a:rPr lang="en-US" altLang="en-US" dirty="0"/>
              <a:t>Be able to </a:t>
            </a:r>
            <a:r>
              <a:rPr lang="en-US" altLang="en-US" dirty="0">
                <a:solidFill>
                  <a:schemeClr val="tx2"/>
                </a:solidFill>
              </a:rPr>
              <a:t>improve</a:t>
            </a:r>
            <a:r>
              <a:rPr lang="en-US" altLang="en-US" dirty="0"/>
              <a:t> your process</a:t>
            </a:r>
          </a:p>
          <a:p>
            <a:r>
              <a:rPr lang="en-US" altLang="en-US" dirty="0"/>
              <a:t>Be able to design the right process for your project</a:t>
            </a:r>
          </a:p>
          <a:p>
            <a:pPr lvl="1"/>
            <a:r>
              <a:rPr lang="en-US" altLang="en-US" dirty="0"/>
              <a:t>427: Learn a particular process (XP) and some steps common to all processes: SCM, testing, refactoring, reverse engineering…</a:t>
            </a:r>
          </a:p>
          <a:p>
            <a:pPr lvl="1"/>
            <a:r>
              <a:rPr lang="en-US" altLang="en-US" dirty="0"/>
              <a:t>428: Can follow Scrum or other Agile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D858-464E-4EED-8DFE-FA354599265C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4900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process: XP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Roles</a:t>
            </a:r>
          </a:p>
          <a:p>
            <a:pPr lvl="1"/>
            <a:r>
              <a:rPr lang="en-US" altLang="en-US" dirty="0"/>
              <a:t>XP: Customer, Developer, Coach</a:t>
            </a:r>
          </a:p>
          <a:p>
            <a:pPr lvl="1"/>
            <a:r>
              <a:rPr lang="en-US" altLang="en-US" dirty="0"/>
              <a:t>Scrum: Pigs (product owner</a:t>
            </a:r>
            <a:r>
              <a:rPr lang="en-US" dirty="0"/>
              <a:t>, </a:t>
            </a:r>
            <a:r>
              <a:rPr lang="en-US" dirty="0" err="1"/>
              <a:t>dev</a:t>
            </a:r>
            <a:r>
              <a:rPr lang="en-US" dirty="0"/>
              <a:t> team [3-9 </a:t>
            </a:r>
            <a:r>
              <a:rPr lang="en-US" dirty="0" err="1"/>
              <a:t>ppl</a:t>
            </a:r>
            <a:r>
              <a:rPr lang="en-US" dirty="0"/>
              <a:t>], Scrum master)</a:t>
            </a:r>
            <a:r>
              <a:rPr lang="en-US" altLang="en-US" dirty="0"/>
              <a:t>, Chicken (customers and executive management) </a:t>
            </a:r>
            <a:r>
              <a:rPr lang="en-US" altLang="en-US" sz="2200" dirty="0"/>
              <a:t>(</a:t>
            </a:r>
            <a:r>
              <a:rPr lang="en-US" altLang="en-US" sz="2200" dirty="0">
                <a:hlinkClick r:id="rId2"/>
              </a:rPr>
              <a:t>http://en.wikipedia.org/wiki/The_Chicken_and_the_Pig</a:t>
            </a:r>
            <a:r>
              <a:rPr lang="en-US" altLang="en-US" sz="2200" dirty="0"/>
              <a:t>)</a:t>
            </a:r>
          </a:p>
          <a:p>
            <a:r>
              <a:rPr lang="en-US" altLang="en-US" dirty="0"/>
              <a:t>Activities</a:t>
            </a:r>
          </a:p>
          <a:p>
            <a:pPr lvl="1"/>
            <a:r>
              <a:rPr lang="en-US" altLang="en-US" dirty="0"/>
              <a:t>XP: Write stories, planning game, test-first, pair programming, continuous integration, refactoring</a:t>
            </a:r>
          </a:p>
          <a:p>
            <a:r>
              <a:rPr lang="en-US" altLang="en-US" dirty="0"/>
              <a:t>Work products</a:t>
            </a:r>
          </a:p>
          <a:p>
            <a:pPr lvl="1"/>
            <a:r>
              <a:rPr lang="en-US" altLang="en-US" dirty="0"/>
              <a:t>XP: User stories, tests,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CAB-D486-4A5D-9AEE-3F21796844E1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2778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in IEEE 1074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– 428 more</a:t>
            </a:r>
          </a:p>
          <a:p>
            <a:pPr lvl="1"/>
            <a:r>
              <a:rPr lang="en-US" dirty="0"/>
              <a:t>Project initiation</a:t>
            </a:r>
          </a:p>
          <a:p>
            <a:pPr lvl="1"/>
            <a:r>
              <a:rPr lang="en-US" dirty="0"/>
              <a:t>Project monitoring and control</a:t>
            </a:r>
          </a:p>
          <a:p>
            <a:pPr lvl="1"/>
            <a:r>
              <a:rPr lang="en-US" dirty="0"/>
              <a:t>Software quality management</a:t>
            </a:r>
          </a:p>
          <a:p>
            <a:r>
              <a:rPr lang="en-US" dirty="0"/>
              <a:t>Development – 427 and 428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1E1-E811-4E3B-A410-981DEBDCBC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in IEEE 1074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Post-development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Operation and support</a:t>
            </a:r>
          </a:p>
          <a:p>
            <a:pPr lvl="1"/>
            <a:r>
              <a:rPr lang="en-US" dirty="0"/>
              <a:t>Maintenance – 427</a:t>
            </a:r>
          </a:p>
          <a:p>
            <a:pPr lvl="1"/>
            <a:r>
              <a:rPr lang="en-US" dirty="0"/>
              <a:t>Retirement</a:t>
            </a:r>
          </a:p>
          <a:p>
            <a:r>
              <a:rPr lang="en-US" dirty="0"/>
              <a:t>Integral processes – 427 and 428</a:t>
            </a:r>
          </a:p>
          <a:p>
            <a:pPr lvl="1"/>
            <a:r>
              <a:rPr lang="en-US" dirty="0"/>
              <a:t>Verification and validation</a:t>
            </a:r>
          </a:p>
          <a:p>
            <a:pPr lvl="1"/>
            <a:r>
              <a:rPr lang="en-US" dirty="0"/>
              <a:t>Software configuration management</a:t>
            </a:r>
          </a:p>
          <a:p>
            <a:pPr lvl="1"/>
            <a:r>
              <a:rPr lang="en-US" dirty="0"/>
              <a:t>Documentation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19-8C55-48BE-94A3-BEABD23AA48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4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course staff</a:t>
            </a:r>
          </a:p>
          <a:p>
            <a:pPr lvl="1"/>
            <a:r>
              <a:rPr lang="en-US" dirty="0"/>
              <a:t>Contact info is on Wiki</a:t>
            </a:r>
            <a:br>
              <a:rPr lang="en-US" dirty="0"/>
            </a:br>
            <a:r>
              <a:rPr lang="en-US" sz="2400" dirty="0">
                <a:hlinkClick r:id="rId2"/>
              </a:rPr>
              <a:t>https://wiki.illinois.edu/wiki/display/cs428sp17/Home</a:t>
            </a:r>
            <a:r>
              <a:rPr lang="en-US" sz="2400" dirty="0"/>
              <a:t> </a:t>
            </a:r>
            <a:r>
              <a:rPr lang="en-US" sz="2000" dirty="0">
                <a:hlinkClick r:id="rId3"/>
              </a:rPr>
              <a:t> </a:t>
            </a:r>
            <a:r>
              <a:rPr lang="en-US" sz="2000" dirty="0"/>
              <a:t> </a:t>
            </a:r>
            <a:endParaRPr lang="en-US" sz="2400" dirty="0"/>
          </a:p>
          <a:p>
            <a:r>
              <a:rPr lang="en-US" dirty="0"/>
              <a:t>What is software engineering?</a:t>
            </a:r>
          </a:p>
          <a:p>
            <a:r>
              <a:rPr lang="en-US" dirty="0"/>
              <a:t>What is in cs428?</a:t>
            </a:r>
          </a:p>
          <a:p>
            <a:pPr lvl="1"/>
            <a:r>
              <a:rPr lang="en-US" dirty="0"/>
              <a:t>How can you succeed (or fail) in it?</a:t>
            </a:r>
          </a:p>
          <a:p>
            <a:r>
              <a:rPr lang="en-US" dirty="0"/>
              <a:t>What is in cs429?</a:t>
            </a:r>
          </a:p>
          <a:p>
            <a:pPr lvl="1"/>
            <a:r>
              <a:rPr lang="en-US" dirty="0"/>
              <a:t>Make sure you pass ACP!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nsidehighered.com/sites/default/server_files/media/survey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7271"/>
            <a:ext cx="6191250" cy="629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95400"/>
            <a:ext cx="3352800" cy="1470572"/>
          </a:xfrm>
        </p:spPr>
        <p:txBody>
          <a:bodyPr>
            <a:noAutofit/>
          </a:bodyPr>
          <a:lstStyle/>
          <a:p>
            <a:r>
              <a:rPr lang="en-US" sz="3600" dirty="0"/>
              <a:t>Well-Prepared in Their Own Eyes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63106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https://www.insidehighered.com/news/2015/01/20/study-finds-big-gaps-between-student-and-employer-perceptions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18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Numbering issue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CS429 = CS428 + ACP</a:t>
            </a:r>
          </a:p>
          <a:p>
            <a:r>
              <a:rPr lang="en-US" altLang="en-US" dirty="0"/>
              <a:t>ACP = Advanced Composition</a:t>
            </a:r>
          </a:p>
          <a:p>
            <a:r>
              <a:rPr lang="en-US" altLang="en-US" dirty="0"/>
              <a:t>Requires multiple revisions of documents</a:t>
            </a:r>
          </a:p>
          <a:p>
            <a:pPr lvl="1"/>
            <a:r>
              <a:rPr lang="en-US" altLang="en-US" dirty="0"/>
              <a:t>“Refactoring your writing”</a:t>
            </a:r>
          </a:p>
          <a:p>
            <a:pPr lvl="1"/>
            <a:r>
              <a:rPr lang="en-US" altLang="en-US" dirty="0"/>
              <a:t>What is refactoring? See cs427</a:t>
            </a:r>
          </a:p>
          <a:p>
            <a:r>
              <a:rPr lang="en-US" altLang="en-US" dirty="0"/>
              <a:t>You’ll revise your essays on software development process – more details later</a:t>
            </a:r>
          </a:p>
          <a:p>
            <a:r>
              <a:rPr lang="en-US" altLang="en-US" dirty="0"/>
              <a:t>Book we will use for only cs429:</a:t>
            </a:r>
          </a:p>
          <a:p>
            <a:pPr lvl="1"/>
            <a:r>
              <a:rPr lang="en-US" altLang="en-US" i="1" dirty="0"/>
              <a:t>Style: Toward Clarity and Grace</a:t>
            </a:r>
            <a:r>
              <a:rPr lang="en-US" altLang="en-US" dirty="0"/>
              <a:t> by Williams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97DD-BBE0-4331-9A99-7DDB427B9A92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694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428 and 429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***Optional***</a:t>
            </a:r>
            <a:r>
              <a:rPr lang="en-US" dirty="0"/>
              <a:t> Textbooks</a:t>
            </a:r>
          </a:p>
          <a:p>
            <a:pPr lvl="1"/>
            <a:r>
              <a:rPr lang="en-US" i="1" dirty="0"/>
              <a:t>Code Complete, second edition</a:t>
            </a:r>
            <a:r>
              <a:rPr lang="en-US" dirty="0"/>
              <a:t> by McConnell</a:t>
            </a:r>
          </a:p>
          <a:p>
            <a:pPr lvl="1"/>
            <a:r>
              <a:rPr lang="en-US" i="1" dirty="0"/>
              <a:t>UML Distilled, third edition</a:t>
            </a:r>
            <a:r>
              <a:rPr lang="en-US" dirty="0"/>
              <a:t> by Fowler</a:t>
            </a:r>
          </a:p>
          <a:p>
            <a:r>
              <a:rPr lang="en-US" dirty="0"/>
              <a:t>More required resources will be on Wiki</a:t>
            </a:r>
            <a:br>
              <a:rPr lang="en-US" dirty="0"/>
            </a:br>
            <a:r>
              <a:rPr lang="en-US" sz="2400" dirty="0">
                <a:hlinkClick r:id="rId3"/>
              </a:rPr>
              <a:t>https://wiki.illinois.edu/wiki/display/cs428sp17/Schedule</a:t>
            </a:r>
            <a:r>
              <a:rPr lang="en-US" sz="2400" dirty="0"/>
              <a:t> </a:t>
            </a:r>
            <a:endParaRPr lang="en-US" sz="1600" dirty="0"/>
          </a:p>
          <a:p>
            <a:r>
              <a:rPr lang="en-US" dirty="0"/>
              <a:t>Lots of easy reading: “broad but shallow”</a:t>
            </a:r>
          </a:p>
          <a:p>
            <a:pPr lvl="1"/>
            <a:r>
              <a:rPr lang="en-US" dirty="0"/>
              <a:t>Assigned required readings will be on </a:t>
            </a:r>
            <a:r>
              <a:rPr lang="en-US" dirty="0">
                <a:solidFill>
                  <a:schemeClr val="tx2"/>
                </a:solidFill>
              </a:rPr>
              <a:t>EXAM</a:t>
            </a:r>
          </a:p>
          <a:p>
            <a:pPr lvl="1"/>
            <a:r>
              <a:rPr lang="en-US" dirty="0"/>
              <a:t>Some reading even for this lecture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2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Two-course sequence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427</a:t>
            </a:r>
          </a:p>
          <a:p>
            <a:pPr lvl="1"/>
            <a:r>
              <a:rPr lang="en-US" dirty="0"/>
              <a:t>Configuration management, testing, metrics, debugging, reverse engineering, refactoring, documentation</a:t>
            </a:r>
          </a:p>
          <a:p>
            <a:r>
              <a:rPr lang="en-US" dirty="0"/>
              <a:t>428</a:t>
            </a:r>
          </a:p>
          <a:p>
            <a:pPr lvl="1"/>
            <a:r>
              <a:rPr lang="en-US" dirty="0"/>
              <a:t>Management, planning, requirements, design, architecture … and more of 427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9ECC-875B-4589-8C57-00CA69865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7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C707-53F5-43C9-8913-9DA002D3E59D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Existing code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427</a:t>
            </a:r>
          </a:p>
          <a:p>
            <a:pPr lvl="1"/>
            <a:r>
              <a:rPr lang="en-US" altLang="en-US" dirty="0"/>
              <a:t>Work with an existing medium/large software system</a:t>
            </a:r>
          </a:p>
          <a:p>
            <a:r>
              <a:rPr lang="en-US" altLang="en-US" dirty="0"/>
              <a:t>428</a:t>
            </a:r>
          </a:p>
          <a:p>
            <a:pPr lvl="1"/>
            <a:r>
              <a:rPr lang="en-US" altLang="en-US" dirty="0"/>
              <a:t>Start a new project from scratch</a:t>
            </a:r>
          </a:p>
          <a:p>
            <a:pPr lvl="1"/>
            <a:r>
              <a:rPr lang="en-US" altLang="en-US" dirty="0"/>
              <a:t>Can reuse some existing code</a:t>
            </a:r>
          </a:p>
        </p:txBody>
      </p:sp>
    </p:spTree>
    <p:extLst>
      <p:ext uri="{BB962C8B-B14F-4D97-AF65-F5344CB8AC3E}">
        <p14:creationId xmlns:p14="http://schemas.microsoft.com/office/powerpoint/2010/main" val="144836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1438</Words>
  <Application>Microsoft Office PowerPoint</Application>
  <PresentationFormat>On-screen Show (4:3)</PresentationFormat>
  <Paragraphs>280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CS428 &amp; CS429: Software Engineering II</vt:lpstr>
      <vt:lpstr>Course staff</vt:lpstr>
      <vt:lpstr>Recent past course staff</vt:lpstr>
      <vt:lpstr>Today’s goals</vt:lpstr>
      <vt:lpstr>Well-Prepared in Their Own Eyes</vt:lpstr>
      <vt:lpstr>Numbering issue</vt:lpstr>
      <vt:lpstr>Reading for 428 and 429</vt:lpstr>
      <vt:lpstr>Two-course sequence</vt:lpstr>
      <vt:lpstr>Existing code</vt:lpstr>
      <vt:lpstr>Project</vt:lpstr>
      <vt:lpstr>Project lifecycle</vt:lpstr>
      <vt:lpstr>Project meta-requirements</vt:lpstr>
      <vt:lpstr>Generic ideas</vt:lpstr>
      <vt:lpstr>Project proposal parts</vt:lpstr>
      <vt:lpstr>Proposal audience</vt:lpstr>
      <vt:lpstr>Project proposal</vt:lpstr>
      <vt:lpstr>Project effort</vt:lpstr>
      <vt:lpstr>First homework</vt:lpstr>
      <vt:lpstr>Problems with proposals</vt:lpstr>
      <vt:lpstr>Afterwards</vt:lpstr>
      <vt:lpstr>Grading</vt:lpstr>
      <vt:lpstr>Usual campus policies apply</vt:lpstr>
      <vt:lpstr>Todos</vt:lpstr>
      <vt:lpstr>Group Exercises: Speed “Dating”</vt:lpstr>
      <vt:lpstr>Class Testimonials</vt:lpstr>
      <vt:lpstr>From 427: What is (not) S.E.?</vt:lpstr>
      <vt:lpstr>Some topics studied in S.E.</vt:lpstr>
      <vt:lpstr>From 427: Software process</vt:lpstr>
      <vt:lpstr>Many software processes</vt:lpstr>
      <vt:lpstr>Purpose of 428 differs</vt:lpstr>
      <vt:lpstr>Default process: XP</vt:lpstr>
      <vt:lpstr>Activities in IEEE 1074 (1)</vt:lpstr>
      <vt:lpstr>Activities in IEEE 1074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Xie</cp:lastModifiedBy>
  <cp:revision>194</cp:revision>
  <dcterms:created xsi:type="dcterms:W3CDTF">2006-08-16T00:00:00Z</dcterms:created>
  <dcterms:modified xsi:type="dcterms:W3CDTF">2017-01-17T21:38:22Z</dcterms:modified>
</cp:coreProperties>
</file>