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15" r:id="rId11"/>
    <p:sldId id="318" r:id="rId12"/>
    <p:sldId id="316" r:id="rId13"/>
    <p:sldId id="319" r:id="rId14"/>
    <p:sldId id="320" r:id="rId15"/>
    <p:sldId id="321" r:id="rId16"/>
    <p:sldId id="322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5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942"/>
    </p:cViewPr>
  </p:sorter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1EE1-C517-41D6-B5F8-08C90135A1F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1DA7-3D4E-4876-B5BD-947C6A99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4CA0-8C2C-4A52-8277-C3FC09BA6781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44A7-DDF2-4993-BB58-05E3F1CB0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50000"/>
        <a:buFont typeface="Arial" pitchFamily="34" charset="0"/>
        <a:buChar char="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◊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13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xp/XpSimplicityRul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</a:t>
            </a:r>
            <a:br>
              <a:rPr lang="en-US" dirty="0" smtClean="0"/>
            </a:br>
            <a:r>
              <a:rPr lang="en-US" dirty="0" smtClean="0"/>
              <a:t>Software Engineering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view: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Big picture</a:t>
            </a:r>
          </a:p>
          <a:p>
            <a:r>
              <a:rPr lang="en-US" altLang="en-US" dirty="0" smtClean="0"/>
              <a:t>Structure(s) </a:t>
            </a:r>
            <a:r>
              <a:rPr lang="en-US" altLang="en-US" dirty="0"/>
              <a:t>that support the system</a:t>
            </a:r>
          </a:p>
          <a:p>
            <a:r>
              <a:rPr lang="en-US" altLang="en-US" dirty="0"/>
              <a:t>Early design decisions</a:t>
            </a:r>
          </a:p>
          <a:p>
            <a:pPr lvl="1"/>
            <a:r>
              <a:rPr lang="en-US" altLang="en-US" dirty="0" smtClean="0"/>
              <a:t>Expensive </a:t>
            </a:r>
            <a:r>
              <a:rPr lang="en-US" altLang="en-US" dirty="0"/>
              <a:t>to </a:t>
            </a:r>
            <a:r>
              <a:rPr lang="en-US" altLang="en-US" dirty="0" smtClean="0"/>
              <a:t>change </a:t>
            </a:r>
          </a:p>
          <a:p>
            <a:pPr lvl="1"/>
            <a:r>
              <a:rPr lang="en-US" altLang="en-US" dirty="0" smtClean="0"/>
              <a:t>Key to meeting non-functional requirements</a:t>
            </a:r>
          </a:p>
          <a:p>
            <a:r>
              <a:rPr lang="en-US" altLang="en-US" dirty="0"/>
              <a:t>Divide the system into modules</a:t>
            </a:r>
          </a:p>
          <a:p>
            <a:pPr lvl="1"/>
            <a:r>
              <a:rPr lang="en-US" altLang="en-US" dirty="0"/>
              <a:t>Divide the developers into </a:t>
            </a:r>
            <a:r>
              <a:rPr lang="en-US" altLang="en-US" dirty="0" smtClean="0"/>
              <a:t>(sub)teams</a:t>
            </a:r>
            <a:endParaRPr lang="en-US" altLang="en-US" dirty="0"/>
          </a:p>
          <a:p>
            <a:pPr lvl="1"/>
            <a:r>
              <a:rPr lang="en-US" altLang="en-US" dirty="0"/>
              <a:t>Subcontract work to other groups</a:t>
            </a:r>
          </a:p>
          <a:p>
            <a:pPr lvl="1"/>
            <a:r>
              <a:rPr lang="en-US" altLang="en-US" dirty="0"/>
              <a:t>Find packages to </a:t>
            </a:r>
            <a:r>
              <a:rPr lang="en-US" altLang="en-US" dirty="0" smtClean="0"/>
              <a:t>reuse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iTrust</a:t>
            </a:r>
            <a:r>
              <a:rPr lang="en-US" altLang="en-US" dirty="0" smtClean="0"/>
              <a:t> Architecture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C1B3-493B-4D76-9AAA-C4A618163AC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42133"/>
            <a:ext cx="5486400" cy="4945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6510192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smtClean="0"/>
              <a:t>bensmith.s3.amazonaws.com/website/papers/sst2011.pdf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53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Picking an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Many standard architectures</a:t>
            </a:r>
          </a:p>
          <a:p>
            <a:pPr lvl="1"/>
            <a:r>
              <a:rPr lang="en-US" altLang="en-US" dirty="0"/>
              <a:t>Each has strengths and </a:t>
            </a:r>
            <a:r>
              <a:rPr lang="en-US" altLang="en-US" dirty="0" smtClean="0"/>
              <a:t>weaknesses</a:t>
            </a:r>
          </a:p>
          <a:p>
            <a:pPr lvl="1"/>
            <a:r>
              <a:rPr lang="en-US" altLang="en-US" dirty="0" smtClean="0"/>
              <a:t>Each solves </a:t>
            </a:r>
            <a:r>
              <a:rPr lang="en-US" altLang="en-US" dirty="0"/>
              <a:t>some problems </a:t>
            </a:r>
            <a:r>
              <a:rPr lang="en-US" altLang="en-US" dirty="0" smtClean="0"/>
              <a:t>&amp; </a:t>
            </a:r>
            <a:r>
              <a:rPr lang="en-US" altLang="en-US" dirty="0"/>
              <a:t>creates </a:t>
            </a:r>
            <a:r>
              <a:rPr lang="en-US" altLang="en-US" dirty="0" smtClean="0"/>
              <a:t>others</a:t>
            </a:r>
          </a:p>
          <a:p>
            <a:r>
              <a:rPr lang="en-US" altLang="en-US" dirty="0"/>
              <a:t>How do you pick an architectural style?</a:t>
            </a:r>
          </a:p>
          <a:p>
            <a:r>
              <a:rPr lang="en-US" altLang="en-US" dirty="0" smtClean="0"/>
              <a:t>What </a:t>
            </a:r>
            <a:r>
              <a:rPr lang="en-US" altLang="en-US" dirty="0"/>
              <a:t>is important?</a:t>
            </a:r>
          </a:p>
          <a:p>
            <a:pPr lvl="1"/>
            <a:r>
              <a:rPr lang="en-US" altLang="en-US" dirty="0" smtClean="0"/>
              <a:t>Flexibility/ease </a:t>
            </a:r>
            <a:r>
              <a:rPr lang="en-US" altLang="en-US" dirty="0"/>
              <a:t>of </a:t>
            </a:r>
            <a:r>
              <a:rPr lang="en-US" altLang="en-US" dirty="0" smtClean="0"/>
              <a:t>change, efficiency, reliability</a:t>
            </a:r>
            <a:endParaRPr lang="en-US" altLang="en-US" dirty="0"/>
          </a:p>
          <a:p>
            <a:r>
              <a:rPr lang="en-US" altLang="en-US" dirty="0" smtClean="0"/>
              <a:t>More in reading on Wiki (note architectural patterns, including MVC)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D7B2-22A2-4C24-B4D4-C84CD713CF84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51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82725"/>
            <a:ext cx="47625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513368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http://en.wikipedia.org/wiki/Model%E2%80%93view%E2%80%93controller</a:t>
            </a:r>
          </a:p>
        </p:txBody>
      </p:sp>
    </p:spTree>
    <p:extLst>
      <p:ext uri="{BB962C8B-B14F-4D97-AF65-F5344CB8AC3E}">
        <p14:creationId xmlns:p14="http://schemas.microsoft.com/office/powerpoint/2010/main" val="537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MVC-View: </a:t>
            </a:r>
            <a:r>
              <a:rPr lang="en-US" dirty="0" err="1" smtClean="0"/>
              <a:t>iTrust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0" y="1574656"/>
            <a:ext cx="4648200" cy="40371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Little logic; just display info</a:t>
            </a:r>
          </a:p>
          <a:p>
            <a:r>
              <a:rPr lang="en-US" dirty="0" smtClean="0"/>
              <a:t>JSPs</a:t>
            </a:r>
          </a:p>
          <a:p>
            <a:endParaRPr lang="en-US" dirty="0" smtClean="0"/>
          </a:p>
          <a:p>
            <a:r>
              <a:rPr lang="en-US" dirty="0" smtClean="0"/>
              <a:t>JSP one-to-one </a:t>
            </a:r>
            <a:r>
              <a:rPr lang="en-US" dirty="0"/>
              <a:t>mapping to </a:t>
            </a:r>
            <a:r>
              <a:rPr lang="en-US" dirty="0" smtClean="0"/>
              <a:t>action class (from controller)</a:t>
            </a:r>
          </a:p>
          <a:p>
            <a:r>
              <a:rPr lang="en-US" dirty="0" smtClean="0"/>
              <a:t>A JSP instantiates </a:t>
            </a:r>
            <a:r>
              <a:rPr lang="en-US" dirty="0"/>
              <a:t>the </a:t>
            </a:r>
            <a:r>
              <a:rPr lang="en-US" dirty="0" smtClean="0"/>
              <a:t>mapped Action class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21062"/>
            <a:ext cx="4037745" cy="44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88473" y="6462050"/>
            <a:ext cx="46551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http://bensmith.s3.amazonaws.com/website/papers/sst2011.pdf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5713757"/>
            <a:ext cx="670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browse the </a:t>
            </a:r>
            <a:r>
              <a:rPr lang="en-US" dirty="0" err="1" smtClean="0"/>
              <a:t>iTrust</a:t>
            </a:r>
            <a:r>
              <a:rPr lang="en-US" dirty="0" smtClean="0"/>
              <a:t> </a:t>
            </a:r>
            <a:r>
              <a:rPr lang="en-US" dirty="0"/>
              <a:t>code base at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://agile.csc.ncsu.edu/iTrust/wiki/doku.php#source_codev210</a:t>
            </a:r>
          </a:p>
        </p:txBody>
      </p:sp>
    </p:spTree>
    <p:extLst>
      <p:ext uri="{BB962C8B-B14F-4D97-AF65-F5344CB8AC3E}">
        <p14:creationId xmlns:p14="http://schemas.microsoft.com/office/powerpoint/2010/main" val="11947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MVC-View: </a:t>
            </a:r>
            <a:r>
              <a:rPr lang="en-US" dirty="0" err="1" smtClean="0"/>
              <a:t>iTrust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21062"/>
            <a:ext cx="5334000" cy="545768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Logic related to </a:t>
            </a:r>
            <a:r>
              <a:rPr lang="en-US" dirty="0"/>
              <a:t>persistent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DB system (MySQL)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DB entity </a:t>
            </a:r>
            <a:r>
              <a:rPr lang="en-US" dirty="0"/>
              <a:t>maps to a single </a:t>
            </a:r>
            <a:r>
              <a:rPr lang="en-US" dirty="0" smtClean="0"/>
              <a:t>DAO </a:t>
            </a:r>
            <a:r>
              <a:rPr lang="en-US" dirty="0"/>
              <a:t>and a single Bean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Beans</a:t>
            </a:r>
            <a:r>
              <a:rPr lang="en-US" dirty="0"/>
              <a:t>: placeholders for data related to an </a:t>
            </a:r>
            <a:r>
              <a:rPr lang="en-US" dirty="0" err="1"/>
              <a:t>iTrust</a:t>
            </a:r>
            <a:r>
              <a:rPr lang="en-US" dirty="0"/>
              <a:t> entity (e.g., Patient)</a:t>
            </a:r>
          </a:p>
          <a:p>
            <a:pPr lvl="1"/>
            <a:r>
              <a:rPr lang="en-US" dirty="0"/>
              <a:t>minimal functionality (only store data)</a:t>
            </a:r>
          </a:p>
          <a:p>
            <a:pPr lvl="1"/>
            <a:r>
              <a:rPr lang="en-US" dirty="0"/>
              <a:t>Other supporting classes </a:t>
            </a:r>
          </a:p>
          <a:p>
            <a:pPr lvl="2"/>
            <a:r>
              <a:rPr lang="en-US" dirty="0"/>
              <a:t>load beans from database result sets</a:t>
            </a:r>
          </a:p>
          <a:p>
            <a:pPr lvl="2"/>
            <a:r>
              <a:rPr lang="en-US" dirty="0"/>
              <a:t>validate beans based on input</a:t>
            </a:r>
          </a:p>
          <a:p>
            <a:pPr lvl="2"/>
            <a:r>
              <a:rPr lang="en-US" dirty="0"/>
              <a:t>any other custom logic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DAOs (DB Access Objects): </a:t>
            </a:r>
            <a:r>
              <a:rPr lang="en-US" dirty="0"/>
              <a:t>Java objects </a:t>
            </a:r>
            <a:r>
              <a:rPr lang="en-US" dirty="0" smtClean="0"/>
              <a:t>that interact </a:t>
            </a:r>
            <a:r>
              <a:rPr lang="en-US" dirty="0"/>
              <a:t>with </a:t>
            </a:r>
            <a:r>
              <a:rPr lang="en-US" dirty="0" smtClean="0"/>
              <a:t>the DB</a:t>
            </a:r>
          </a:p>
          <a:p>
            <a:pPr lvl="1"/>
            <a:r>
              <a:rPr lang="en-US" dirty="0" smtClean="0"/>
              <a:t>reflect contents in the DB</a:t>
            </a:r>
          </a:p>
          <a:p>
            <a:pPr lvl="1"/>
            <a:r>
              <a:rPr lang="en-US" dirty="0" smtClean="0"/>
              <a:t>offer to interact </a:t>
            </a:r>
            <a:r>
              <a:rPr lang="en-US" dirty="0"/>
              <a:t>with the </a:t>
            </a:r>
            <a:r>
              <a:rPr lang="en-US" dirty="0" smtClean="0"/>
              <a:t>DB</a:t>
            </a:r>
          </a:p>
          <a:p>
            <a:pPr lvl="1"/>
            <a:r>
              <a:rPr lang="en-US" dirty="0"/>
              <a:t>query and update the </a:t>
            </a:r>
            <a:r>
              <a:rPr lang="en-US" dirty="0" smtClean="0"/>
              <a:t>DB (e.g., from Action classes)</a:t>
            </a:r>
          </a:p>
          <a:p>
            <a:pPr lvl="1"/>
            <a:r>
              <a:rPr lang="en-US" dirty="0"/>
              <a:t>should not have many </a:t>
            </a:r>
            <a:r>
              <a:rPr lang="en-US" dirty="0" smtClean="0"/>
              <a:t>branches (assuming incoming </a:t>
            </a:r>
            <a:r>
              <a:rPr lang="en-US" dirty="0"/>
              <a:t>data is </a:t>
            </a:r>
            <a:r>
              <a:rPr lang="en-US" dirty="0" smtClean="0"/>
              <a:t>valid </a:t>
            </a:r>
            <a:r>
              <a:rPr lang="en-US" dirty="0"/>
              <a:t>and any exception is handled by the Action </a:t>
            </a:r>
            <a:r>
              <a:rPr lang="en-US" dirty="0" smtClean="0"/>
              <a:t>classes)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21062"/>
            <a:ext cx="4037745" cy="44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88473" y="6462050"/>
            <a:ext cx="46551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http://bensmith.s3.amazonaws.com/website/papers/sst2011.pdf</a:t>
            </a:r>
          </a:p>
        </p:txBody>
      </p:sp>
    </p:spTree>
    <p:extLst>
      <p:ext uri="{BB962C8B-B14F-4D97-AF65-F5344CB8AC3E}">
        <p14:creationId xmlns:p14="http://schemas.microsoft.com/office/powerpoint/2010/main" val="31208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MVC-View: </a:t>
            </a:r>
            <a:r>
              <a:rPr lang="en-US" dirty="0" err="1" smtClean="0"/>
              <a:t>iTrust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455738"/>
            <a:ext cx="5182455" cy="51244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Handle </a:t>
            </a:r>
            <a:r>
              <a:rPr lang="en-US" dirty="0"/>
              <a:t>all </a:t>
            </a:r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data</a:t>
            </a:r>
            <a:endParaRPr lang="en-US" dirty="0" smtClean="0"/>
          </a:p>
          <a:p>
            <a:pPr lvl="1"/>
            <a:r>
              <a:rPr lang="en-US" dirty="0" smtClean="0"/>
              <a:t>process DB query </a:t>
            </a:r>
            <a:r>
              <a:rPr lang="en-US" dirty="0"/>
              <a:t>results</a:t>
            </a:r>
            <a:endParaRPr lang="en-US" dirty="0" smtClean="0"/>
          </a:p>
          <a:p>
            <a:r>
              <a:rPr lang="en-US" dirty="0"/>
              <a:t>Everything between Action classes and DAO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Action classes</a:t>
            </a:r>
          </a:p>
          <a:p>
            <a:pPr lvl="2"/>
            <a:r>
              <a:rPr lang="en-US" dirty="0"/>
              <a:t>exception handling</a:t>
            </a:r>
          </a:p>
          <a:p>
            <a:pPr lvl="2"/>
            <a:r>
              <a:rPr lang="en-US" dirty="0"/>
              <a:t>a method &lt;= 15 </a:t>
            </a:r>
            <a:r>
              <a:rPr lang="en-US" dirty="0" smtClean="0"/>
              <a:t>lines</a:t>
            </a:r>
          </a:p>
          <a:p>
            <a:pPr lvl="1"/>
            <a:r>
              <a:rPr lang="en-US" dirty="0" smtClean="0"/>
              <a:t>Validators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business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Action </a:t>
            </a:r>
            <a:r>
              <a:rPr lang="en-US" dirty="0"/>
              <a:t>classes </a:t>
            </a:r>
            <a:r>
              <a:rPr lang="en-US" dirty="0" smtClean="0"/>
              <a:t>delegate </a:t>
            </a:r>
            <a:r>
              <a:rPr lang="en-US" dirty="0"/>
              <a:t>responsibilities to other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Delegate </a:t>
            </a:r>
            <a:r>
              <a:rPr lang="en-US" dirty="0"/>
              <a:t>any input validation to a </a:t>
            </a:r>
            <a:r>
              <a:rPr lang="en-US" dirty="0" smtClean="0"/>
              <a:t>Validator</a:t>
            </a:r>
            <a:endParaRPr lang="en-US" dirty="0"/>
          </a:p>
          <a:p>
            <a:pPr lvl="1"/>
            <a:r>
              <a:rPr lang="en-US" dirty="0" smtClean="0"/>
              <a:t>Log </a:t>
            </a:r>
            <a:r>
              <a:rPr lang="en-US" dirty="0"/>
              <a:t>transactions for auditability </a:t>
            </a:r>
            <a:endParaRPr lang="en-US" dirty="0" smtClean="0"/>
          </a:p>
          <a:p>
            <a:pPr lvl="1"/>
            <a:r>
              <a:rPr lang="en-US" dirty="0" smtClean="0"/>
              <a:t>Delegate </a:t>
            </a:r>
            <a:r>
              <a:rPr lang="en-US" dirty="0"/>
              <a:t>any custom business logic, such as risk factor </a:t>
            </a:r>
            <a:r>
              <a:rPr lang="en-US" dirty="0" smtClean="0"/>
              <a:t>calculations</a:t>
            </a:r>
          </a:p>
          <a:p>
            <a:pPr lvl="1"/>
            <a:r>
              <a:rPr lang="en-US" dirty="0" smtClean="0"/>
              <a:t>Delegate </a:t>
            </a:r>
            <a:r>
              <a:rPr lang="en-US" dirty="0"/>
              <a:t>database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exceptions in a secure manner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upload.wikimedia.org/wikipedia/commons/thumb/a/a0/MVC-Process.svg/5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21062"/>
            <a:ext cx="4037745" cy="44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88473" y="6462050"/>
            <a:ext cx="46551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http://bensmith.s3.amazonaws.com/website/papers/sst2011.pdf</a:t>
            </a:r>
          </a:p>
        </p:txBody>
      </p:sp>
    </p:spTree>
    <p:extLst>
      <p:ext uri="{BB962C8B-B14F-4D97-AF65-F5344CB8AC3E}">
        <p14:creationId xmlns:p14="http://schemas.microsoft.com/office/powerpoint/2010/main" val="33005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Modularity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“Modularity is the single attribute of software that allows a program to be intellectually manageable.” (Myers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Split a larger program into smaller </a:t>
            </a:r>
            <a:r>
              <a:rPr lang="en-US" altLang="en-US" dirty="0" smtClean="0"/>
              <a:t>modules</a:t>
            </a:r>
          </a:p>
          <a:p>
            <a:pPr lvl="1"/>
            <a:r>
              <a:rPr lang="en-US" altLang="en-US" dirty="0" smtClean="0"/>
              <a:t>A module can be procedure, class, file, directory, package, service…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3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independence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are two terms related to modules?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chemeClr val="tx2"/>
                </a:solidFill>
              </a:rPr>
              <a:t>Cohesion</a:t>
            </a:r>
            <a:r>
              <a:rPr lang="en-US" altLang="en-US" dirty="0" smtClean="0"/>
              <a:t> - Each </a:t>
            </a:r>
            <a:r>
              <a:rPr lang="en-US" altLang="en-US" dirty="0"/>
              <a:t>module should do one thing - high </a:t>
            </a:r>
            <a:r>
              <a:rPr lang="en-US" altLang="en-US" dirty="0" smtClean="0"/>
              <a:t>cohesion</a:t>
            </a:r>
          </a:p>
          <a:p>
            <a:endParaRPr lang="en-US" altLang="en-US" dirty="0"/>
          </a:p>
          <a:p>
            <a:r>
              <a:rPr lang="en-US" altLang="en-US" dirty="0" smtClean="0">
                <a:solidFill>
                  <a:schemeClr val="tx2"/>
                </a:solidFill>
              </a:rPr>
              <a:t>Coupling</a:t>
            </a:r>
            <a:r>
              <a:rPr lang="en-US" altLang="en-US" dirty="0" smtClean="0"/>
              <a:t> - Each </a:t>
            </a:r>
            <a:r>
              <a:rPr lang="en-US" altLang="en-US" dirty="0"/>
              <a:t>module should have a simple interface - low coupling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B1BD-8C3A-497E-A1AA-26580426F80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3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Coupling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of interconnection </a:t>
            </a:r>
            <a:r>
              <a:rPr lang="en-US" altLang="en-US" dirty="0">
                <a:solidFill>
                  <a:schemeClr val="tx2"/>
                </a:solidFill>
              </a:rPr>
              <a:t>among</a:t>
            </a:r>
            <a:r>
              <a:rPr lang="en-US" altLang="en-US" dirty="0"/>
              <a:t> modules</a:t>
            </a:r>
          </a:p>
          <a:p>
            <a:r>
              <a:rPr lang="en-US" altLang="en-US" dirty="0"/>
              <a:t>The degree to which one module depends on others</a:t>
            </a:r>
          </a:p>
          <a:p>
            <a:endParaRPr lang="en-US" altLang="en-US" dirty="0"/>
          </a:p>
          <a:p>
            <a:r>
              <a:rPr lang="en-US" altLang="en-US" dirty="0"/>
              <a:t>Minimize coupling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2EE-912C-497E-9079-3C1C837DAE69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Abstraction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Abstract</a:t>
            </a:r>
            <a:br>
              <a:rPr lang="en-US" altLang="en-US" dirty="0" smtClean="0"/>
            </a:br>
            <a:r>
              <a:rPr lang="en-US" altLang="en-US" dirty="0" smtClean="0"/>
              <a:t>1</a:t>
            </a:r>
            <a:r>
              <a:rPr lang="en-US" altLang="en-US" dirty="0"/>
              <a:t>: disassociated from any specific </a:t>
            </a:r>
            <a:r>
              <a:rPr lang="en-US" altLang="en-US" dirty="0" smtClean="0"/>
              <a:t>instance</a:t>
            </a:r>
            <a:br>
              <a:rPr lang="en-US" altLang="en-US" dirty="0" smtClean="0"/>
            </a:br>
            <a:r>
              <a:rPr lang="en-US" altLang="en-US" dirty="0" smtClean="0"/>
              <a:t>2</a:t>
            </a:r>
            <a:r>
              <a:rPr lang="en-US" altLang="en-US" dirty="0"/>
              <a:t>: difficult to understand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Abstraction: ignoring unimportant details and focusing on key </a:t>
            </a:r>
            <a:r>
              <a:rPr lang="en-US" altLang="en-US" dirty="0" smtClean="0"/>
              <a:t>features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2100-65A6-4E71-91C6-3B00F38FEC48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5928816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Examples are in </a:t>
            </a:r>
            <a:r>
              <a:rPr lang="en-US" dirty="0" smtClean="0"/>
              <a:t>“Is </a:t>
            </a:r>
            <a:r>
              <a:rPr lang="en-US" dirty="0"/>
              <a:t>abstraction the key to </a:t>
            </a:r>
            <a:r>
              <a:rPr lang="en-US" dirty="0" smtClean="0"/>
              <a:t>computing” </a:t>
            </a:r>
            <a:r>
              <a:rPr lang="en-US" dirty="0"/>
              <a:t>by Jeff Kramer </a:t>
            </a:r>
            <a:r>
              <a:rPr lang="en-US" dirty="0" smtClean="0"/>
              <a:t>https</a:t>
            </a:r>
            <a:r>
              <a:rPr lang="en-US" dirty="0"/>
              <a:t>://www.ics.uci.edu/~andre/informatics223s2007/kramer.pdf</a:t>
            </a:r>
          </a:p>
        </p:txBody>
      </p:sp>
    </p:spTree>
    <p:extLst>
      <p:ext uri="{BB962C8B-B14F-4D97-AF65-F5344CB8AC3E}">
        <p14:creationId xmlns:p14="http://schemas.microsoft.com/office/powerpoint/2010/main" val="19484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Cohesion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 of interconnection </a:t>
            </a:r>
            <a:r>
              <a:rPr lang="en-US" altLang="en-US" dirty="0">
                <a:solidFill>
                  <a:schemeClr val="tx2"/>
                </a:solidFill>
              </a:rPr>
              <a:t>within</a:t>
            </a:r>
            <a:r>
              <a:rPr lang="en-US" altLang="en-US" dirty="0"/>
              <a:t> a module</a:t>
            </a:r>
          </a:p>
          <a:p>
            <a:r>
              <a:rPr lang="en-US" altLang="en-US" dirty="0"/>
              <a:t>The degree to which one part of a module depends on another</a:t>
            </a:r>
          </a:p>
          <a:p>
            <a:endParaRPr lang="en-US" altLang="en-US" dirty="0"/>
          </a:p>
          <a:p>
            <a:r>
              <a:rPr lang="en-US" altLang="en-US" dirty="0"/>
              <a:t>Maximize cohesion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AB09-6A30-46E5-B986-1B960CF140C8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2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Cohesion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Coincidental - grouped by chance</a:t>
            </a:r>
          </a:p>
          <a:p>
            <a:r>
              <a:rPr lang="en-US" altLang="en-US" dirty="0"/>
              <a:t>Logical - same idea</a:t>
            </a:r>
          </a:p>
          <a:p>
            <a:r>
              <a:rPr lang="en-US" altLang="en-US" dirty="0"/>
              <a:t>Temporal - same </a:t>
            </a:r>
            <a:r>
              <a:rPr lang="en-US" altLang="en-US" dirty="0" smtClean="0"/>
              <a:t>time</a:t>
            </a:r>
          </a:p>
          <a:p>
            <a:pPr lvl="1"/>
            <a:r>
              <a:rPr lang="en-US" dirty="0" smtClean="0"/>
              <a:t>e.g., placing </a:t>
            </a:r>
            <a:r>
              <a:rPr lang="en-US" dirty="0"/>
              <a:t>together all the code used during system start-up or initialization </a:t>
            </a:r>
            <a:endParaRPr lang="en-US" dirty="0" smtClean="0"/>
          </a:p>
          <a:p>
            <a:r>
              <a:rPr lang="en-US" altLang="en-US" dirty="0" smtClean="0"/>
              <a:t>Procedural </a:t>
            </a:r>
            <a:r>
              <a:rPr lang="en-US" altLang="en-US" dirty="0"/>
              <a:t>- one calls the other</a:t>
            </a:r>
          </a:p>
          <a:p>
            <a:r>
              <a:rPr lang="en-US" altLang="en-US" dirty="0"/>
              <a:t>Communicational - shared data</a:t>
            </a:r>
          </a:p>
          <a:p>
            <a:endParaRPr lang="en-US" altLang="en-US" dirty="0"/>
          </a:p>
          <a:p>
            <a:r>
              <a:rPr lang="en-US" altLang="en-US" dirty="0"/>
              <a:t>Change together</a:t>
            </a:r>
          </a:p>
          <a:p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EEC1-FB9B-47FD-8AAE-0753E3E0DAC8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71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 spaghetti </a:t>
            </a:r>
            <a:r>
              <a:rPr lang="en-US" altLang="en-US" dirty="0" smtClean="0"/>
              <a:t>code…</a:t>
            </a:r>
            <a:endParaRPr lang="en-US" alt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8989-3913-481E-B23D-A527A46B38E1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4648200" y="4267200"/>
            <a:ext cx="16764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3276600" y="4724400"/>
            <a:ext cx="1219200" cy="1066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4724400" y="2209800"/>
            <a:ext cx="1524000" cy="137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2590800" y="2209800"/>
            <a:ext cx="18288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1" name="Oval 7"/>
          <p:cNvSpPr>
            <a:spLocks noChangeArrowheads="1"/>
          </p:cNvSpPr>
          <p:nvPr/>
        </p:nvSpPr>
        <p:spPr bwMode="auto">
          <a:xfrm>
            <a:off x="2819400" y="2819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2" name="Oval 8"/>
          <p:cNvSpPr>
            <a:spLocks noChangeArrowheads="1"/>
          </p:cNvSpPr>
          <p:nvPr/>
        </p:nvSpPr>
        <p:spPr bwMode="auto">
          <a:xfrm>
            <a:off x="3429000" y="2362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3" name="Oval 9"/>
          <p:cNvSpPr>
            <a:spLocks noChangeArrowheads="1"/>
          </p:cNvSpPr>
          <p:nvPr/>
        </p:nvSpPr>
        <p:spPr bwMode="auto">
          <a:xfrm>
            <a:off x="5638800" y="266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3276600" y="3276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5" name="Oval 11"/>
          <p:cNvSpPr>
            <a:spLocks noChangeArrowheads="1"/>
          </p:cNvSpPr>
          <p:nvPr/>
        </p:nvSpPr>
        <p:spPr bwMode="auto">
          <a:xfrm>
            <a:off x="4038600" y="297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6" name="Oval 12"/>
          <p:cNvSpPr>
            <a:spLocks noChangeArrowheads="1"/>
          </p:cNvSpPr>
          <p:nvPr/>
        </p:nvSpPr>
        <p:spPr bwMode="auto">
          <a:xfrm>
            <a:off x="2819400" y="3962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7" name="Oval 13"/>
          <p:cNvSpPr>
            <a:spLocks noChangeArrowheads="1"/>
          </p:cNvSpPr>
          <p:nvPr/>
        </p:nvSpPr>
        <p:spPr bwMode="auto">
          <a:xfrm>
            <a:off x="3505200" y="5029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4724400" y="3276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9" name="Oval 15"/>
          <p:cNvSpPr>
            <a:spLocks noChangeArrowheads="1"/>
          </p:cNvSpPr>
          <p:nvPr/>
        </p:nvSpPr>
        <p:spPr bwMode="auto">
          <a:xfrm>
            <a:off x="4114800" y="3886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0" name="Oval 16"/>
          <p:cNvSpPr>
            <a:spLocks noChangeArrowheads="1"/>
          </p:cNvSpPr>
          <p:nvPr/>
        </p:nvSpPr>
        <p:spPr bwMode="auto">
          <a:xfrm>
            <a:off x="4038600" y="5410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1" name="Oval 17"/>
          <p:cNvSpPr>
            <a:spLocks noChangeArrowheads="1"/>
          </p:cNvSpPr>
          <p:nvPr/>
        </p:nvSpPr>
        <p:spPr bwMode="auto">
          <a:xfrm>
            <a:off x="3886200" y="4876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2" name="Oval 18"/>
          <p:cNvSpPr>
            <a:spLocks noChangeArrowheads="1"/>
          </p:cNvSpPr>
          <p:nvPr/>
        </p:nvSpPr>
        <p:spPr bwMode="auto">
          <a:xfrm>
            <a:off x="5562600" y="3276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3" name="Oval 19"/>
          <p:cNvSpPr>
            <a:spLocks noChangeArrowheads="1"/>
          </p:cNvSpPr>
          <p:nvPr/>
        </p:nvSpPr>
        <p:spPr bwMode="auto">
          <a:xfrm>
            <a:off x="4876800" y="274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4" name="Oval 20"/>
          <p:cNvSpPr>
            <a:spLocks noChangeArrowheads="1"/>
          </p:cNvSpPr>
          <p:nvPr/>
        </p:nvSpPr>
        <p:spPr bwMode="auto">
          <a:xfrm>
            <a:off x="4800600" y="4648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5" name="Oval 21"/>
          <p:cNvSpPr>
            <a:spLocks noChangeArrowheads="1"/>
          </p:cNvSpPr>
          <p:nvPr/>
        </p:nvSpPr>
        <p:spPr bwMode="auto">
          <a:xfrm>
            <a:off x="5410200" y="4419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6" name="Oval 22"/>
          <p:cNvSpPr>
            <a:spLocks noChangeArrowheads="1"/>
          </p:cNvSpPr>
          <p:nvPr/>
        </p:nvSpPr>
        <p:spPr bwMode="auto">
          <a:xfrm>
            <a:off x="5791200" y="4876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30480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3505200" y="3505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>
            <a:off x="41910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>
            <a:off x="3581400" y="25908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1" name="Line 27"/>
          <p:cNvSpPr>
            <a:spLocks noChangeShapeType="1"/>
          </p:cNvSpPr>
          <p:nvPr/>
        </p:nvSpPr>
        <p:spPr bwMode="auto">
          <a:xfrm>
            <a:off x="3124200" y="28956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2" name="Line 28"/>
          <p:cNvSpPr>
            <a:spLocks noChangeShapeType="1"/>
          </p:cNvSpPr>
          <p:nvPr/>
        </p:nvSpPr>
        <p:spPr bwMode="auto">
          <a:xfrm flipV="1">
            <a:off x="3048000" y="2514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3" name="Line 29"/>
          <p:cNvSpPr>
            <a:spLocks noChangeShapeType="1"/>
          </p:cNvSpPr>
          <p:nvPr/>
        </p:nvSpPr>
        <p:spPr bwMode="auto">
          <a:xfrm flipH="1">
            <a:off x="43434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4" name="Line 30"/>
          <p:cNvSpPr>
            <a:spLocks noChangeShapeType="1"/>
          </p:cNvSpPr>
          <p:nvPr/>
        </p:nvSpPr>
        <p:spPr bwMode="auto">
          <a:xfrm flipH="1">
            <a:off x="4343400" y="28956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5" name="Line 31"/>
          <p:cNvSpPr>
            <a:spLocks noChangeShapeType="1"/>
          </p:cNvSpPr>
          <p:nvPr/>
        </p:nvSpPr>
        <p:spPr bwMode="auto">
          <a:xfrm flipH="1">
            <a:off x="4419600" y="3429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6" name="Line 32"/>
          <p:cNvSpPr>
            <a:spLocks noChangeShapeType="1"/>
          </p:cNvSpPr>
          <p:nvPr/>
        </p:nvSpPr>
        <p:spPr bwMode="auto">
          <a:xfrm flipH="1">
            <a:off x="4343400" y="28956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7" name="Line 33"/>
          <p:cNvSpPr>
            <a:spLocks noChangeShapeType="1"/>
          </p:cNvSpPr>
          <p:nvPr/>
        </p:nvSpPr>
        <p:spPr bwMode="auto">
          <a:xfrm flipH="1">
            <a:off x="5715000" y="2895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8" name="Line 34"/>
          <p:cNvSpPr>
            <a:spLocks noChangeShapeType="1"/>
          </p:cNvSpPr>
          <p:nvPr/>
        </p:nvSpPr>
        <p:spPr bwMode="auto">
          <a:xfrm flipH="1">
            <a:off x="5181600" y="2743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79" name="Line 35"/>
          <p:cNvSpPr>
            <a:spLocks noChangeShapeType="1"/>
          </p:cNvSpPr>
          <p:nvPr/>
        </p:nvSpPr>
        <p:spPr bwMode="auto">
          <a:xfrm>
            <a:off x="5105400" y="2895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0" name="Line 36"/>
          <p:cNvSpPr>
            <a:spLocks noChangeShapeType="1"/>
          </p:cNvSpPr>
          <p:nvPr/>
        </p:nvSpPr>
        <p:spPr bwMode="auto">
          <a:xfrm flipH="1">
            <a:off x="4953000" y="2971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Line 37"/>
          <p:cNvSpPr>
            <a:spLocks noChangeShapeType="1"/>
          </p:cNvSpPr>
          <p:nvPr/>
        </p:nvSpPr>
        <p:spPr bwMode="auto">
          <a:xfrm>
            <a:off x="3124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V="1">
            <a:off x="3733800" y="5029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 flipH="1" flipV="1">
            <a:off x="40386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7338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 flipV="1">
            <a:off x="3733800" y="4114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6" name="Line 42"/>
          <p:cNvSpPr>
            <a:spLocks noChangeShapeType="1"/>
          </p:cNvSpPr>
          <p:nvPr/>
        </p:nvSpPr>
        <p:spPr bwMode="auto">
          <a:xfrm flipV="1">
            <a:off x="4038600" y="4114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7" name="Line 43"/>
          <p:cNvSpPr>
            <a:spLocks noChangeShapeType="1"/>
          </p:cNvSpPr>
          <p:nvPr/>
        </p:nvSpPr>
        <p:spPr bwMode="auto">
          <a:xfrm flipV="1">
            <a:off x="29718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 flipV="1">
            <a:off x="3048000" y="28194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V="1">
            <a:off x="3581400" y="3124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 flipH="1">
            <a:off x="3429000" y="2590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1" name="Line 47"/>
          <p:cNvSpPr>
            <a:spLocks noChangeShapeType="1"/>
          </p:cNvSpPr>
          <p:nvPr/>
        </p:nvSpPr>
        <p:spPr bwMode="auto">
          <a:xfrm>
            <a:off x="3048000" y="4191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2" name="Line 48"/>
          <p:cNvSpPr>
            <a:spLocks noChangeShapeType="1"/>
          </p:cNvSpPr>
          <p:nvPr/>
        </p:nvSpPr>
        <p:spPr bwMode="auto">
          <a:xfrm flipV="1">
            <a:off x="5105400" y="4572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3" name="Line 49"/>
          <p:cNvSpPr>
            <a:spLocks noChangeShapeType="1"/>
          </p:cNvSpPr>
          <p:nvPr/>
        </p:nvSpPr>
        <p:spPr bwMode="auto">
          <a:xfrm flipH="1" flipV="1">
            <a:off x="44196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4" name="Line 50"/>
          <p:cNvSpPr>
            <a:spLocks noChangeShapeType="1"/>
          </p:cNvSpPr>
          <p:nvPr/>
        </p:nvSpPr>
        <p:spPr bwMode="auto">
          <a:xfrm flipH="1" flipV="1">
            <a:off x="4419600" y="4038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5" name="Line 51"/>
          <p:cNvSpPr>
            <a:spLocks noChangeShapeType="1"/>
          </p:cNvSpPr>
          <p:nvPr/>
        </p:nvSpPr>
        <p:spPr bwMode="auto">
          <a:xfrm flipH="1" flipV="1">
            <a:off x="5105400" y="4800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6" name="Line 52"/>
          <p:cNvSpPr>
            <a:spLocks noChangeShapeType="1"/>
          </p:cNvSpPr>
          <p:nvPr/>
        </p:nvSpPr>
        <p:spPr bwMode="auto">
          <a:xfrm flipH="1" flipV="1">
            <a:off x="56388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7" name="Line 53"/>
          <p:cNvSpPr>
            <a:spLocks noChangeShapeType="1"/>
          </p:cNvSpPr>
          <p:nvPr/>
        </p:nvSpPr>
        <p:spPr bwMode="auto">
          <a:xfrm>
            <a:off x="3124200" y="4114800"/>
            <a:ext cx="2667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nimBg="1"/>
      <p:bldP spid="287747" grpId="0" animBg="1"/>
      <p:bldP spid="287748" grpId="0" animBg="1"/>
      <p:bldP spid="2877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…into </a:t>
            </a:r>
            <a:r>
              <a:rPr lang="en-US" altLang="en-US" dirty="0"/>
              <a:t>a few modules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E08A-BEEE-489C-BBEA-3202E6415D7E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5257800" y="4495800"/>
            <a:ext cx="11430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2438400" y="4495800"/>
            <a:ext cx="10668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5257800" y="2209800"/>
            <a:ext cx="1219200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2362200" y="2133600"/>
            <a:ext cx="1143000" cy="1066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5" name="Oval 7"/>
          <p:cNvSpPr>
            <a:spLocks noChangeArrowheads="1"/>
          </p:cNvSpPr>
          <p:nvPr/>
        </p:nvSpPr>
        <p:spPr bwMode="auto">
          <a:xfrm>
            <a:off x="3505200" y="4038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6" name="Oval 8"/>
          <p:cNvSpPr>
            <a:spLocks noChangeArrowheads="1"/>
          </p:cNvSpPr>
          <p:nvPr/>
        </p:nvSpPr>
        <p:spPr bwMode="auto">
          <a:xfrm>
            <a:off x="4800600" y="3962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3505200" y="29718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50292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38100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 flipV="1">
            <a:off x="3581400" y="4191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 flipH="1" flipV="1">
            <a:off x="3124200" y="32004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2" name="Line 14"/>
          <p:cNvSpPr>
            <a:spLocks noChangeShapeType="1"/>
          </p:cNvSpPr>
          <p:nvPr/>
        </p:nvSpPr>
        <p:spPr bwMode="auto">
          <a:xfrm flipV="1">
            <a:off x="3733800" y="3048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3" name="Line 15"/>
          <p:cNvSpPr>
            <a:spLocks noChangeShapeType="1"/>
          </p:cNvSpPr>
          <p:nvPr/>
        </p:nvSpPr>
        <p:spPr bwMode="auto">
          <a:xfrm flipH="1">
            <a:off x="2971800" y="4267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4" name="Line 16"/>
          <p:cNvSpPr>
            <a:spLocks noChangeShapeType="1"/>
          </p:cNvSpPr>
          <p:nvPr/>
        </p:nvSpPr>
        <p:spPr bwMode="auto">
          <a:xfrm flipH="1" flipV="1">
            <a:off x="5105400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3810000" y="41910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7D1F-F014-42C3-BDB2-C82B2A46D039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Information </a:t>
            </a:r>
            <a:r>
              <a:rPr lang="en-US" altLang="en-US" dirty="0" smtClean="0"/>
              <a:t>hiding</a:t>
            </a:r>
            <a:endParaRPr lang="en-US" alt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module should hide a design decision from </a:t>
            </a:r>
            <a:r>
              <a:rPr lang="en-US" altLang="en-US" dirty="0" smtClean="0"/>
              <a:t>others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Ideally, one design decision per module, but usually design decisions are closely </a:t>
            </a:r>
            <a:r>
              <a:rPr lang="en-US" altLang="en-US" dirty="0" smtClean="0"/>
              <a:t>related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D.L. </a:t>
            </a:r>
            <a:r>
              <a:rPr lang="en-US" altLang="en-US" dirty="0" err="1"/>
              <a:t>Parnas</a:t>
            </a:r>
            <a:r>
              <a:rPr lang="en-US" altLang="en-US" dirty="0"/>
              <a:t>, "On the Criteria To Be Used in Decomposing Systems Into Modules,"  </a:t>
            </a:r>
            <a:r>
              <a:rPr lang="en-US" altLang="en-US" i="1" dirty="0"/>
              <a:t>CACM, </a:t>
            </a:r>
            <a:r>
              <a:rPr lang="en-US" altLang="en-US" i="1" dirty="0" smtClean="0"/>
              <a:t>5(12), </a:t>
            </a:r>
            <a:r>
              <a:rPr lang="en-US" altLang="en-US" i="1" dirty="0"/>
              <a:t>December </a:t>
            </a:r>
            <a:r>
              <a:rPr lang="en-US" altLang="en-US" i="1" dirty="0" smtClean="0"/>
              <a:t>1972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0213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decisions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Representation of data</a:t>
            </a:r>
          </a:p>
          <a:p>
            <a:r>
              <a:rPr lang="en-US" altLang="en-US"/>
              <a:t>Use of a particular software package</a:t>
            </a:r>
          </a:p>
          <a:p>
            <a:r>
              <a:rPr lang="en-US" altLang="en-US"/>
              <a:t>Use of a particular printer</a:t>
            </a:r>
          </a:p>
          <a:p>
            <a:r>
              <a:rPr lang="en-US" altLang="en-US"/>
              <a:t>Use of a particular operating system</a:t>
            </a:r>
          </a:p>
          <a:p>
            <a:r>
              <a:rPr lang="en-US" altLang="en-US"/>
              <a:t>Use of a particular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B260-7245-4BF2-AD16-A15BB9AC3CFA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9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reasons for modularity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Let developers work on system in parallel</a:t>
            </a:r>
          </a:p>
          <a:p>
            <a:pPr lvl="1"/>
            <a:r>
              <a:rPr lang="en-US" altLang="en-US" dirty="0"/>
              <a:t>Conway’s Law:  The architecture of a system is the same as the structure of the group that developed it.</a:t>
            </a:r>
          </a:p>
          <a:p>
            <a:r>
              <a:rPr lang="en-US" altLang="en-US" dirty="0"/>
              <a:t>Security - compartmentalization</a:t>
            </a:r>
          </a:p>
          <a:p>
            <a:r>
              <a:rPr lang="en-US" altLang="en-US" dirty="0"/>
              <a:t>Reliability - localization of failure</a:t>
            </a:r>
          </a:p>
          <a:p>
            <a:r>
              <a:rPr lang="en-US" altLang="en-US" dirty="0"/>
              <a:t>Parallelism </a:t>
            </a:r>
            <a:r>
              <a:rPr lang="en-US" altLang="en-US" dirty="0" smtClean="0"/>
              <a:t>– load balance processes</a:t>
            </a:r>
          </a:p>
          <a:p>
            <a:r>
              <a:rPr lang="en-US" altLang="en-US" dirty="0" smtClean="0"/>
              <a:t>Distributed </a:t>
            </a:r>
            <a:r>
              <a:rPr lang="en-US" altLang="en-US" dirty="0"/>
              <a:t>programming - design modules to reduce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B20D-3BFA-48C7-A7A1-7663BC56C66D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9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Trade-offs</a:t>
            </a:r>
          </a:p>
        </p:txBody>
      </p:sp>
      <p:sp>
        <p:nvSpPr>
          <p:cNvPr id="290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Suppose moving functionality from one module to another will</a:t>
            </a:r>
          </a:p>
          <a:p>
            <a:pPr lvl="1"/>
            <a:r>
              <a:rPr lang="en-US" altLang="en-US"/>
              <a:t>Decrease coupling between modules</a:t>
            </a:r>
          </a:p>
          <a:p>
            <a:pPr lvl="1"/>
            <a:r>
              <a:rPr lang="en-US" altLang="en-US"/>
              <a:t>Increase cohesion in one module</a:t>
            </a:r>
          </a:p>
          <a:p>
            <a:pPr lvl="1"/>
            <a:r>
              <a:rPr lang="en-US" altLang="en-US"/>
              <a:t>Decrease cohesion in another</a:t>
            </a:r>
          </a:p>
          <a:p>
            <a:pPr lvl="1"/>
            <a:endParaRPr lang="en-US" altLang="en-US"/>
          </a:p>
          <a:p>
            <a:r>
              <a:rPr lang="en-US" altLang="en-US"/>
              <a:t>Should you do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FAFA-B584-4932-9531-B405289A96FA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17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Simplicity rules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http://c2.com/xp/XpSimplicityRules.html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Runs all the tests</a:t>
            </a:r>
          </a:p>
          <a:p>
            <a:r>
              <a:rPr lang="en-US" altLang="en-US" dirty="0"/>
              <a:t>Minimizes coupling</a:t>
            </a:r>
          </a:p>
          <a:p>
            <a:r>
              <a:rPr lang="en-US" altLang="en-US" dirty="0"/>
              <a:t>Maximizes cohesion</a:t>
            </a:r>
          </a:p>
          <a:p>
            <a:r>
              <a:rPr lang="en-US" altLang="en-US" dirty="0"/>
              <a:t>Says everything “Once and only once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E.g., avoid “clones”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557F-9328-4AAA-B1F9-1984577483CC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62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get modularity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Reuse a design with good modularity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Think about design decisions – hide them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Reduce coupling and increase cohesion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dirty="0" smtClean="0"/>
              <a:t>refactor (how many teams refactored?)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Eliminate duplication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Reduce impact of changes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adding a feature requires changing large part of the system, refactor so change is easy</a:t>
            </a:r>
          </a:p>
        </p:txBody>
      </p:sp>
    </p:spTree>
    <p:extLst>
      <p:ext uri="{BB962C8B-B14F-4D97-AF65-F5344CB8AC3E}">
        <p14:creationId xmlns:p14="http://schemas.microsoft.com/office/powerpoint/2010/main" val="3794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abstraction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724400"/>
          </a:xfrm>
        </p:spPr>
        <p:txBody>
          <a:bodyPr/>
          <a:lstStyle/>
          <a:p>
            <a:r>
              <a:rPr lang="en-US" altLang="en-US" dirty="0"/>
              <a:t>Unix file descriptor</a:t>
            </a:r>
          </a:p>
          <a:p>
            <a:r>
              <a:rPr lang="en-US" altLang="en-US" dirty="0"/>
              <a:t>Can read, write, and (maybe) seek</a:t>
            </a:r>
          </a:p>
          <a:p>
            <a:r>
              <a:rPr lang="en-US" altLang="en-US" dirty="0"/>
              <a:t>File, IO device, pipe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011E-D555-427A-81C5-3A5EABCFE8F9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03651" y="638911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http://www.bottomupcs.com/file_descriptors.html</a:t>
            </a:r>
          </a:p>
        </p:txBody>
      </p:sp>
      <p:pic>
        <p:nvPicPr>
          <p:cNvPr id="1026" name="Picture 2" descr="The standard files opened with any UNIX pro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4" y="1851488"/>
            <a:ext cx="27717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94409" y="4078634"/>
          <a:ext cx="5953992" cy="2087880"/>
        </p:xfrm>
        <a:graphic>
          <a:graphicData uri="http://schemas.openxmlformats.org/drawingml/2006/table">
            <a:tbl>
              <a:tblPr/>
              <a:tblGrid>
                <a:gridCol w="1984664"/>
                <a:gridCol w="1984664"/>
                <a:gridCol w="1984664"/>
              </a:tblGrid>
              <a:tr h="25910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Descriptive Name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File Number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Standard In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Input from the keyboard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Standard Out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Output to the console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2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Standard Error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Error output to the console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4409" y="3543492"/>
            <a:ext cx="66155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Modularity </a:t>
            </a:r>
            <a:r>
              <a:rPr lang="en-US" altLang="en-US" dirty="0" smtClean="0"/>
              <a:t>summary</a:t>
            </a:r>
            <a:endParaRPr lang="en-US" altLang="en-US" dirty="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Modularity is key to managing complexity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Modularity is about managing dependencies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Modularity should be based on hiding design decisions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perfect answer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Trade-offs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Iteration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3C5C-679C-4636-A84E-2ECE7A9B6A35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4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011E-D555-427A-81C5-3A5EABCFE8F9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56805" y="6528521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http://www.bottomupcs.com/file_descriptors.html</a:t>
            </a:r>
          </a:p>
        </p:txBody>
      </p:sp>
      <p:pic>
        <p:nvPicPr>
          <p:cNvPr id="2050" name="Picture 2" descr="File descriptors associate the abstraction provided by device-drivers with a file interface provided to a us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419"/>
            <a:ext cx="7277100" cy="500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abstraction in S.E.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Procedural abstraction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Naming a sequence of instructions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Parameterizing a procedure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Data abstraction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Naming a collection of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defined by a set of procedures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Control </a:t>
            </a:r>
            <a:r>
              <a:rPr lang="en-US" altLang="en-US" dirty="0" smtClean="0"/>
              <a:t>abstraction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W/o </a:t>
            </a:r>
            <a:r>
              <a:rPr lang="en-US" dirty="0" smtClean="0"/>
              <a:t>specifying</a:t>
            </a:r>
            <a:r>
              <a:rPr lang="en-US" dirty="0"/>
              <a:t> </a:t>
            </a:r>
            <a:r>
              <a:rPr lang="en-US" i="1" dirty="0"/>
              <a:t>all</a:t>
            </a:r>
            <a:r>
              <a:rPr lang="en-US" dirty="0"/>
              <a:t> </a:t>
            </a:r>
            <a:r>
              <a:rPr lang="en-US" dirty="0" smtClean="0"/>
              <a:t>register/binary-level </a:t>
            </a:r>
            <a:r>
              <a:rPr lang="en-US" dirty="0"/>
              <a:t>steps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Performance abstraction O(N)</a:t>
            </a:r>
          </a:p>
        </p:txBody>
      </p:sp>
    </p:spTree>
    <p:extLst>
      <p:ext uri="{BB962C8B-B14F-4D97-AF65-F5344CB8AC3E}">
        <p14:creationId xmlns:p14="http://schemas.microsoft.com/office/powerpoint/2010/main" val="31728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data types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Complex numbers:  +, -, *, real, imaginary</a:t>
            </a:r>
          </a:p>
          <a:p>
            <a:endParaRPr lang="en-US" altLang="en-US" dirty="0"/>
          </a:p>
          <a:p>
            <a:r>
              <a:rPr lang="en-US" altLang="en-US" dirty="0"/>
              <a:t>Queue: add, remove, size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4559-E0C2-4907-A3A5-9AE3245BE7C2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Facts about abstraction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Abstractions are powerful</a:t>
            </a:r>
          </a:p>
          <a:p>
            <a:r>
              <a:rPr lang="en-US" altLang="en-US"/>
              <a:t>People think about concrete details better than abstractions</a:t>
            </a:r>
          </a:p>
          <a:p>
            <a:r>
              <a:rPr lang="en-US" altLang="en-US"/>
              <a:t>People learn abstractions from examples</a:t>
            </a:r>
          </a:p>
          <a:p>
            <a:r>
              <a:rPr lang="en-US" altLang="en-US"/>
              <a:t>It takes many examples to invent a good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2EDD-4EB6-4D4B-8921-6CAB6ED58968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48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get good abstractions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Get them from someone else</a:t>
            </a:r>
          </a:p>
          <a:p>
            <a:pPr lvl="1"/>
            <a:r>
              <a:rPr lang="en-US" altLang="en-US" dirty="0"/>
              <a:t>Read lots of books</a:t>
            </a:r>
          </a:p>
          <a:p>
            <a:pPr lvl="1"/>
            <a:r>
              <a:rPr lang="en-US" altLang="en-US" dirty="0"/>
              <a:t>Look at lots of code</a:t>
            </a:r>
          </a:p>
          <a:p>
            <a:r>
              <a:rPr lang="en-US" altLang="en-US" dirty="0"/>
              <a:t>Generalize from </a:t>
            </a:r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Try </a:t>
            </a:r>
            <a:r>
              <a:rPr lang="en-US" altLang="en-US" dirty="0"/>
              <a:t>them </a:t>
            </a:r>
            <a:r>
              <a:rPr lang="en-US" altLang="en-US" dirty="0" smtClean="0"/>
              <a:t>out</a:t>
            </a:r>
          </a:p>
          <a:p>
            <a:pPr lvl="1"/>
            <a:r>
              <a:rPr lang="en-US" altLang="en-US" dirty="0" smtClean="0"/>
              <a:t>Gradually </a:t>
            </a:r>
            <a:r>
              <a:rPr lang="en-US" altLang="en-US" dirty="0"/>
              <a:t>improve </a:t>
            </a:r>
            <a:r>
              <a:rPr lang="en-US" altLang="en-US" dirty="0" smtClean="0"/>
              <a:t>them</a:t>
            </a:r>
            <a:endParaRPr lang="en-US" altLang="en-US" dirty="0"/>
          </a:p>
          <a:p>
            <a:r>
              <a:rPr lang="en-US" altLang="en-US" dirty="0"/>
              <a:t>Look for duplication in your </a:t>
            </a:r>
            <a:r>
              <a:rPr lang="en-US" altLang="en-US" dirty="0" smtClean="0"/>
              <a:t>program and eliminate it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9778-B4DC-40DE-B139-EE94F63C109D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6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Abstractions can fool you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Suppose collection has operation </a:t>
            </a:r>
            <a:r>
              <a:rPr lang="en-US" altLang="en-US" dirty="0" err="1" smtClean="0"/>
              <a:t>getItemNumbered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index)</a:t>
            </a:r>
            <a:endParaRPr lang="en-US" altLang="en-US" dirty="0"/>
          </a:p>
          <a:p>
            <a:r>
              <a:rPr lang="en-US" altLang="en-US" dirty="0"/>
              <a:t>How do you </a:t>
            </a:r>
            <a:r>
              <a:rPr lang="en-US" altLang="en-US" dirty="0" smtClean="0"/>
              <a:t>iterate?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 smtClean="0"/>
              <a:t>for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:= 1 to length { </a:t>
            </a:r>
            <a:r>
              <a:rPr lang="en-US" altLang="en-US" dirty="0" err="1" smtClean="0"/>
              <a:t>getItemNumbered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 }</a:t>
            </a:r>
          </a:p>
          <a:p>
            <a:pPr lvl="1"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But what if collection is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25185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llinois">
      <a:dk1>
        <a:srgbClr val="003C7D"/>
      </a:dk1>
      <a:lt1>
        <a:sysClr val="window" lastClr="FFFFFF"/>
      </a:lt1>
      <a:dk2>
        <a:srgbClr val="F47F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1037</Words>
  <Application>Microsoft Office PowerPoint</Application>
  <PresentationFormat>On-screen Show (4:3)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Monotype Sorts</vt:lpstr>
      <vt:lpstr>Arial</vt:lpstr>
      <vt:lpstr>Calibri</vt:lpstr>
      <vt:lpstr>Office Theme</vt:lpstr>
      <vt:lpstr>CS428: Software Engineering II</vt:lpstr>
      <vt:lpstr>Abstraction</vt:lpstr>
      <vt:lpstr>Example of abstraction</vt:lpstr>
      <vt:lpstr>Example of abstraction</vt:lpstr>
      <vt:lpstr>Kinds of abstraction in S.E.</vt:lpstr>
      <vt:lpstr>Abstract data types</vt:lpstr>
      <vt:lpstr>Facts about abstraction</vt:lpstr>
      <vt:lpstr>How to get good abstractions</vt:lpstr>
      <vt:lpstr>Abstractions can fool you</vt:lpstr>
      <vt:lpstr>High-level view: Architecture</vt:lpstr>
      <vt:lpstr>iTrust Architecture</vt:lpstr>
      <vt:lpstr>Picking an architecture</vt:lpstr>
      <vt:lpstr>MVC Pattern</vt:lpstr>
      <vt:lpstr>MVC-View: iTrust View</vt:lpstr>
      <vt:lpstr>MVC-View: iTrust Model</vt:lpstr>
      <vt:lpstr>MVC-View: iTrust Controller</vt:lpstr>
      <vt:lpstr>Modularity</vt:lpstr>
      <vt:lpstr>Functional independence</vt:lpstr>
      <vt:lpstr>Coupling</vt:lpstr>
      <vt:lpstr>Cohesion</vt:lpstr>
      <vt:lpstr>Cohesion</vt:lpstr>
      <vt:lpstr>Turn spaghetti code…</vt:lpstr>
      <vt:lpstr>…into a few modules</vt:lpstr>
      <vt:lpstr>Information hiding</vt:lpstr>
      <vt:lpstr>Design decisions</vt:lpstr>
      <vt:lpstr>Other reasons for modularity</vt:lpstr>
      <vt:lpstr>Trade-offs</vt:lpstr>
      <vt:lpstr>XP Simplicity rules</vt:lpstr>
      <vt:lpstr>How to get modularity</vt:lpstr>
      <vt:lpstr>Modularity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Tao Xie</cp:lastModifiedBy>
  <cp:revision>258</cp:revision>
  <dcterms:created xsi:type="dcterms:W3CDTF">2006-08-16T00:00:00Z</dcterms:created>
  <dcterms:modified xsi:type="dcterms:W3CDTF">2016-03-01T19:38:32Z</dcterms:modified>
</cp:coreProperties>
</file>