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8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39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60" autoAdjust="0"/>
  </p:normalViewPr>
  <p:slideViewPr>
    <p:cSldViewPr>
      <p:cViewPr varScale="1">
        <p:scale>
          <a:sx n="92" d="100"/>
          <a:sy n="92" d="100"/>
        </p:scale>
        <p:origin x="13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942"/>
    </p:cViewPr>
  </p:sorter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41EE1-C517-41D6-B5F8-08C90135A1F3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1DA7-3D4E-4876-B5BD-947C6A99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0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14CA0-8C2C-4A52-8277-C3FC09BA678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44A7-DDF2-4993-BB58-05E3F1CB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2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◊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13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qs.org/rfcs/rfc959.html" TargetMode="External"/><Relationship Id="rId2" Type="http://schemas.openxmlformats.org/officeDocument/2006/relationships/hyperlink" Target="https://tools.ietf.org/html/rfc282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cp.org/en/jsr/all" TargetMode="External"/><Relationship Id="rId4" Type="http://schemas.openxmlformats.org/officeDocument/2006/relationships/hyperlink" Target="http://docs.oracle.com/javase/spec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CS428:</a:t>
            </a:r>
            <a:br>
              <a:rPr lang="en-US" dirty="0" smtClean="0"/>
            </a:br>
            <a:r>
              <a:rPr lang="en-US" dirty="0" smtClean="0"/>
              <a:t>Software Engineering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62400"/>
            <a:ext cx="7010400" cy="1752600"/>
          </a:xfrm>
        </p:spPr>
        <p:txBody>
          <a:bodyPr/>
          <a:lstStyle/>
          <a:p>
            <a:r>
              <a:rPr lang="en-US" dirty="0" smtClean="0"/>
              <a:t>Specifications &amp; Low-level Design -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Credit </a:t>
            </a:r>
            <a:r>
              <a:rPr lang="en-US" altLang="en-US" dirty="0" smtClean="0"/>
              <a:t>card simple properties</a:t>
            </a:r>
            <a:endParaRPr lang="en-US" altLang="en-US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Can’t say that balance equals sum of all charges minus sum of all </a:t>
            </a:r>
            <a:r>
              <a:rPr lang="en-US" altLang="en-US" dirty="0" smtClean="0"/>
              <a:t>payments</a:t>
            </a:r>
            <a:endParaRPr lang="en-US" altLang="en-US" dirty="0"/>
          </a:p>
          <a:p>
            <a:r>
              <a:rPr lang="en-US" altLang="en-US" dirty="0"/>
              <a:t>Can say “</a:t>
            </a:r>
            <a:r>
              <a:rPr lang="en-US" altLang="en-US" dirty="0" err="1"/>
              <a:t>c.pay</a:t>
            </a:r>
            <a:r>
              <a:rPr lang="en-US" altLang="en-US" dirty="0"/>
              <a:t>(a).balance = </a:t>
            </a:r>
            <a:r>
              <a:rPr lang="en-US" altLang="en-US" dirty="0" err="1" smtClean="0"/>
              <a:t>c.balance</a:t>
            </a:r>
            <a:r>
              <a:rPr lang="en-US" altLang="en-US" dirty="0" smtClean="0"/>
              <a:t> - a</a:t>
            </a:r>
            <a:r>
              <a:rPr lang="en-US" altLang="en-US" dirty="0"/>
              <a:t>”</a:t>
            </a:r>
          </a:p>
          <a:p>
            <a:r>
              <a:rPr lang="en-US" altLang="en-US" dirty="0"/>
              <a:t>Can say “if </a:t>
            </a:r>
            <a:r>
              <a:rPr lang="en-US" altLang="en-US" dirty="0" err="1"/>
              <a:t>c.balance</a:t>
            </a:r>
            <a:r>
              <a:rPr lang="en-US" altLang="en-US" dirty="0"/>
              <a:t> + a &lt; </a:t>
            </a:r>
            <a:r>
              <a:rPr lang="en-US" altLang="en-US" dirty="0" err="1"/>
              <a:t>c.limit</a:t>
            </a:r>
            <a:r>
              <a:rPr lang="en-US" altLang="en-US" dirty="0"/>
              <a:t> then </a:t>
            </a:r>
            <a:r>
              <a:rPr lang="en-US" altLang="en-US" dirty="0" err="1"/>
              <a:t>c.charge</a:t>
            </a:r>
            <a:r>
              <a:rPr lang="en-US" altLang="en-US" dirty="0"/>
              <a:t>(a).balance = </a:t>
            </a:r>
            <a:r>
              <a:rPr lang="en-US" altLang="en-US" dirty="0" err="1" smtClean="0"/>
              <a:t>c.balance</a:t>
            </a:r>
            <a:r>
              <a:rPr lang="en-US" altLang="en-US" dirty="0" smtClean="0"/>
              <a:t> + a”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7843-843A-4EBD-A6CE-0890B30DC4A2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03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Exercise: Specify More Challenging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3058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How to </a:t>
            </a:r>
            <a:r>
              <a:rPr lang="en-US" altLang="en-US" dirty="0" smtClean="0"/>
              <a:t>specify: </a:t>
            </a:r>
            <a:r>
              <a:rPr lang="en-US" altLang="en-US" dirty="0"/>
              <a:t>“If the balance is not paid within 20 days of billing, 1% of the unpaid balance is charged as interest</a:t>
            </a:r>
            <a:r>
              <a:rPr lang="en-US" altLang="en-US" dirty="0" smtClean="0"/>
              <a:t>.”</a:t>
            </a:r>
          </a:p>
          <a:p>
            <a:endParaRPr lang="en-US" altLang="en-US" sz="3000" dirty="0" smtClean="0"/>
          </a:p>
          <a:p>
            <a:r>
              <a:rPr lang="en-US" altLang="en-US" sz="3000" dirty="0" smtClean="0"/>
              <a:t>Feel free to add additional fields/operations</a:t>
            </a:r>
            <a:endParaRPr lang="en-US" altLang="en-US" sz="3000" dirty="0"/>
          </a:p>
          <a:p>
            <a:r>
              <a:rPr lang="en-US" altLang="en-US" sz="3000" dirty="0"/>
              <a:t>Credit card has</a:t>
            </a:r>
          </a:p>
          <a:p>
            <a:pPr lvl="1"/>
            <a:r>
              <a:rPr lang="en-US" altLang="en-US" sz="2600" dirty="0"/>
              <a:t>balance</a:t>
            </a:r>
          </a:p>
          <a:p>
            <a:pPr lvl="1"/>
            <a:r>
              <a:rPr lang="en-US" altLang="en-US" sz="2600" dirty="0"/>
              <a:t>limit</a:t>
            </a:r>
          </a:p>
          <a:p>
            <a:pPr lvl="1"/>
            <a:r>
              <a:rPr lang="en-US" altLang="en-US" sz="2600" dirty="0"/>
              <a:t>billing day</a:t>
            </a:r>
          </a:p>
          <a:p>
            <a:r>
              <a:rPr lang="en-US" altLang="en-US" sz="3000" dirty="0"/>
              <a:t>Operations on credit card</a:t>
            </a:r>
          </a:p>
          <a:p>
            <a:pPr lvl="1"/>
            <a:r>
              <a:rPr lang="en-US" altLang="en-US" sz="2600" dirty="0"/>
              <a:t>pay(amount)</a:t>
            </a:r>
          </a:p>
          <a:p>
            <a:pPr lvl="1"/>
            <a:r>
              <a:rPr lang="en-US" altLang="en-US" sz="2600" dirty="0"/>
              <a:t>charge(amount)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First </a:t>
            </a:r>
            <a:r>
              <a:rPr lang="en-US" altLang="en-US" dirty="0" smtClean="0"/>
              <a:t>approach for interest</a:t>
            </a:r>
            <a:endParaRPr lang="en-US" altLang="en-US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en-US" dirty="0"/>
              <a:t>Add “unpaid balance” to a credit </a:t>
            </a:r>
            <a:r>
              <a:rPr lang="en-US" altLang="en-US" dirty="0" smtClean="0"/>
              <a:t>card</a:t>
            </a:r>
          </a:p>
          <a:p>
            <a:pPr lvl="1"/>
            <a:r>
              <a:rPr lang="en-US" altLang="en-US" dirty="0" smtClean="0"/>
              <a:t>balance</a:t>
            </a:r>
          </a:p>
          <a:p>
            <a:pPr lvl="1"/>
            <a:r>
              <a:rPr lang="en-US" altLang="en-US" dirty="0" err="1" smtClean="0"/>
              <a:t>unpaidBalance</a:t>
            </a:r>
            <a:endParaRPr lang="en-US" altLang="en-US" dirty="0"/>
          </a:p>
          <a:p>
            <a:pPr lvl="1"/>
            <a:r>
              <a:rPr lang="en-US" altLang="en-US" dirty="0"/>
              <a:t>limit</a:t>
            </a:r>
          </a:p>
          <a:p>
            <a:pPr lvl="1"/>
            <a:r>
              <a:rPr lang="en-US" altLang="en-US" dirty="0"/>
              <a:t>billing </a:t>
            </a:r>
            <a:r>
              <a:rPr lang="en-US" altLang="en-US" dirty="0" smtClean="0"/>
              <a:t>day</a:t>
            </a:r>
            <a:endParaRPr lang="en-US" altLang="en-US" dirty="0"/>
          </a:p>
          <a:p>
            <a:r>
              <a:rPr lang="en-US" altLang="en-US" dirty="0" err="1"/>
              <a:t>unpaidBalance</a:t>
            </a:r>
            <a:r>
              <a:rPr lang="en-US" altLang="en-US" dirty="0"/>
              <a:t> = balance on billing date</a:t>
            </a:r>
          </a:p>
          <a:p>
            <a:r>
              <a:rPr lang="en-US" altLang="en-US" dirty="0"/>
              <a:t>payments </a:t>
            </a:r>
            <a:r>
              <a:rPr lang="en-US" altLang="en-US" dirty="0" smtClean="0"/>
              <a:t>subtracted </a:t>
            </a:r>
            <a:r>
              <a:rPr lang="en-US" altLang="en-US" dirty="0"/>
              <a:t>from </a:t>
            </a:r>
            <a:r>
              <a:rPr lang="en-US" altLang="en-US" dirty="0" err="1"/>
              <a:t>unpaidBalance</a:t>
            </a:r>
            <a:endParaRPr lang="en-US" altLang="en-US" dirty="0"/>
          </a:p>
          <a:p>
            <a:r>
              <a:rPr lang="en-US" altLang="en-US" dirty="0"/>
              <a:t>20 days after billing, compute interest and charge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B276-7F07-49F5-A3A1-AA8B94182FD1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32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 </a:t>
            </a:r>
            <a:r>
              <a:rPr lang="en-US" altLang="en-US" dirty="0" smtClean="0"/>
              <a:t>approach for interest</a:t>
            </a:r>
            <a:endParaRPr lang="en-US" altLang="en-US" dirty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Add date to payments and charges</a:t>
            </a:r>
          </a:p>
          <a:p>
            <a:r>
              <a:rPr lang="en-US" altLang="en-US" dirty="0"/>
              <a:t>Operations on credit card</a:t>
            </a:r>
          </a:p>
          <a:p>
            <a:pPr lvl="1"/>
            <a:r>
              <a:rPr lang="en-US" altLang="en-US" dirty="0"/>
              <a:t>pay(amount, date)</a:t>
            </a:r>
          </a:p>
          <a:p>
            <a:pPr lvl="1"/>
            <a:r>
              <a:rPr lang="en-US" altLang="en-US" dirty="0"/>
              <a:t>charge(amount, date)</a:t>
            </a:r>
          </a:p>
          <a:p>
            <a:r>
              <a:rPr lang="en-US" altLang="en-US" dirty="0"/>
              <a:t>Credit card has</a:t>
            </a:r>
          </a:p>
          <a:p>
            <a:pPr lvl="1"/>
            <a:r>
              <a:rPr lang="en-US" altLang="en-US" dirty="0" smtClean="0"/>
              <a:t>balance, limit</a:t>
            </a:r>
            <a:r>
              <a:rPr lang="en-US" altLang="en-US" dirty="0"/>
              <a:t>, billing day</a:t>
            </a:r>
          </a:p>
          <a:p>
            <a:pPr lvl="1"/>
            <a:r>
              <a:rPr lang="en-US" altLang="en-US" dirty="0"/>
              <a:t>set of payments</a:t>
            </a:r>
          </a:p>
          <a:p>
            <a:pPr lvl="1"/>
            <a:r>
              <a:rPr lang="en-US" altLang="en-US" dirty="0"/>
              <a:t>set of charges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AEB-E3DC-4800-B364-47CD24ACC99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70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 approach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For each credit card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balance(date) =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(sum a for </a:t>
            </a:r>
            <a:r>
              <a:rPr lang="en-US" altLang="en-US" dirty="0" smtClean="0"/>
              <a:t>d &lt;= </a:t>
            </a:r>
            <a:r>
              <a:rPr lang="en-US" altLang="en-US" dirty="0"/>
              <a:t>date of charges(</a:t>
            </a:r>
            <a:r>
              <a:rPr lang="en-US" altLang="en-US" dirty="0" err="1"/>
              <a:t>a,d</a:t>
            </a:r>
            <a:r>
              <a:rPr lang="en-US" altLang="en-US" dirty="0"/>
              <a:t>)) -  (sum a for </a:t>
            </a:r>
            <a:r>
              <a:rPr lang="en-US" altLang="en-US" dirty="0" smtClean="0"/>
              <a:t>d &lt;= </a:t>
            </a:r>
            <a:r>
              <a:rPr lang="en-US" altLang="en-US" dirty="0"/>
              <a:t>date of payments(</a:t>
            </a:r>
            <a:r>
              <a:rPr lang="en-US" altLang="en-US" dirty="0" err="1"/>
              <a:t>a,d</a:t>
            </a:r>
            <a:r>
              <a:rPr lang="en-US" altLang="en-US" dirty="0"/>
              <a:t>))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 err="1"/>
              <a:t>unpaidBalance</a:t>
            </a:r>
            <a:r>
              <a:rPr lang="en-US" altLang="en-US" dirty="0"/>
              <a:t>(</a:t>
            </a:r>
            <a:r>
              <a:rPr lang="en-US" altLang="en-US" dirty="0" err="1"/>
              <a:t>billingDate</a:t>
            </a:r>
            <a:r>
              <a:rPr lang="en-US" altLang="en-US" dirty="0"/>
              <a:t>) =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  balance(</a:t>
            </a:r>
            <a:r>
              <a:rPr lang="en-US" altLang="en-US" dirty="0" err="1"/>
              <a:t>billingDate</a:t>
            </a:r>
            <a:r>
              <a:rPr lang="en-US" altLang="en-US" dirty="0"/>
              <a:t>) </a:t>
            </a:r>
            <a:r>
              <a:rPr lang="en-US" altLang="en-US" dirty="0" smtClean="0"/>
              <a:t>–</a:t>
            </a:r>
            <a:br>
              <a:rPr lang="en-U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/>
              <a:t>sum a for </a:t>
            </a:r>
            <a:r>
              <a:rPr lang="en-US" altLang="en-US" dirty="0" err="1" smtClean="0"/>
              <a:t>billingDate</a:t>
            </a:r>
            <a:r>
              <a:rPr lang="en-US" altLang="en-US" dirty="0" smtClean="0"/>
              <a:t>&lt;=d&lt;=billingDate+20 </a:t>
            </a:r>
            <a:r>
              <a:rPr lang="en-US" altLang="en-US" dirty="0"/>
              <a:t>of payments(</a:t>
            </a:r>
            <a:r>
              <a:rPr lang="en-US" altLang="en-US" dirty="0" err="1"/>
              <a:t>a,d</a:t>
            </a:r>
            <a:r>
              <a:rPr lang="en-US" altLang="en-US" dirty="0"/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73C-AD48-4295-A662-ED45345CA86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29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First approach</a:t>
            </a:r>
          </a:p>
          <a:p>
            <a:pPr lvl="1"/>
            <a:r>
              <a:rPr lang="en-US" altLang="en-US"/>
              <a:t>More like programming</a:t>
            </a:r>
          </a:p>
          <a:p>
            <a:pPr lvl="1"/>
            <a:r>
              <a:rPr lang="en-US" altLang="en-US"/>
              <a:t>More standard notation</a:t>
            </a:r>
          </a:p>
          <a:p>
            <a:pPr lvl="1"/>
            <a:r>
              <a:rPr lang="en-US" altLang="en-US"/>
              <a:t>Longer specs</a:t>
            </a:r>
          </a:p>
          <a:p>
            <a:r>
              <a:rPr lang="en-US" altLang="en-US"/>
              <a:t>Second approach</a:t>
            </a:r>
          </a:p>
          <a:p>
            <a:pPr lvl="1"/>
            <a:r>
              <a:rPr lang="en-US" altLang="en-US"/>
              <a:t>Shorter, more abstract, easier to reason about</a:t>
            </a:r>
          </a:p>
          <a:p>
            <a:pPr lvl="1"/>
            <a:r>
              <a:rPr lang="en-US" altLang="en-US"/>
              <a:t>More to learn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D40A-B169-4E8E-99CA-7234B10A0A2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52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and </a:t>
            </a:r>
            <a:r>
              <a:rPr lang="en-US" altLang="en-US" dirty="0" smtClean="0"/>
              <a:t>specification</a:t>
            </a:r>
            <a:endParaRPr lang="en-US" alt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Specification needs to know data</a:t>
            </a:r>
          </a:p>
          <a:p>
            <a:r>
              <a:rPr lang="en-US" altLang="en-US"/>
              <a:t>Specification needs to be structured</a:t>
            </a:r>
          </a:p>
          <a:p>
            <a:r>
              <a:rPr lang="en-US" altLang="en-US"/>
              <a:t>Must design module interfaces</a:t>
            </a:r>
          </a:p>
          <a:p>
            <a:endParaRPr lang="en-US" altLang="en-US"/>
          </a:p>
          <a:p>
            <a:r>
              <a:rPr lang="en-US" altLang="en-US"/>
              <a:t>Specification is usually the design of the “entities”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23CE-84AE-4EAC-B31A-9EF81D45CBF9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92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formal </a:t>
            </a:r>
            <a:r>
              <a:rPr lang="en-US" altLang="en-US" dirty="0" smtClean="0"/>
              <a:t>specifications (1)</a:t>
            </a:r>
            <a:endParaRPr lang="en-US" alt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develop models of parts of system</a:t>
            </a:r>
          </a:p>
          <a:p>
            <a:pPr lvl="1"/>
            <a:r>
              <a:rPr lang="en-US" altLang="en-US"/>
              <a:t>Finite state machines, abstract data types</a:t>
            </a:r>
          </a:p>
          <a:p>
            <a:r>
              <a:rPr lang="en-US" altLang="en-US"/>
              <a:t>To develop model of one aspect of system</a:t>
            </a:r>
          </a:p>
          <a:p>
            <a:pPr lvl="1"/>
            <a:r>
              <a:rPr lang="en-US" altLang="en-US"/>
              <a:t>Data-flow diagram, security, architecture</a:t>
            </a:r>
          </a:p>
          <a:p>
            <a:r>
              <a:rPr lang="en-US" altLang="en-US"/>
              <a:t>To learn how to think about problem</a:t>
            </a:r>
          </a:p>
          <a:p>
            <a:pPr lvl="1"/>
            <a:r>
              <a:rPr lang="en-US" altLang="en-US"/>
              <a:t>Pre/post conditions</a:t>
            </a:r>
          </a:p>
          <a:p>
            <a:pPr lvl="1"/>
            <a:r>
              <a:rPr lang="en-US" altLang="en-US"/>
              <a:t>Set, sequence, mappings (generic ADTs)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4FC9-5720-422A-B5B6-3B34382D9424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61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formal </a:t>
            </a:r>
            <a:r>
              <a:rPr lang="en-US" altLang="en-US" dirty="0" smtClean="0"/>
              <a:t>specifications (2)</a:t>
            </a:r>
            <a:endParaRPr lang="en-US" altLang="en-US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particular kinds of applications</a:t>
            </a:r>
          </a:p>
          <a:p>
            <a:pPr lvl="1"/>
            <a:r>
              <a:rPr lang="en-US" altLang="en-US" dirty="0"/>
              <a:t>Compilers</a:t>
            </a:r>
          </a:p>
          <a:p>
            <a:pPr lvl="2"/>
            <a:r>
              <a:rPr lang="en-US" altLang="en-US" dirty="0"/>
              <a:t>Grammar</a:t>
            </a:r>
          </a:p>
          <a:p>
            <a:pPr lvl="2"/>
            <a:r>
              <a:rPr lang="en-US" altLang="en-US" dirty="0" err="1"/>
              <a:t>Denotational</a:t>
            </a:r>
            <a:r>
              <a:rPr lang="en-US" altLang="en-US" dirty="0"/>
              <a:t> semantics</a:t>
            </a:r>
          </a:p>
          <a:p>
            <a:pPr lvl="1"/>
            <a:r>
              <a:rPr lang="en-US" altLang="en-US" dirty="0"/>
              <a:t>Safety </a:t>
            </a:r>
            <a:r>
              <a:rPr lang="en-US" altLang="en-US" dirty="0" smtClean="0"/>
              <a:t>critical</a:t>
            </a:r>
          </a:p>
          <a:p>
            <a:pPr lvl="2"/>
            <a:r>
              <a:rPr lang="en-US" altLang="en-US" dirty="0" smtClean="0"/>
              <a:t>Avionics software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8A5D-D99C-41E1-A21F-EB3B6D4B6814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35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Tests as specification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General statement</a:t>
            </a:r>
            <a:endParaRPr lang="en-US" altLang="en-US" dirty="0"/>
          </a:p>
          <a:p>
            <a:pPr lvl="1"/>
            <a:r>
              <a:rPr lang="en-US" altLang="en-US" dirty="0"/>
              <a:t>Balance after you add money to an account will be the balance beforehand plus the amount of money you added</a:t>
            </a:r>
          </a:p>
          <a:p>
            <a:r>
              <a:rPr lang="en-US" altLang="en-US" dirty="0" smtClean="0"/>
              <a:t>Concrete test</a:t>
            </a:r>
            <a:endParaRPr lang="en-US" altLang="en-US" dirty="0"/>
          </a:p>
          <a:p>
            <a:pPr lvl="1"/>
            <a:r>
              <a:rPr lang="en-US" altLang="en-US" dirty="0"/>
              <a:t>Create account with balance of $100</a:t>
            </a:r>
          </a:p>
          <a:p>
            <a:pPr lvl="1"/>
            <a:r>
              <a:rPr lang="en-US" altLang="en-US" dirty="0"/>
              <a:t>Add $20 to account</a:t>
            </a:r>
          </a:p>
          <a:p>
            <a:pPr lvl="1"/>
            <a:r>
              <a:rPr lang="en-US" altLang="en-US" dirty="0"/>
              <a:t>Account has balance of $120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48BA-89C8-4DA1-BC5C-64D64D02DBFE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182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Modularity</a:t>
            </a:r>
          </a:p>
          <a:p>
            <a:r>
              <a:rPr lang="en-US" dirty="0" smtClean="0"/>
              <a:t>Information hiding</a:t>
            </a:r>
          </a:p>
          <a:p>
            <a:r>
              <a:rPr lang="en-US" dirty="0" smtClean="0"/>
              <a:t>Abstraction</a:t>
            </a:r>
          </a:p>
          <a:p>
            <a:endParaRPr lang="en-US" dirty="0"/>
          </a:p>
          <a:p>
            <a:r>
              <a:rPr lang="en-US" dirty="0" smtClean="0"/>
              <a:t>Specification</a:t>
            </a:r>
          </a:p>
          <a:p>
            <a:r>
              <a:rPr lang="en-US" dirty="0" smtClean="0"/>
              <a:t>Detailed design: d</a:t>
            </a:r>
            <a:r>
              <a:rPr lang="en-US" altLang="en-US" dirty="0" smtClean="0"/>
              <a:t>ecision tables, pseudo code, state machines, abstract </a:t>
            </a:r>
            <a:r>
              <a:rPr lang="en-US" altLang="en-US" dirty="0"/>
              <a:t>data </a:t>
            </a:r>
            <a:r>
              <a:rPr lang="en-US" altLang="en-US" dirty="0" smtClean="0"/>
              <a:t>types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Advantages of tests as </a:t>
            </a:r>
            <a:r>
              <a:rPr lang="en-US" altLang="en-US" sz="4000" dirty="0" smtClean="0"/>
              <a:t>specs</a:t>
            </a:r>
            <a:endParaRPr lang="en-US" altLang="en-US" sz="40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Concrete, easy to understand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Don’t need new language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Easy to see if program meets the </a:t>
            </a:r>
            <a:r>
              <a:rPr lang="en-US" altLang="en-US" dirty="0" smtClean="0"/>
              <a:t>spec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Making tests forces you to talk to customer and learn the problem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Making tests forces you to think about design of system (classes, methods, etc.)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3E5E-1597-4E0A-91C0-4C567C19233C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73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Disadvantages of tests as </a:t>
            </a:r>
            <a:r>
              <a:rPr lang="en-US" altLang="en-US" sz="4000" dirty="0" smtClean="0"/>
              <a:t>specs</a:t>
            </a:r>
            <a:endParaRPr lang="en-US" altLang="en-US" sz="40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Too specific</a:t>
            </a:r>
          </a:p>
          <a:p>
            <a:r>
              <a:rPr lang="en-US" altLang="en-US"/>
              <a:t>Hard to test that something can’t happen</a:t>
            </a:r>
          </a:p>
          <a:p>
            <a:pPr lvl="1"/>
            <a:r>
              <a:rPr lang="en-US" altLang="en-US"/>
              <a:t>Can’t withdraw more money than you have in the system</a:t>
            </a:r>
          </a:p>
          <a:p>
            <a:pPr lvl="1"/>
            <a:r>
              <a:rPr lang="en-US" altLang="en-US"/>
              <a:t>Can’t break into the system</a:t>
            </a:r>
          </a:p>
          <a:p>
            <a:pPr lvl="1"/>
            <a:r>
              <a:rPr lang="en-US" altLang="en-US"/>
              <a:t>Can’t cause a very long transaction that hangs the system</a:t>
            </a:r>
          </a:p>
          <a:p>
            <a:r>
              <a:rPr lang="en-US" altLang="en-US"/>
              <a:t>Tends to be verbose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42DD-211C-4EEF-91D7-B9A810AAE04D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59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Tests as specifications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Tests show how to use the system</a:t>
            </a:r>
          </a:p>
          <a:p>
            <a:r>
              <a:rPr lang="en-US" altLang="en-US" dirty="0"/>
              <a:t>Tests need to be readable</a:t>
            </a:r>
          </a:p>
          <a:p>
            <a:pPr lvl="1"/>
            <a:r>
              <a:rPr lang="en-US" altLang="en-US" dirty="0"/>
              <a:t>Need comments that describe their </a:t>
            </a:r>
            <a:r>
              <a:rPr lang="en-US" altLang="en-US" dirty="0" smtClean="0"/>
              <a:t>purpose or need good names</a:t>
            </a:r>
            <a:endParaRPr lang="en-US" altLang="en-US" dirty="0"/>
          </a:p>
          <a:p>
            <a:pPr lvl="1"/>
            <a:r>
              <a:rPr lang="en-US" altLang="en-US" dirty="0"/>
              <a:t>Keep short, delete </a:t>
            </a:r>
            <a:r>
              <a:rPr lang="en-US" altLang="en-US" dirty="0" smtClean="0"/>
              <a:t>duplicate or redundant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A77-19B1-4419-B541-8F157F3B15DF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9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Specification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Saying what a system does without saying how it is done</a:t>
            </a:r>
          </a:p>
          <a:p>
            <a:r>
              <a:rPr lang="en-US" altLang="en-US" dirty="0"/>
              <a:t>An abstraction of the system</a:t>
            </a:r>
          </a:p>
          <a:p>
            <a:endParaRPr lang="en-US" altLang="en-US" dirty="0"/>
          </a:p>
          <a:p>
            <a:r>
              <a:rPr lang="en-US" altLang="en-US" dirty="0"/>
              <a:t>Too abstract</a:t>
            </a:r>
          </a:p>
          <a:p>
            <a:pPr lvl="1"/>
            <a:r>
              <a:rPr lang="en-US" altLang="en-US" dirty="0"/>
              <a:t>Hard to understand, hard to implement</a:t>
            </a:r>
          </a:p>
          <a:p>
            <a:r>
              <a:rPr lang="en-US" altLang="en-US" dirty="0"/>
              <a:t>Too concrete</a:t>
            </a:r>
          </a:p>
          <a:p>
            <a:pPr lvl="1"/>
            <a:r>
              <a:rPr lang="en-US" altLang="en-US" dirty="0"/>
              <a:t>Only one way to implement, miss </a:t>
            </a:r>
            <a:r>
              <a:rPr lang="en-US" altLang="en-US" dirty="0" smtClean="0"/>
              <a:t>opportunities </a:t>
            </a:r>
            <a:r>
              <a:rPr lang="en-US" altLang="en-US" dirty="0"/>
              <a:t>to improve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AC89-C67F-4254-B4D0-BD419131EE5C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85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Classic S.E. phases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Monotype Sorts" pitchFamily="2" charset="2"/>
              <a:buNone/>
            </a:pPr>
            <a:r>
              <a:rPr lang="en-US" altLang="en-US" sz="3200" dirty="0"/>
              <a:t>1)	requirements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3200" dirty="0"/>
              <a:t>2)	specification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3200" dirty="0"/>
              <a:t>3)	design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3200" dirty="0"/>
              <a:t>4)	code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3200" dirty="0"/>
              <a:t>5)	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E4E3-B906-47E3-B65E-F550040CDDD2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5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Many kinds of specifications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Tests</a:t>
            </a:r>
          </a:p>
          <a:p>
            <a:r>
              <a:rPr lang="en-US" altLang="en-US" dirty="0"/>
              <a:t>Informal (English)</a:t>
            </a:r>
          </a:p>
          <a:p>
            <a:pPr lvl="1"/>
            <a:r>
              <a:rPr lang="en-US" altLang="en-US" dirty="0"/>
              <a:t>Easy to read</a:t>
            </a:r>
          </a:p>
          <a:p>
            <a:pPr lvl="1"/>
            <a:r>
              <a:rPr lang="en-US" altLang="en-US" dirty="0"/>
              <a:t>Hard to analyze</a:t>
            </a:r>
          </a:p>
          <a:p>
            <a:r>
              <a:rPr lang="en-US" altLang="en-US" dirty="0"/>
              <a:t>Formal </a:t>
            </a:r>
            <a:r>
              <a:rPr lang="en-US" altLang="en-US" dirty="0" smtClean="0"/>
              <a:t>(math </a:t>
            </a:r>
            <a:r>
              <a:rPr lang="en-US" altLang="en-US" dirty="0"/>
              <a:t>or specialized language)</a:t>
            </a:r>
          </a:p>
          <a:p>
            <a:pPr lvl="1"/>
            <a:r>
              <a:rPr lang="en-US" altLang="en-US" dirty="0"/>
              <a:t>Hard for most people to read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8EAD-7D46-469B-9BC9-A14836D3E8C3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82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Informal </a:t>
            </a:r>
            <a:r>
              <a:rPr lang="en-US" altLang="en-US" dirty="0" smtClean="0"/>
              <a:t>specifications</a:t>
            </a:r>
            <a:endParaRPr lang="en-US" alt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Email </a:t>
            </a:r>
            <a:r>
              <a:rPr lang="en-US" altLang="en-US" dirty="0">
                <a:hlinkClick r:id="rId2"/>
              </a:rPr>
              <a:t>https://tools.ietf.org/html/rfc2822</a:t>
            </a:r>
            <a:endParaRPr lang="en-US" altLang="en-US" dirty="0"/>
          </a:p>
          <a:p>
            <a:r>
              <a:rPr lang="en-US" altLang="en-US" dirty="0" smtClean="0"/>
              <a:t>FTP </a:t>
            </a:r>
            <a:r>
              <a:rPr lang="en-US" altLang="en-US" dirty="0">
                <a:hlinkClick r:id="rId3"/>
              </a:rPr>
              <a:t>http://</a:t>
            </a:r>
            <a:r>
              <a:rPr lang="en-US" altLang="en-US" dirty="0" smtClean="0">
                <a:hlinkClick r:id="rId3"/>
              </a:rPr>
              <a:t>www.faqs.org/rfcs/rfc959.html</a:t>
            </a:r>
            <a:endParaRPr lang="en-US" altLang="en-US" dirty="0" smtClean="0"/>
          </a:p>
          <a:p>
            <a:r>
              <a:rPr lang="en-US" altLang="en-US" dirty="0" smtClean="0"/>
              <a:t>Java </a:t>
            </a:r>
            <a:r>
              <a:rPr lang="en-US" altLang="en-US" dirty="0">
                <a:hlinkClick r:id="rId4"/>
              </a:rPr>
              <a:t>http://docs.oracle.com/javase/specs</a:t>
            </a:r>
            <a:r>
              <a:rPr lang="en-US" altLang="en-US" dirty="0" smtClean="0">
                <a:hlinkClick r:id="rId4"/>
              </a:rPr>
              <a:t>/</a:t>
            </a:r>
            <a:endParaRPr lang="en-US" altLang="en-US" dirty="0" smtClean="0"/>
          </a:p>
          <a:p>
            <a:r>
              <a:rPr lang="en-US" altLang="en-US" dirty="0" smtClean="0"/>
              <a:t>Java spec </a:t>
            </a:r>
            <a:r>
              <a:rPr lang="en-US" altLang="en-US" dirty="0"/>
              <a:t>requests </a:t>
            </a:r>
            <a:r>
              <a:rPr lang="en-US" altLang="en-US" dirty="0">
                <a:hlinkClick r:id="rId5"/>
              </a:rPr>
              <a:t>http://jcp.org/en/jsr/all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109-D543-4913-99AE-5DF596406C56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Typical Formal Specification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Define system as a set of data items and operations on that data</a:t>
            </a:r>
          </a:p>
          <a:p>
            <a:r>
              <a:rPr lang="en-US" altLang="en-US" dirty="0"/>
              <a:t>Specification is </a:t>
            </a:r>
            <a:r>
              <a:rPr lang="en-US" altLang="en-US" dirty="0" smtClean="0"/>
              <a:t>a set </a:t>
            </a:r>
            <a:r>
              <a:rPr lang="en-US" altLang="en-US" dirty="0"/>
              <a:t>of properties of data and operations </a:t>
            </a:r>
          </a:p>
          <a:p>
            <a:r>
              <a:rPr lang="en-US" altLang="en-US" dirty="0"/>
              <a:t>Example: bank balance is never negative</a:t>
            </a:r>
          </a:p>
          <a:p>
            <a:r>
              <a:rPr lang="en-US" altLang="en-US" dirty="0"/>
              <a:t>Formal spec: a </a:t>
            </a:r>
            <a:r>
              <a:rPr lang="en-US" altLang="en-US" dirty="0">
                <a:sym typeface="Symbol" charset="2"/>
              </a:rPr>
              <a:t></a:t>
            </a:r>
            <a:r>
              <a:rPr lang="en-US" altLang="en-US" dirty="0"/>
              <a:t> Account: </a:t>
            </a:r>
            <a:r>
              <a:rPr lang="en-US" altLang="en-US" dirty="0" err="1"/>
              <a:t>a.balance</a:t>
            </a:r>
            <a:r>
              <a:rPr lang="en-US" altLang="en-US" dirty="0"/>
              <a:t> </a:t>
            </a:r>
            <a:r>
              <a:rPr lang="en-US" altLang="en-US" dirty="0" smtClean="0"/>
              <a:t>≥ 0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DBE1-D1AE-468F-AC8A-59F729DBB4B2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06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Credit card </a:t>
            </a:r>
            <a:endParaRPr lang="en-US" altLang="en-US" dirty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credit card has a balance that is the sum of all charges minus the sum of all payments. </a:t>
            </a:r>
            <a:r>
              <a:rPr lang="en-US" altLang="en-US" dirty="0" smtClean="0"/>
              <a:t>If </a:t>
            </a:r>
            <a:r>
              <a:rPr lang="en-US" altLang="en-US" dirty="0"/>
              <a:t>the balance is not paid within 20 days of billing, 1% of the unpaid balance is charged as interest. </a:t>
            </a:r>
            <a:r>
              <a:rPr lang="en-US" altLang="en-US" dirty="0" smtClean="0"/>
              <a:t>Each </a:t>
            </a:r>
            <a:r>
              <a:rPr lang="en-US" altLang="en-US" dirty="0"/>
              <a:t>credit card has a particular day on which it is billed each month. </a:t>
            </a:r>
            <a:r>
              <a:rPr lang="en-US" altLang="en-US" dirty="0" smtClean="0"/>
              <a:t>Customers </a:t>
            </a:r>
            <a:r>
              <a:rPr lang="en-US" altLang="en-US" dirty="0"/>
              <a:t>cannot charge if the charge would put balance over the limit.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CB07-3447-45E3-AB7F-E323B7C30812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811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Credit card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Credit card has</a:t>
            </a:r>
          </a:p>
          <a:p>
            <a:pPr lvl="1"/>
            <a:r>
              <a:rPr lang="en-US" altLang="en-US" dirty="0"/>
              <a:t>balance</a:t>
            </a:r>
          </a:p>
          <a:p>
            <a:pPr lvl="1"/>
            <a:r>
              <a:rPr lang="en-US" altLang="en-US" dirty="0"/>
              <a:t>limit</a:t>
            </a:r>
          </a:p>
          <a:p>
            <a:pPr lvl="1"/>
            <a:r>
              <a:rPr lang="en-US" altLang="en-US" dirty="0"/>
              <a:t>billing day</a:t>
            </a:r>
          </a:p>
          <a:p>
            <a:r>
              <a:rPr lang="en-US" altLang="en-US" dirty="0"/>
              <a:t>Operations on credit card</a:t>
            </a:r>
          </a:p>
          <a:p>
            <a:pPr lvl="1"/>
            <a:r>
              <a:rPr lang="en-US" altLang="en-US" dirty="0"/>
              <a:t>pay(amount)</a:t>
            </a:r>
          </a:p>
          <a:p>
            <a:pPr lvl="1"/>
            <a:r>
              <a:rPr lang="en-US" altLang="en-US" dirty="0"/>
              <a:t>charge(amount)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F4C0-5F06-42A1-909E-BA1214C57D0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64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llinois">
      <a:dk1>
        <a:srgbClr val="003C7D"/>
      </a:dk1>
      <a:lt1>
        <a:sysClr val="window" lastClr="FFFFFF"/>
      </a:lt1>
      <a:dk2>
        <a:srgbClr val="F47F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</TotalTime>
  <Words>761</Words>
  <Application>Microsoft Office PowerPoint</Application>
  <PresentationFormat>On-screen Show (4:3)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Monotype Sorts</vt:lpstr>
      <vt:lpstr>Arial</vt:lpstr>
      <vt:lpstr>Calibri</vt:lpstr>
      <vt:lpstr>Symbol</vt:lpstr>
      <vt:lpstr>Office Theme</vt:lpstr>
      <vt:lpstr>CS428: Software Engineering II</vt:lpstr>
      <vt:lpstr>Design concepts</vt:lpstr>
      <vt:lpstr>Specification</vt:lpstr>
      <vt:lpstr>Classic S.E. phases</vt:lpstr>
      <vt:lpstr>Many kinds of specifications</vt:lpstr>
      <vt:lpstr>Informal specifications</vt:lpstr>
      <vt:lpstr>Typical Formal Specification</vt:lpstr>
      <vt:lpstr>Example: Credit card </vt:lpstr>
      <vt:lpstr>Credit card</vt:lpstr>
      <vt:lpstr>Credit card simple properties</vt:lpstr>
      <vt:lpstr>Group Exercise: Specify More Challenging Property</vt:lpstr>
      <vt:lpstr>First approach for interest</vt:lpstr>
      <vt:lpstr>Second approach for interest</vt:lpstr>
      <vt:lpstr>Second approach</vt:lpstr>
      <vt:lpstr>Comparison</vt:lpstr>
      <vt:lpstr>Design and specification</vt:lpstr>
      <vt:lpstr>Use formal specifications (1)</vt:lpstr>
      <vt:lpstr>Use formal specifications (2)</vt:lpstr>
      <vt:lpstr>Tests as specification</vt:lpstr>
      <vt:lpstr>Advantages of tests as specs</vt:lpstr>
      <vt:lpstr>Disadvantages of tests as specs</vt:lpstr>
      <vt:lpstr>Tests as specifications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Tao Xie</cp:lastModifiedBy>
  <cp:revision>304</cp:revision>
  <dcterms:created xsi:type="dcterms:W3CDTF">2006-08-16T00:00:00Z</dcterms:created>
  <dcterms:modified xsi:type="dcterms:W3CDTF">2015-03-05T19:50:59Z</dcterms:modified>
</cp:coreProperties>
</file>