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4" r:id="rId3"/>
    <p:sldId id="375" r:id="rId4"/>
    <p:sldId id="376" r:id="rId5"/>
    <p:sldId id="377" r:id="rId6"/>
    <p:sldId id="380" r:id="rId7"/>
    <p:sldId id="346" r:id="rId8"/>
    <p:sldId id="347" r:id="rId9"/>
    <p:sldId id="348" r:id="rId10"/>
    <p:sldId id="361" r:id="rId11"/>
    <p:sldId id="349" r:id="rId12"/>
    <p:sldId id="350" r:id="rId13"/>
    <p:sldId id="351" r:id="rId14"/>
    <p:sldId id="352" r:id="rId15"/>
    <p:sldId id="353" r:id="rId16"/>
    <p:sldId id="382" r:id="rId17"/>
    <p:sldId id="383" r:id="rId18"/>
    <p:sldId id="381" r:id="rId19"/>
    <p:sldId id="354" r:id="rId20"/>
    <p:sldId id="356" r:id="rId21"/>
    <p:sldId id="357" r:id="rId22"/>
    <p:sldId id="362" r:id="rId23"/>
    <p:sldId id="358" r:id="rId24"/>
    <p:sldId id="363" r:id="rId25"/>
    <p:sldId id="359" r:id="rId26"/>
    <p:sldId id="360" r:id="rId27"/>
    <p:sldId id="364" r:id="rId28"/>
    <p:sldId id="365" r:id="rId29"/>
    <p:sldId id="366" r:id="rId30"/>
    <p:sldId id="367" r:id="rId31"/>
    <p:sldId id="369" r:id="rId32"/>
    <p:sldId id="371" r:id="rId33"/>
    <p:sldId id="372" r:id="rId34"/>
    <p:sldId id="37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64" d="100"/>
          <a:sy n="64" d="100"/>
        </p:scale>
        <p:origin x="135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942"/>
    </p:cViewPr>
  </p:sorter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CFF2B-4623-4190-B3BB-D1546B6C23A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7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94.2987&amp;rep=rep1&amp;type=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iteseerx.ist.psu.edu/viewdoc/download?doi=10.1.1.94.2987&amp;rep=rep1&amp;type=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witters.koonsolo.com/gameloop.html" TargetMode="External"/><Relationship Id="rId2" Type="http://schemas.openxmlformats.org/officeDocument/2006/relationships/hyperlink" Target="http://dev.koonsolo.com/9/model-view-controller-for-game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bject-relational_mapping" TargetMode="External"/><Relationship Id="rId2" Type="http://schemas.openxmlformats.org/officeDocument/2006/relationships/hyperlink" Target="http://en.wikipedia.org/wiki/Comparison_of_web_application_framewor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CS428:</a:t>
            </a:r>
            <a:br>
              <a:rPr lang="en-US" dirty="0" smtClean="0"/>
            </a:br>
            <a:r>
              <a:rPr lang="en-US" dirty="0" smtClean="0"/>
              <a:t>Software Engineering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Low-level Design &amp;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Decision table for recovery period 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>
          <a:xfrm>
            <a:off x="6861175" y="6440247"/>
            <a:ext cx="2133600" cy="365125"/>
          </a:xfrm>
        </p:spPr>
        <p:txBody>
          <a:bodyPr/>
          <a:lstStyle/>
          <a:p>
            <a:fld id="{5A5EDF8E-B948-44B0-9F2A-2B92FB3CC1B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1711325" y="2375256"/>
            <a:ext cx="3054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Real property</a:t>
            </a:r>
          </a:p>
          <a:p>
            <a:r>
              <a:rPr lang="en-US" altLang="en-US" sz="2000"/>
              <a:t>Residential</a:t>
            </a:r>
          </a:p>
          <a:p>
            <a:r>
              <a:rPr lang="en-US" altLang="en-US" sz="2000"/>
              <a:t>Placed before May 13, 1993</a:t>
            </a:r>
          </a:p>
          <a:p>
            <a:r>
              <a:rPr lang="en-US" altLang="en-US" sz="2000"/>
              <a:t>Railroad grading or bore</a:t>
            </a:r>
          </a:p>
          <a:p>
            <a:r>
              <a:rPr lang="en-US" altLang="en-US" sz="2000"/>
              <a:t>On Indian reservation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27.5 years</a:t>
            </a:r>
          </a:p>
          <a:p>
            <a:r>
              <a:rPr lang="en-US" altLang="en-US" sz="2000"/>
              <a:t>31.5 years</a:t>
            </a:r>
          </a:p>
          <a:p>
            <a:r>
              <a:rPr lang="en-US" altLang="en-US" sz="2000"/>
              <a:t>39 years</a:t>
            </a:r>
          </a:p>
          <a:p>
            <a:r>
              <a:rPr lang="en-US" altLang="en-US" sz="2000"/>
              <a:t>50 years</a:t>
            </a:r>
          </a:p>
          <a:p>
            <a:r>
              <a:rPr lang="en-US" altLang="en-US" sz="2000"/>
              <a:t>22 years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16351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>
            <a:off x="1635125" y="6185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1635125" y="48898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1635125" y="1994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48355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4987925" y="23752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9879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65881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4451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59023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69691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53689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5025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>
            <a:off x="64357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71215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60547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1635125" y="51946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1635125" y="54994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1635125" y="5804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1635125" y="45088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>
            <a:off x="1635125" y="2756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1635125" y="30610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1635125" y="33658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>
            <a:off x="1635125" y="36706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>
            <a:off x="1635125" y="39754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2457450" y="4016731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b="1"/>
              <a:t>Actions</a:t>
            </a: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2473325" y="1918056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b="1"/>
              <a:t>Conditions</a:t>
            </a:r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>
            <a:off x="1635125" y="2375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1" name="Text Box 36"/>
          <p:cNvSpPr txBox="1">
            <a:spLocks noChangeArrowheads="1"/>
          </p:cNvSpPr>
          <p:nvPr/>
        </p:nvSpPr>
        <p:spPr bwMode="auto">
          <a:xfrm>
            <a:off x="4987925" y="26800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110" name="Text Box 56"/>
          <p:cNvSpPr txBox="1">
            <a:spLocks noChangeArrowheads="1"/>
          </p:cNvSpPr>
          <p:nvPr/>
        </p:nvSpPr>
        <p:spPr bwMode="auto">
          <a:xfrm>
            <a:off x="4987925" y="45088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688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Decision table for recovery period 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DF8E-B948-44B0-9F2A-2B92FB3CC1B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1711325" y="2375256"/>
            <a:ext cx="3054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Real property</a:t>
            </a:r>
          </a:p>
          <a:p>
            <a:r>
              <a:rPr lang="en-US" altLang="en-US" sz="2000"/>
              <a:t>Residential</a:t>
            </a:r>
          </a:p>
          <a:p>
            <a:r>
              <a:rPr lang="en-US" altLang="en-US" sz="2000"/>
              <a:t>Placed before May 13, 1993</a:t>
            </a:r>
          </a:p>
          <a:p>
            <a:r>
              <a:rPr lang="en-US" altLang="en-US" sz="2000"/>
              <a:t>Railroad grading or bore</a:t>
            </a:r>
          </a:p>
          <a:p>
            <a:r>
              <a:rPr lang="en-US" altLang="en-US" sz="2000"/>
              <a:t>On Indian reservation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27.5 years</a:t>
            </a:r>
          </a:p>
          <a:p>
            <a:r>
              <a:rPr lang="en-US" altLang="en-US" sz="2000"/>
              <a:t>31.5 years</a:t>
            </a:r>
          </a:p>
          <a:p>
            <a:r>
              <a:rPr lang="en-US" altLang="en-US" sz="2000"/>
              <a:t>39 years</a:t>
            </a:r>
          </a:p>
          <a:p>
            <a:r>
              <a:rPr lang="en-US" altLang="en-US" sz="2000"/>
              <a:t>50 years</a:t>
            </a:r>
          </a:p>
          <a:p>
            <a:r>
              <a:rPr lang="en-US" altLang="en-US" sz="2000"/>
              <a:t>22 years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16351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>
            <a:off x="1635125" y="6185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1635125" y="48898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1635125" y="1994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48355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4987925" y="23752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6511925" y="23752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9879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65881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4451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59023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69691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53689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5445125" y="23752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5025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>
            <a:off x="6435725" y="1994256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71215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6054725" y="1994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1635125" y="51946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1635125" y="54994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1635125" y="5804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1635125" y="45088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>
            <a:off x="1635125" y="2756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1635125" y="30610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1635125" y="33658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>
            <a:off x="1635125" y="36706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>
            <a:off x="1635125" y="39754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2457450" y="4016731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b="1"/>
              <a:t>Actions</a:t>
            </a: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2473325" y="1918056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b="1"/>
              <a:t>Conditions</a:t>
            </a:r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>
            <a:off x="1635125" y="2375256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7045325" y="23752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91" name="Text Box 36"/>
          <p:cNvSpPr txBox="1">
            <a:spLocks noChangeArrowheads="1"/>
          </p:cNvSpPr>
          <p:nvPr/>
        </p:nvSpPr>
        <p:spPr bwMode="auto">
          <a:xfrm>
            <a:off x="4987925" y="26800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5521325" y="29848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93" name="Text Box 38"/>
          <p:cNvSpPr txBox="1">
            <a:spLocks noChangeArrowheads="1"/>
          </p:cNvSpPr>
          <p:nvPr/>
        </p:nvSpPr>
        <p:spPr bwMode="auto">
          <a:xfrm>
            <a:off x="6511925" y="32896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94" name="Text Box 39"/>
          <p:cNvSpPr txBox="1">
            <a:spLocks noChangeArrowheads="1"/>
          </p:cNvSpPr>
          <p:nvPr/>
        </p:nvSpPr>
        <p:spPr bwMode="auto">
          <a:xfrm>
            <a:off x="7045325" y="35944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95" name="Text Box 40"/>
          <p:cNvSpPr txBox="1">
            <a:spLocks noChangeArrowheads="1"/>
          </p:cNvSpPr>
          <p:nvPr/>
        </p:nvSpPr>
        <p:spPr bwMode="auto">
          <a:xfrm>
            <a:off x="5978525" y="26800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96" name="Text Box 41"/>
          <p:cNvSpPr txBox="1">
            <a:spLocks noChangeArrowheads="1"/>
          </p:cNvSpPr>
          <p:nvPr/>
        </p:nvSpPr>
        <p:spPr bwMode="auto">
          <a:xfrm>
            <a:off x="5978525" y="237525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T</a:t>
            </a: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6511925" y="26800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7045325" y="26800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5521325" y="26800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100" name="Text Box 45"/>
          <p:cNvSpPr txBox="1">
            <a:spLocks noChangeArrowheads="1"/>
          </p:cNvSpPr>
          <p:nvPr/>
        </p:nvSpPr>
        <p:spPr bwMode="auto">
          <a:xfrm>
            <a:off x="5978525" y="29848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101" name="Text Box 46"/>
          <p:cNvSpPr txBox="1">
            <a:spLocks noChangeArrowheads="1"/>
          </p:cNvSpPr>
          <p:nvPr/>
        </p:nvSpPr>
        <p:spPr bwMode="auto">
          <a:xfrm>
            <a:off x="5521325" y="32896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102" name="Text Box 47"/>
          <p:cNvSpPr txBox="1">
            <a:spLocks noChangeArrowheads="1"/>
          </p:cNvSpPr>
          <p:nvPr/>
        </p:nvSpPr>
        <p:spPr bwMode="auto">
          <a:xfrm>
            <a:off x="5521325" y="35944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103" name="Text Box 48"/>
          <p:cNvSpPr txBox="1">
            <a:spLocks noChangeArrowheads="1"/>
          </p:cNvSpPr>
          <p:nvPr/>
        </p:nvSpPr>
        <p:spPr bwMode="auto">
          <a:xfrm>
            <a:off x="5978525" y="35944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104" name="Text Box 49"/>
          <p:cNvSpPr txBox="1">
            <a:spLocks noChangeArrowheads="1"/>
          </p:cNvSpPr>
          <p:nvPr/>
        </p:nvSpPr>
        <p:spPr bwMode="auto">
          <a:xfrm>
            <a:off x="6511925" y="35944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105" name="Text Box 50"/>
          <p:cNvSpPr txBox="1">
            <a:spLocks noChangeArrowheads="1"/>
          </p:cNvSpPr>
          <p:nvPr/>
        </p:nvSpPr>
        <p:spPr bwMode="auto">
          <a:xfrm>
            <a:off x="5978525" y="328965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F</a:t>
            </a:r>
          </a:p>
        </p:txBody>
      </p:sp>
      <p:sp>
        <p:nvSpPr>
          <p:cNvPr id="106" name="Text Box 51"/>
          <p:cNvSpPr txBox="1">
            <a:spLocks noChangeArrowheads="1"/>
          </p:cNvSpPr>
          <p:nvPr/>
        </p:nvSpPr>
        <p:spPr bwMode="auto">
          <a:xfrm>
            <a:off x="5445125" y="48136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x</a:t>
            </a:r>
          </a:p>
        </p:txBody>
      </p:sp>
      <p:sp>
        <p:nvSpPr>
          <p:cNvPr id="107" name="Text Box 53"/>
          <p:cNvSpPr txBox="1">
            <a:spLocks noChangeArrowheads="1"/>
          </p:cNvSpPr>
          <p:nvPr/>
        </p:nvSpPr>
        <p:spPr bwMode="auto">
          <a:xfrm>
            <a:off x="5978525" y="51184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x</a:t>
            </a:r>
          </a:p>
        </p:txBody>
      </p:sp>
      <p:sp>
        <p:nvSpPr>
          <p:cNvPr id="108" name="Text Box 54"/>
          <p:cNvSpPr txBox="1">
            <a:spLocks noChangeArrowheads="1"/>
          </p:cNvSpPr>
          <p:nvPr/>
        </p:nvSpPr>
        <p:spPr bwMode="auto">
          <a:xfrm>
            <a:off x="6588125" y="54232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x</a:t>
            </a:r>
          </a:p>
        </p:txBody>
      </p:sp>
      <p:sp>
        <p:nvSpPr>
          <p:cNvPr id="109" name="Text Box 55"/>
          <p:cNvSpPr txBox="1">
            <a:spLocks noChangeArrowheads="1"/>
          </p:cNvSpPr>
          <p:nvPr/>
        </p:nvSpPr>
        <p:spPr bwMode="auto">
          <a:xfrm>
            <a:off x="6904037" y="580425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  x</a:t>
            </a:r>
            <a:endParaRPr lang="en-US" altLang="en-US" sz="2000" dirty="0"/>
          </a:p>
        </p:txBody>
      </p:sp>
      <p:sp>
        <p:nvSpPr>
          <p:cNvPr id="110" name="Text Box 56"/>
          <p:cNvSpPr txBox="1">
            <a:spLocks noChangeArrowheads="1"/>
          </p:cNvSpPr>
          <p:nvPr/>
        </p:nvSpPr>
        <p:spPr bwMode="auto">
          <a:xfrm>
            <a:off x="4987925" y="450885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98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Also </a:t>
            </a:r>
            <a:r>
              <a:rPr lang="en-US" altLang="en-US" dirty="0" smtClean="0"/>
              <a:t>called “Program </a:t>
            </a:r>
            <a:r>
              <a:rPr lang="en-US" altLang="en-US" dirty="0"/>
              <a:t>Design Language”</a:t>
            </a:r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Expressive and compact</a:t>
            </a:r>
          </a:p>
          <a:p>
            <a:pPr lvl="1"/>
            <a:r>
              <a:rPr lang="en-US" altLang="en-US" dirty="0"/>
              <a:t>Can use any editor</a:t>
            </a:r>
          </a:p>
          <a:p>
            <a:pPr lvl="1"/>
            <a:r>
              <a:rPr lang="en-US" altLang="en-US" dirty="0"/>
              <a:t>(Sometimes) can compile it</a:t>
            </a:r>
          </a:p>
          <a:p>
            <a:r>
              <a:rPr lang="en-US" altLang="en-US" dirty="0"/>
              <a:t>Disadvantages:</a:t>
            </a:r>
          </a:p>
          <a:p>
            <a:pPr lvl="1"/>
            <a:r>
              <a:rPr lang="en-US" altLang="en-US" dirty="0"/>
              <a:t>Must know the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6C0-625D-4096-A762-BD6F42F35F5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5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Pseudo-code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float </a:t>
            </a:r>
            <a:r>
              <a:rPr lang="en-US" altLang="en-US" sz="2400" dirty="0" err="1"/>
              <a:t>computerRecoveryPeriod</a:t>
            </a:r>
            <a:r>
              <a:rPr lang="en-US" altLang="en-US" sz="2400" dirty="0"/>
              <a:t>(property)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if (</a:t>
            </a:r>
            <a:r>
              <a:rPr lang="en-US" altLang="en-US" sz="2400" dirty="0" err="1"/>
              <a:t>isReal</a:t>
            </a:r>
            <a:r>
              <a:rPr lang="en-US" altLang="en-US" sz="2400" dirty="0"/>
              <a:t>(property))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	if (</a:t>
            </a:r>
            <a:r>
              <a:rPr lang="en-US" altLang="en-US" sz="2400" dirty="0" err="1"/>
              <a:t>isResidential</a:t>
            </a:r>
            <a:r>
              <a:rPr lang="en-US" altLang="en-US" sz="2400" dirty="0"/>
              <a:t>(property)) return 27.5;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	if (</a:t>
            </a:r>
            <a:r>
              <a:rPr lang="en-US" altLang="en-US" sz="2400" dirty="0" err="1"/>
              <a:t>onReservation</a:t>
            </a:r>
            <a:r>
              <a:rPr lang="en-US" altLang="en-US" sz="2400" dirty="0"/>
              <a:t>(property)) return 22;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	if (</a:t>
            </a:r>
            <a:r>
              <a:rPr lang="en-US" altLang="en-US" sz="2400" dirty="0" err="1"/>
              <a:t>isRailroad</a:t>
            </a:r>
            <a:r>
              <a:rPr lang="en-US" altLang="en-US" sz="2400" dirty="0"/>
              <a:t>(property)) return 50;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	if (</a:t>
            </a:r>
            <a:r>
              <a:rPr lang="en-US" altLang="en-US" sz="2400" dirty="0" err="1"/>
              <a:t>property.date</a:t>
            </a:r>
            <a:r>
              <a:rPr lang="en-US" altLang="en-US" sz="2400" dirty="0"/>
              <a:t> &gt; “May 13, 1993</a:t>
            </a:r>
            <a:r>
              <a:rPr lang="en-US" altLang="en-US" sz="2400" dirty="0" smtClean="0"/>
              <a:t>”)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			return 31.5;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	else return 39;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B57A-8E7E-4DFB-B34D-4A04E03A5E5C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3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Works well with refinement</a:t>
            </a:r>
          </a:p>
          <a:p>
            <a:r>
              <a:rPr lang="en-US" altLang="en-US"/>
              <a:t>Write pseudo-code</a:t>
            </a:r>
          </a:p>
          <a:p>
            <a:pPr lvl="1"/>
            <a:r>
              <a:rPr lang="en-US" altLang="en-US"/>
              <a:t>As comments</a:t>
            </a:r>
          </a:p>
          <a:p>
            <a:pPr lvl="1"/>
            <a:r>
              <a:rPr lang="en-US" altLang="en-US"/>
              <a:t>With stubs</a:t>
            </a:r>
          </a:p>
          <a:p>
            <a:r>
              <a:rPr lang="en-US" altLang="en-US"/>
              <a:t>Gradually implement it all</a:t>
            </a:r>
          </a:p>
          <a:p>
            <a:r>
              <a:rPr lang="en-US" altLang="en-US"/>
              <a:t>Execute and test as you go</a:t>
            </a:r>
          </a:p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2D7D-673D-4713-B4B0-132770446680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Machines (FSM)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Lots of </a:t>
            </a:r>
            <a:r>
              <a:rPr lang="en-US" altLang="en-US" dirty="0" smtClean="0"/>
              <a:t>theory (CS373)</a:t>
            </a:r>
            <a:endParaRPr lang="en-US" altLang="en-US" dirty="0"/>
          </a:p>
          <a:p>
            <a:pPr lvl="1"/>
            <a:r>
              <a:rPr lang="en-US" altLang="en-US" dirty="0"/>
              <a:t>How to minimize number of states</a:t>
            </a:r>
          </a:p>
          <a:p>
            <a:pPr lvl="1"/>
            <a:r>
              <a:rPr lang="en-US" altLang="en-US" dirty="0"/>
              <a:t>How to merge state machines</a:t>
            </a:r>
          </a:p>
          <a:p>
            <a:pPr lvl="1"/>
            <a:r>
              <a:rPr lang="en-US" altLang="en-US" dirty="0"/>
              <a:t>How to tell whether two state machines are equal</a:t>
            </a:r>
          </a:p>
          <a:p>
            <a:r>
              <a:rPr lang="en-US" altLang="en-US" dirty="0"/>
              <a:t>Can generate code directly from state machines</a:t>
            </a:r>
          </a:p>
          <a:p>
            <a:pPr lvl="1"/>
            <a:r>
              <a:rPr lang="en-US" altLang="en-US" dirty="0"/>
              <a:t>But usually do not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D19-0EC5-40D5-A5C4-CE52F74391D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47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7F02-197A-4332-A8CD-54C0970DA596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en-US"/>
              <a:t>State diagram for stop light</a:t>
            </a:r>
          </a:p>
        </p:txBody>
      </p:sp>
      <p:sp>
        <p:nvSpPr>
          <p:cNvPr id="328708" name="Oval 4"/>
          <p:cNvSpPr>
            <a:spLocks noChangeArrowheads="1"/>
          </p:cNvSpPr>
          <p:nvPr/>
        </p:nvSpPr>
        <p:spPr bwMode="auto">
          <a:xfrm>
            <a:off x="2016125" y="4308475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5" name="Oval 11"/>
          <p:cNvSpPr>
            <a:spLocks noChangeArrowheads="1"/>
          </p:cNvSpPr>
          <p:nvPr/>
        </p:nvSpPr>
        <p:spPr bwMode="auto">
          <a:xfrm>
            <a:off x="3692525" y="4308475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6" name="Oval 12"/>
          <p:cNvSpPr>
            <a:spLocks noChangeArrowheads="1"/>
          </p:cNvSpPr>
          <p:nvPr/>
        </p:nvSpPr>
        <p:spPr bwMode="auto">
          <a:xfrm>
            <a:off x="4683125" y="3241675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7" name="Oval 13"/>
          <p:cNvSpPr>
            <a:spLocks noChangeArrowheads="1"/>
          </p:cNvSpPr>
          <p:nvPr/>
        </p:nvSpPr>
        <p:spPr bwMode="auto">
          <a:xfrm>
            <a:off x="2092325" y="2403475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8" name="Oval 14"/>
          <p:cNvSpPr>
            <a:spLocks noChangeArrowheads="1"/>
          </p:cNvSpPr>
          <p:nvPr/>
        </p:nvSpPr>
        <p:spPr bwMode="auto">
          <a:xfrm>
            <a:off x="3616325" y="2403475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9" name="Oval 15"/>
          <p:cNvSpPr>
            <a:spLocks noChangeArrowheads="1"/>
          </p:cNvSpPr>
          <p:nvPr/>
        </p:nvSpPr>
        <p:spPr bwMode="auto">
          <a:xfrm>
            <a:off x="1101725" y="3165475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1101725" y="316547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R/R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4683125" y="324167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R/R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3616325" y="24034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R/Y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2092325" y="24034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R/G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016125" y="43084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Y/R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3692525" y="43084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G/R</a:t>
            </a:r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>
            <a:off x="2778125" y="26320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>
            <a:off x="4225925" y="27082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H="1">
            <a:off x="4302125" y="3698875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 flipH="1">
            <a:off x="2701925" y="45370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 flipH="1" flipV="1">
            <a:off x="1558925" y="3622675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5" name="Line 21"/>
          <p:cNvSpPr>
            <a:spLocks noChangeShapeType="1"/>
          </p:cNvSpPr>
          <p:nvPr/>
        </p:nvSpPr>
        <p:spPr bwMode="auto">
          <a:xfrm flipV="1">
            <a:off x="1635125" y="278447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6" name="Oval 22"/>
          <p:cNvSpPr>
            <a:spLocks noChangeArrowheads="1"/>
          </p:cNvSpPr>
          <p:nvPr/>
        </p:nvSpPr>
        <p:spPr bwMode="auto">
          <a:xfrm>
            <a:off x="6740525" y="33940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7" name="Line 23"/>
          <p:cNvSpPr>
            <a:spLocks noChangeShapeType="1"/>
          </p:cNvSpPr>
          <p:nvPr/>
        </p:nvSpPr>
        <p:spPr bwMode="auto">
          <a:xfrm flipH="1">
            <a:off x="5368925" y="3470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4819650" y="38163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3006725" y="4689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25</a:t>
            </a:r>
          </a:p>
        </p:txBody>
      </p:sp>
      <p:sp>
        <p:nvSpPr>
          <p:cNvPr id="328731" name="Text Box 27"/>
          <p:cNvSpPr txBox="1">
            <a:spLocks noChangeArrowheads="1"/>
          </p:cNvSpPr>
          <p:nvPr/>
        </p:nvSpPr>
        <p:spPr bwMode="auto">
          <a:xfrm>
            <a:off x="1101725" y="3927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28732" name="Text Box 28"/>
          <p:cNvSpPr txBox="1">
            <a:spLocks noChangeArrowheads="1"/>
          </p:cNvSpPr>
          <p:nvPr/>
        </p:nvSpPr>
        <p:spPr bwMode="auto">
          <a:xfrm>
            <a:off x="1390650" y="2520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2990850" y="19113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328734" name="Text Box 30"/>
          <p:cNvSpPr txBox="1">
            <a:spLocks noChangeArrowheads="1"/>
          </p:cNvSpPr>
          <p:nvPr/>
        </p:nvSpPr>
        <p:spPr bwMode="auto">
          <a:xfrm>
            <a:off x="4683125" y="2403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5368924" y="4689475"/>
            <a:ext cx="3546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Events are time delays, in seconds.</a:t>
            </a:r>
          </a:p>
        </p:txBody>
      </p:sp>
      <p:sp>
        <p:nvSpPr>
          <p:cNvPr id="33" name="Freeform 32"/>
          <p:cNvSpPr/>
          <p:nvPr/>
        </p:nvSpPr>
        <p:spPr>
          <a:xfrm>
            <a:off x="8326040" y="3393280"/>
            <a:ext cx="107157" cy="35720"/>
          </a:xfrm>
          <a:custGeom>
            <a:avLst/>
            <a:gdLst/>
            <a:ahLst/>
            <a:cxnLst/>
            <a:rect l="0" t="0" r="0" b="0"/>
            <a:pathLst>
              <a:path w="107157" h="35720">
                <a:moveTo>
                  <a:pt x="107156" y="0"/>
                </a:moveTo>
                <a:lnTo>
                  <a:pt x="53578" y="17859"/>
                </a:lnTo>
                <a:lnTo>
                  <a:pt x="0" y="35719"/>
                </a:lnTo>
                <a:lnTo>
                  <a:pt x="0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442000" y="1643061"/>
            <a:ext cx="616150" cy="678658"/>
          </a:xfrm>
          <a:custGeom>
            <a:avLst/>
            <a:gdLst/>
            <a:ahLst/>
            <a:cxnLst/>
            <a:rect l="0" t="0" r="0" b="0"/>
            <a:pathLst>
              <a:path w="616150" h="678658">
                <a:moveTo>
                  <a:pt x="607219" y="0"/>
                </a:moveTo>
                <a:lnTo>
                  <a:pt x="607219" y="8930"/>
                </a:lnTo>
                <a:lnTo>
                  <a:pt x="607219" y="26790"/>
                </a:lnTo>
                <a:lnTo>
                  <a:pt x="607219" y="62508"/>
                </a:lnTo>
                <a:lnTo>
                  <a:pt x="607219" y="133946"/>
                </a:lnTo>
                <a:lnTo>
                  <a:pt x="616149" y="214313"/>
                </a:lnTo>
                <a:lnTo>
                  <a:pt x="616149" y="303610"/>
                </a:lnTo>
                <a:lnTo>
                  <a:pt x="616149" y="401836"/>
                </a:lnTo>
                <a:lnTo>
                  <a:pt x="616149" y="491133"/>
                </a:lnTo>
                <a:lnTo>
                  <a:pt x="607219" y="544711"/>
                </a:lnTo>
                <a:lnTo>
                  <a:pt x="607219" y="589360"/>
                </a:lnTo>
                <a:lnTo>
                  <a:pt x="589360" y="607219"/>
                </a:lnTo>
                <a:lnTo>
                  <a:pt x="562571" y="616149"/>
                </a:lnTo>
                <a:lnTo>
                  <a:pt x="526852" y="607219"/>
                </a:lnTo>
                <a:lnTo>
                  <a:pt x="482204" y="598290"/>
                </a:lnTo>
                <a:lnTo>
                  <a:pt x="419696" y="589360"/>
                </a:lnTo>
                <a:lnTo>
                  <a:pt x="357188" y="580430"/>
                </a:lnTo>
                <a:lnTo>
                  <a:pt x="285750" y="589360"/>
                </a:lnTo>
                <a:lnTo>
                  <a:pt x="223243" y="598290"/>
                </a:lnTo>
                <a:lnTo>
                  <a:pt x="151805" y="625079"/>
                </a:lnTo>
                <a:lnTo>
                  <a:pt x="98227" y="651868"/>
                </a:lnTo>
                <a:lnTo>
                  <a:pt x="53579" y="669727"/>
                </a:lnTo>
                <a:lnTo>
                  <a:pt x="26790" y="678657"/>
                </a:lnTo>
                <a:lnTo>
                  <a:pt x="0" y="678657"/>
                </a:lnTo>
                <a:lnTo>
                  <a:pt x="0" y="651868"/>
                </a:lnTo>
                <a:lnTo>
                  <a:pt x="17860" y="607219"/>
                </a:lnTo>
                <a:lnTo>
                  <a:pt x="17860" y="6072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9250" y="1616272"/>
            <a:ext cx="383978" cy="544712"/>
          </a:xfrm>
          <a:custGeom>
            <a:avLst/>
            <a:gdLst/>
            <a:ahLst/>
            <a:cxnLst/>
            <a:rect l="0" t="0" r="0" b="0"/>
            <a:pathLst>
              <a:path w="383978" h="544712">
                <a:moveTo>
                  <a:pt x="98227" y="0"/>
                </a:moveTo>
                <a:lnTo>
                  <a:pt x="89297" y="35719"/>
                </a:lnTo>
                <a:lnTo>
                  <a:pt x="71438" y="80368"/>
                </a:lnTo>
                <a:lnTo>
                  <a:pt x="53579" y="151805"/>
                </a:lnTo>
                <a:lnTo>
                  <a:pt x="35719" y="223243"/>
                </a:lnTo>
                <a:lnTo>
                  <a:pt x="17860" y="294680"/>
                </a:lnTo>
                <a:lnTo>
                  <a:pt x="8930" y="366118"/>
                </a:lnTo>
                <a:lnTo>
                  <a:pt x="0" y="410766"/>
                </a:lnTo>
                <a:lnTo>
                  <a:pt x="8930" y="455414"/>
                </a:lnTo>
                <a:lnTo>
                  <a:pt x="26790" y="482204"/>
                </a:lnTo>
                <a:lnTo>
                  <a:pt x="71438" y="508993"/>
                </a:lnTo>
                <a:lnTo>
                  <a:pt x="125016" y="526852"/>
                </a:lnTo>
                <a:lnTo>
                  <a:pt x="205383" y="535782"/>
                </a:lnTo>
                <a:lnTo>
                  <a:pt x="294680" y="544711"/>
                </a:lnTo>
                <a:lnTo>
                  <a:pt x="383977" y="544711"/>
                </a:lnTo>
                <a:lnTo>
                  <a:pt x="383977" y="54471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861821" y="2152054"/>
            <a:ext cx="53579" cy="1"/>
          </a:xfrm>
          <a:custGeom>
            <a:avLst/>
            <a:gdLst/>
            <a:ahLst/>
            <a:cxnLst/>
            <a:rect l="0" t="0" r="0" b="0"/>
            <a:pathLst>
              <a:path w="53579" h="1">
                <a:moveTo>
                  <a:pt x="0" y="0"/>
                </a:moveTo>
                <a:lnTo>
                  <a:pt x="53578" y="0"/>
                </a:lnTo>
                <a:lnTo>
                  <a:pt x="53578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602735" y="2607468"/>
            <a:ext cx="357188" cy="625079"/>
          </a:xfrm>
          <a:custGeom>
            <a:avLst/>
            <a:gdLst/>
            <a:ahLst/>
            <a:cxnLst/>
            <a:rect l="0" t="0" r="0" b="0"/>
            <a:pathLst>
              <a:path w="357188" h="625079">
                <a:moveTo>
                  <a:pt x="0" y="17859"/>
                </a:moveTo>
                <a:lnTo>
                  <a:pt x="26789" y="8929"/>
                </a:lnTo>
                <a:lnTo>
                  <a:pt x="62508" y="0"/>
                </a:lnTo>
                <a:lnTo>
                  <a:pt x="125015" y="0"/>
                </a:lnTo>
                <a:lnTo>
                  <a:pt x="196453" y="8929"/>
                </a:lnTo>
                <a:lnTo>
                  <a:pt x="250031" y="44648"/>
                </a:lnTo>
                <a:lnTo>
                  <a:pt x="294680" y="116086"/>
                </a:lnTo>
                <a:lnTo>
                  <a:pt x="330398" y="196453"/>
                </a:lnTo>
                <a:lnTo>
                  <a:pt x="348258" y="303609"/>
                </a:lnTo>
                <a:lnTo>
                  <a:pt x="357187" y="410765"/>
                </a:lnTo>
                <a:lnTo>
                  <a:pt x="357187" y="500062"/>
                </a:lnTo>
                <a:lnTo>
                  <a:pt x="357187" y="571500"/>
                </a:lnTo>
                <a:lnTo>
                  <a:pt x="348258" y="616148"/>
                </a:lnTo>
                <a:lnTo>
                  <a:pt x="348258" y="625078"/>
                </a:lnTo>
                <a:lnTo>
                  <a:pt x="348258" y="62507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308180" y="2455663"/>
            <a:ext cx="482204" cy="750095"/>
          </a:xfrm>
          <a:custGeom>
            <a:avLst/>
            <a:gdLst/>
            <a:ahLst/>
            <a:cxnLst/>
            <a:rect l="0" t="0" r="0" b="0"/>
            <a:pathLst>
              <a:path w="482204" h="750095">
                <a:moveTo>
                  <a:pt x="482203" y="0"/>
                </a:moveTo>
                <a:lnTo>
                  <a:pt x="464344" y="0"/>
                </a:lnTo>
                <a:lnTo>
                  <a:pt x="428625" y="0"/>
                </a:lnTo>
                <a:lnTo>
                  <a:pt x="383977" y="0"/>
                </a:lnTo>
                <a:lnTo>
                  <a:pt x="321469" y="0"/>
                </a:lnTo>
                <a:lnTo>
                  <a:pt x="250031" y="8930"/>
                </a:lnTo>
                <a:lnTo>
                  <a:pt x="187524" y="26789"/>
                </a:lnTo>
                <a:lnTo>
                  <a:pt x="125016" y="53578"/>
                </a:lnTo>
                <a:lnTo>
                  <a:pt x="71438" y="98227"/>
                </a:lnTo>
                <a:lnTo>
                  <a:pt x="35719" y="142875"/>
                </a:lnTo>
                <a:lnTo>
                  <a:pt x="8930" y="205383"/>
                </a:lnTo>
                <a:lnTo>
                  <a:pt x="0" y="276821"/>
                </a:lnTo>
                <a:lnTo>
                  <a:pt x="8930" y="357188"/>
                </a:lnTo>
                <a:lnTo>
                  <a:pt x="17860" y="446485"/>
                </a:lnTo>
                <a:lnTo>
                  <a:pt x="35719" y="535782"/>
                </a:lnTo>
                <a:lnTo>
                  <a:pt x="53578" y="607219"/>
                </a:lnTo>
                <a:lnTo>
                  <a:pt x="71438" y="678656"/>
                </a:lnTo>
                <a:lnTo>
                  <a:pt x="80367" y="723305"/>
                </a:lnTo>
                <a:lnTo>
                  <a:pt x="89297" y="750094"/>
                </a:lnTo>
                <a:lnTo>
                  <a:pt x="89297" y="750094"/>
                </a:lnTo>
                <a:lnTo>
                  <a:pt x="80367" y="714375"/>
                </a:lnTo>
                <a:lnTo>
                  <a:pt x="71438" y="651867"/>
                </a:lnTo>
                <a:lnTo>
                  <a:pt x="71438" y="65186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772399" y="1553765"/>
            <a:ext cx="241102" cy="473274"/>
          </a:xfrm>
          <a:custGeom>
            <a:avLst/>
            <a:gdLst/>
            <a:ahLst/>
            <a:cxnLst/>
            <a:rect l="0" t="0" r="0" b="0"/>
            <a:pathLst>
              <a:path w="241102" h="473274">
                <a:moveTo>
                  <a:pt x="80367" y="0"/>
                </a:moveTo>
                <a:lnTo>
                  <a:pt x="80367" y="0"/>
                </a:lnTo>
                <a:lnTo>
                  <a:pt x="80367" y="8930"/>
                </a:lnTo>
                <a:lnTo>
                  <a:pt x="80367" y="17859"/>
                </a:lnTo>
                <a:lnTo>
                  <a:pt x="80367" y="44648"/>
                </a:lnTo>
                <a:lnTo>
                  <a:pt x="80367" y="89296"/>
                </a:lnTo>
                <a:lnTo>
                  <a:pt x="89297" y="142875"/>
                </a:lnTo>
                <a:lnTo>
                  <a:pt x="89297" y="205382"/>
                </a:lnTo>
                <a:lnTo>
                  <a:pt x="89297" y="267890"/>
                </a:lnTo>
                <a:lnTo>
                  <a:pt x="89297" y="321468"/>
                </a:lnTo>
                <a:lnTo>
                  <a:pt x="80367" y="375046"/>
                </a:lnTo>
                <a:lnTo>
                  <a:pt x="80367" y="401836"/>
                </a:lnTo>
                <a:lnTo>
                  <a:pt x="80367" y="428625"/>
                </a:lnTo>
                <a:lnTo>
                  <a:pt x="71437" y="437554"/>
                </a:lnTo>
                <a:lnTo>
                  <a:pt x="71437" y="437554"/>
                </a:lnTo>
                <a:lnTo>
                  <a:pt x="62508" y="428625"/>
                </a:lnTo>
                <a:lnTo>
                  <a:pt x="53578" y="419695"/>
                </a:lnTo>
                <a:lnTo>
                  <a:pt x="44648" y="392906"/>
                </a:lnTo>
                <a:lnTo>
                  <a:pt x="26789" y="375046"/>
                </a:lnTo>
                <a:lnTo>
                  <a:pt x="17859" y="366117"/>
                </a:lnTo>
                <a:lnTo>
                  <a:pt x="8930" y="348257"/>
                </a:lnTo>
                <a:lnTo>
                  <a:pt x="0" y="348257"/>
                </a:lnTo>
                <a:lnTo>
                  <a:pt x="0" y="357187"/>
                </a:lnTo>
                <a:lnTo>
                  <a:pt x="8930" y="375046"/>
                </a:lnTo>
                <a:lnTo>
                  <a:pt x="17859" y="401836"/>
                </a:lnTo>
                <a:lnTo>
                  <a:pt x="35719" y="428625"/>
                </a:lnTo>
                <a:lnTo>
                  <a:pt x="53578" y="455414"/>
                </a:lnTo>
                <a:lnTo>
                  <a:pt x="71437" y="473273"/>
                </a:lnTo>
                <a:lnTo>
                  <a:pt x="89297" y="473273"/>
                </a:lnTo>
                <a:lnTo>
                  <a:pt x="107156" y="464343"/>
                </a:lnTo>
                <a:lnTo>
                  <a:pt x="133945" y="437554"/>
                </a:lnTo>
                <a:lnTo>
                  <a:pt x="151805" y="410765"/>
                </a:lnTo>
                <a:lnTo>
                  <a:pt x="169664" y="375046"/>
                </a:lnTo>
                <a:lnTo>
                  <a:pt x="187523" y="339328"/>
                </a:lnTo>
                <a:lnTo>
                  <a:pt x="214312" y="303609"/>
                </a:lnTo>
                <a:lnTo>
                  <a:pt x="241101" y="276820"/>
                </a:lnTo>
                <a:lnTo>
                  <a:pt x="241101" y="27682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7254477" y="2768202"/>
            <a:ext cx="526853" cy="107158"/>
          </a:xfrm>
          <a:custGeom>
            <a:avLst/>
            <a:gdLst/>
            <a:ahLst/>
            <a:cxnLst/>
            <a:rect l="0" t="0" r="0" b="0"/>
            <a:pathLst>
              <a:path w="526853" h="107158">
                <a:moveTo>
                  <a:pt x="0" y="107157"/>
                </a:moveTo>
                <a:lnTo>
                  <a:pt x="0" y="107157"/>
                </a:lnTo>
                <a:lnTo>
                  <a:pt x="8930" y="107157"/>
                </a:lnTo>
                <a:lnTo>
                  <a:pt x="26789" y="107157"/>
                </a:lnTo>
                <a:lnTo>
                  <a:pt x="62508" y="107157"/>
                </a:lnTo>
                <a:lnTo>
                  <a:pt x="107156" y="107157"/>
                </a:lnTo>
                <a:lnTo>
                  <a:pt x="160734" y="98227"/>
                </a:lnTo>
                <a:lnTo>
                  <a:pt x="232172" y="89297"/>
                </a:lnTo>
                <a:lnTo>
                  <a:pt x="303609" y="89297"/>
                </a:lnTo>
                <a:lnTo>
                  <a:pt x="366117" y="71438"/>
                </a:lnTo>
                <a:lnTo>
                  <a:pt x="428625" y="62508"/>
                </a:lnTo>
                <a:lnTo>
                  <a:pt x="473273" y="44649"/>
                </a:lnTo>
                <a:lnTo>
                  <a:pt x="508992" y="26789"/>
                </a:lnTo>
                <a:lnTo>
                  <a:pt x="526852" y="17860"/>
                </a:lnTo>
                <a:lnTo>
                  <a:pt x="526852" y="8930"/>
                </a:lnTo>
                <a:lnTo>
                  <a:pt x="526852" y="0"/>
                </a:lnTo>
                <a:lnTo>
                  <a:pt x="526852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7700961" y="2723554"/>
            <a:ext cx="71439" cy="151806"/>
          </a:xfrm>
          <a:custGeom>
            <a:avLst/>
            <a:gdLst/>
            <a:ahLst/>
            <a:cxnLst/>
            <a:rect l="0" t="0" r="0" b="0"/>
            <a:pathLst>
              <a:path w="71439" h="151806">
                <a:moveTo>
                  <a:pt x="62508" y="0"/>
                </a:moveTo>
                <a:lnTo>
                  <a:pt x="62508" y="0"/>
                </a:lnTo>
                <a:lnTo>
                  <a:pt x="71438" y="8930"/>
                </a:lnTo>
                <a:lnTo>
                  <a:pt x="71438" y="26789"/>
                </a:lnTo>
                <a:lnTo>
                  <a:pt x="71438" y="44648"/>
                </a:lnTo>
                <a:lnTo>
                  <a:pt x="71438" y="71437"/>
                </a:lnTo>
                <a:lnTo>
                  <a:pt x="62508" y="89297"/>
                </a:lnTo>
                <a:lnTo>
                  <a:pt x="44649" y="116086"/>
                </a:lnTo>
                <a:lnTo>
                  <a:pt x="26789" y="133945"/>
                </a:lnTo>
                <a:lnTo>
                  <a:pt x="17860" y="142875"/>
                </a:lnTo>
                <a:lnTo>
                  <a:pt x="8930" y="151805"/>
                </a:lnTo>
                <a:lnTo>
                  <a:pt x="0" y="151805"/>
                </a:lnTo>
                <a:lnTo>
                  <a:pt x="0" y="15180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879555" y="2446733"/>
            <a:ext cx="133946" cy="250033"/>
          </a:xfrm>
          <a:custGeom>
            <a:avLst/>
            <a:gdLst/>
            <a:ahLst/>
            <a:cxnLst/>
            <a:rect l="0" t="0" r="0" b="0"/>
            <a:pathLst>
              <a:path w="133946" h="250033">
                <a:moveTo>
                  <a:pt x="0" y="98227"/>
                </a:moveTo>
                <a:lnTo>
                  <a:pt x="0" y="107157"/>
                </a:lnTo>
                <a:lnTo>
                  <a:pt x="0" y="133946"/>
                </a:lnTo>
                <a:lnTo>
                  <a:pt x="0" y="160735"/>
                </a:lnTo>
                <a:lnTo>
                  <a:pt x="0" y="187524"/>
                </a:lnTo>
                <a:lnTo>
                  <a:pt x="0" y="223243"/>
                </a:lnTo>
                <a:lnTo>
                  <a:pt x="0" y="241102"/>
                </a:lnTo>
                <a:lnTo>
                  <a:pt x="0" y="250032"/>
                </a:lnTo>
                <a:lnTo>
                  <a:pt x="8930" y="241102"/>
                </a:lnTo>
                <a:lnTo>
                  <a:pt x="8930" y="223243"/>
                </a:lnTo>
                <a:lnTo>
                  <a:pt x="8930" y="187524"/>
                </a:lnTo>
                <a:lnTo>
                  <a:pt x="17860" y="151805"/>
                </a:lnTo>
                <a:lnTo>
                  <a:pt x="17860" y="107157"/>
                </a:lnTo>
                <a:lnTo>
                  <a:pt x="26789" y="71438"/>
                </a:lnTo>
                <a:lnTo>
                  <a:pt x="44649" y="35719"/>
                </a:lnTo>
                <a:lnTo>
                  <a:pt x="53578" y="8930"/>
                </a:lnTo>
                <a:lnTo>
                  <a:pt x="71438" y="0"/>
                </a:lnTo>
                <a:lnTo>
                  <a:pt x="80367" y="8930"/>
                </a:lnTo>
                <a:lnTo>
                  <a:pt x="89297" y="17860"/>
                </a:lnTo>
                <a:lnTo>
                  <a:pt x="98227" y="35719"/>
                </a:lnTo>
                <a:lnTo>
                  <a:pt x="98227" y="53578"/>
                </a:lnTo>
                <a:lnTo>
                  <a:pt x="98227" y="80368"/>
                </a:lnTo>
                <a:lnTo>
                  <a:pt x="89297" y="98227"/>
                </a:lnTo>
                <a:lnTo>
                  <a:pt x="80367" y="107157"/>
                </a:lnTo>
                <a:lnTo>
                  <a:pt x="71438" y="116086"/>
                </a:lnTo>
                <a:lnTo>
                  <a:pt x="53578" y="116086"/>
                </a:lnTo>
                <a:lnTo>
                  <a:pt x="53578" y="125016"/>
                </a:lnTo>
                <a:lnTo>
                  <a:pt x="44649" y="125016"/>
                </a:lnTo>
                <a:lnTo>
                  <a:pt x="44649" y="125016"/>
                </a:lnTo>
                <a:lnTo>
                  <a:pt x="44649" y="133946"/>
                </a:lnTo>
                <a:lnTo>
                  <a:pt x="53578" y="142875"/>
                </a:lnTo>
                <a:lnTo>
                  <a:pt x="62508" y="160735"/>
                </a:lnTo>
                <a:lnTo>
                  <a:pt x="80367" y="187524"/>
                </a:lnTo>
                <a:lnTo>
                  <a:pt x="98227" y="205383"/>
                </a:lnTo>
                <a:lnTo>
                  <a:pt x="116086" y="223243"/>
                </a:lnTo>
                <a:lnTo>
                  <a:pt x="125016" y="232172"/>
                </a:lnTo>
                <a:lnTo>
                  <a:pt x="133945" y="241102"/>
                </a:lnTo>
                <a:lnTo>
                  <a:pt x="133945" y="232172"/>
                </a:lnTo>
                <a:lnTo>
                  <a:pt x="133945" y="23217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870625" y="2080616"/>
            <a:ext cx="232173" cy="267892"/>
          </a:xfrm>
          <a:custGeom>
            <a:avLst/>
            <a:gdLst/>
            <a:ahLst/>
            <a:cxnLst/>
            <a:rect l="0" t="0" r="0" b="0"/>
            <a:pathLst>
              <a:path w="232173" h="267892">
                <a:moveTo>
                  <a:pt x="26790" y="80367"/>
                </a:moveTo>
                <a:lnTo>
                  <a:pt x="26790" y="98227"/>
                </a:lnTo>
                <a:lnTo>
                  <a:pt x="26790" y="125016"/>
                </a:lnTo>
                <a:lnTo>
                  <a:pt x="26790" y="151805"/>
                </a:lnTo>
                <a:lnTo>
                  <a:pt x="26790" y="187524"/>
                </a:lnTo>
                <a:lnTo>
                  <a:pt x="26790" y="205383"/>
                </a:lnTo>
                <a:lnTo>
                  <a:pt x="17860" y="214313"/>
                </a:lnTo>
                <a:lnTo>
                  <a:pt x="8930" y="214313"/>
                </a:lnTo>
                <a:lnTo>
                  <a:pt x="8930" y="214313"/>
                </a:lnTo>
                <a:lnTo>
                  <a:pt x="0" y="187524"/>
                </a:lnTo>
                <a:lnTo>
                  <a:pt x="0" y="160735"/>
                </a:lnTo>
                <a:lnTo>
                  <a:pt x="8930" y="133945"/>
                </a:lnTo>
                <a:lnTo>
                  <a:pt x="17860" y="98227"/>
                </a:lnTo>
                <a:lnTo>
                  <a:pt x="35719" y="62508"/>
                </a:lnTo>
                <a:lnTo>
                  <a:pt x="53579" y="35719"/>
                </a:lnTo>
                <a:lnTo>
                  <a:pt x="71438" y="17860"/>
                </a:lnTo>
                <a:lnTo>
                  <a:pt x="89297" y="8930"/>
                </a:lnTo>
                <a:lnTo>
                  <a:pt x="116086" y="0"/>
                </a:lnTo>
                <a:lnTo>
                  <a:pt x="125016" y="8930"/>
                </a:lnTo>
                <a:lnTo>
                  <a:pt x="133946" y="17860"/>
                </a:lnTo>
                <a:lnTo>
                  <a:pt x="133946" y="26789"/>
                </a:lnTo>
                <a:lnTo>
                  <a:pt x="133946" y="35719"/>
                </a:lnTo>
                <a:lnTo>
                  <a:pt x="125016" y="53578"/>
                </a:lnTo>
                <a:lnTo>
                  <a:pt x="107157" y="62508"/>
                </a:lnTo>
                <a:lnTo>
                  <a:pt x="89297" y="71438"/>
                </a:lnTo>
                <a:lnTo>
                  <a:pt x="71438" y="80367"/>
                </a:lnTo>
                <a:lnTo>
                  <a:pt x="62508" y="80367"/>
                </a:lnTo>
                <a:lnTo>
                  <a:pt x="53579" y="80367"/>
                </a:lnTo>
                <a:lnTo>
                  <a:pt x="53579" y="80367"/>
                </a:lnTo>
                <a:lnTo>
                  <a:pt x="53579" y="89297"/>
                </a:lnTo>
                <a:lnTo>
                  <a:pt x="62508" y="107156"/>
                </a:lnTo>
                <a:lnTo>
                  <a:pt x="80368" y="125016"/>
                </a:lnTo>
                <a:lnTo>
                  <a:pt x="107157" y="151805"/>
                </a:lnTo>
                <a:lnTo>
                  <a:pt x="133946" y="178594"/>
                </a:lnTo>
                <a:lnTo>
                  <a:pt x="169665" y="205383"/>
                </a:lnTo>
                <a:lnTo>
                  <a:pt x="196454" y="232172"/>
                </a:lnTo>
                <a:lnTo>
                  <a:pt x="214313" y="250031"/>
                </a:lnTo>
                <a:lnTo>
                  <a:pt x="232172" y="258961"/>
                </a:lnTo>
                <a:lnTo>
                  <a:pt x="232172" y="267891"/>
                </a:lnTo>
                <a:lnTo>
                  <a:pt x="232172" y="258961"/>
                </a:lnTo>
                <a:lnTo>
                  <a:pt x="232172" y="25896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8084938" y="2080616"/>
            <a:ext cx="303610" cy="276821"/>
          </a:xfrm>
          <a:custGeom>
            <a:avLst/>
            <a:gdLst/>
            <a:ahLst/>
            <a:cxnLst/>
            <a:rect l="0" t="0" r="0" b="0"/>
            <a:pathLst>
              <a:path w="303610" h="276821">
                <a:moveTo>
                  <a:pt x="8930" y="44649"/>
                </a:moveTo>
                <a:lnTo>
                  <a:pt x="8930" y="62508"/>
                </a:lnTo>
                <a:lnTo>
                  <a:pt x="0" y="89297"/>
                </a:lnTo>
                <a:lnTo>
                  <a:pt x="0" y="142875"/>
                </a:lnTo>
                <a:lnTo>
                  <a:pt x="0" y="187524"/>
                </a:lnTo>
                <a:lnTo>
                  <a:pt x="8930" y="232172"/>
                </a:lnTo>
                <a:lnTo>
                  <a:pt x="26789" y="267891"/>
                </a:lnTo>
                <a:lnTo>
                  <a:pt x="44648" y="276820"/>
                </a:lnTo>
                <a:lnTo>
                  <a:pt x="71437" y="276820"/>
                </a:lnTo>
                <a:lnTo>
                  <a:pt x="98227" y="258961"/>
                </a:lnTo>
                <a:lnTo>
                  <a:pt x="125016" y="223242"/>
                </a:lnTo>
                <a:lnTo>
                  <a:pt x="133945" y="196453"/>
                </a:lnTo>
                <a:lnTo>
                  <a:pt x="142875" y="160735"/>
                </a:lnTo>
                <a:lnTo>
                  <a:pt x="133945" y="133945"/>
                </a:lnTo>
                <a:lnTo>
                  <a:pt x="125016" y="116086"/>
                </a:lnTo>
                <a:lnTo>
                  <a:pt x="98227" y="107156"/>
                </a:lnTo>
                <a:lnTo>
                  <a:pt x="80367" y="107156"/>
                </a:lnTo>
                <a:lnTo>
                  <a:pt x="53578" y="116086"/>
                </a:lnTo>
                <a:lnTo>
                  <a:pt x="35719" y="133945"/>
                </a:lnTo>
                <a:lnTo>
                  <a:pt x="26789" y="142875"/>
                </a:lnTo>
                <a:lnTo>
                  <a:pt x="35719" y="151805"/>
                </a:lnTo>
                <a:lnTo>
                  <a:pt x="53578" y="151805"/>
                </a:lnTo>
                <a:lnTo>
                  <a:pt x="80367" y="142875"/>
                </a:lnTo>
                <a:lnTo>
                  <a:pt x="125016" y="125016"/>
                </a:lnTo>
                <a:lnTo>
                  <a:pt x="169664" y="98227"/>
                </a:lnTo>
                <a:lnTo>
                  <a:pt x="214312" y="62508"/>
                </a:lnTo>
                <a:lnTo>
                  <a:pt x="250031" y="35719"/>
                </a:lnTo>
                <a:lnTo>
                  <a:pt x="276820" y="8930"/>
                </a:lnTo>
                <a:lnTo>
                  <a:pt x="303609" y="0"/>
                </a:lnTo>
                <a:lnTo>
                  <a:pt x="303609" y="0"/>
                </a:lnTo>
                <a:lnTo>
                  <a:pt x="30360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058149" y="2035968"/>
            <a:ext cx="125017" cy="35719"/>
          </a:xfrm>
          <a:custGeom>
            <a:avLst/>
            <a:gdLst/>
            <a:ahLst/>
            <a:cxnLst/>
            <a:rect l="0" t="0" r="0" b="0"/>
            <a:pathLst>
              <a:path w="125017" h="35719">
                <a:moveTo>
                  <a:pt x="0" y="35718"/>
                </a:moveTo>
                <a:lnTo>
                  <a:pt x="8930" y="35718"/>
                </a:lnTo>
                <a:lnTo>
                  <a:pt x="17859" y="26789"/>
                </a:lnTo>
                <a:lnTo>
                  <a:pt x="35719" y="17859"/>
                </a:lnTo>
                <a:lnTo>
                  <a:pt x="53578" y="8929"/>
                </a:lnTo>
                <a:lnTo>
                  <a:pt x="80367" y="0"/>
                </a:lnTo>
                <a:lnTo>
                  <a:pt x="98226" y="0"/>
                </a:lnTo>
                <a:lnTo>
                  <a:pt x="116086" y="0"/>
                </a:lnTo>
                <a:lnTo>
                  <a:pt x="125016" y="8929"/>
                </a:lnTo>
                <a:lnTo>
                  <a:pt x="125016" y="26789"/>
                </a:lnTo>
                <a:lnTo>
                  <a:pt x="125016" y="2678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084938" y="2035968"/>
            <a:ext cx="8931" cy="125016"/>
          </a:xfrm>
          <a:custGeom>
            <a:avLst/>
            <a:gdLst/>
            <a:ahLst/>
            <a:cxnLst/>
            <a:rect l="0" t="0" r="0" b="0"/>
            <a:pathLst>
              <a:path w="8931" h="125016">
                <a:moveTo>
                  <a:pt x="0" y="0"/>
                </a:moveTo>
                <a:lnTo>
                  <a:pt x="0" y="8929"/>
                </a:lnTo>
                <a:lnTo>
                  <a:pt x="8930" y="26789"/>
                </a:lnTo>
                <a:lnTo>
                  <a:pt x="8930" y="44648"/>
                </a:lnTo>
                <a:lnTo>
                  <a:pt x="8930" y="71437"/>
                </a:lnTo>
                <a:lnTo>
                  <a:pt x="8930" y="89297"/>
                </a:lnTo>
                <a:lnTo>
                  <a:pt x="8930" y="107156"/>
                </a:lnTo>
                <a:lnTo>
                  <a:pt x="8930" y="125015"/>
                </a:lnTo>
                <a:lnTo>
                  <a:pt x="8930" y="12501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584875" y="2884288"/>
            <a:ext cx="232173" cy="321470"/>
          </a:xfrm>
          <a:custGeom>
            <a:avLst/>
            <a:gdLst/>
            <a:ahLst/>
            <a:cxnLst/>
            <a:rect l="0" t="0" r="0" b="0"/>
            <a:pathLst>
              <a:path w="232173" h="321470">
                <a:moveTo>
                  <a:pt x="62508" y="0"/>
                </a:moveTo>
                <a:lnTo>
                  <a:pt x="53579" y="17860"/>
                </a:lnTo>
                <a:lnTo>
                  <a:pt x="44649" y="35719"/>
                </a:lnTo>
                <a:lnTo>
                  <a:pt x="17860" y="62508"/>
                </a:lnTo>
                <a:lnTo>
                  <a:pt x="8930" y="107157"/>
                </a:lnTo>
                <a:lnTo>
                  <a:pt x="0" y="160734"/>
                </a:lnTo>
                <a:lnTo>
                  <a:pt x="0" y="214312"/>
                </a:lnTo>
                <a:lnTo>
                  <a:pt x="17860" y="267890"/>
                </a:lnTo>
                <a:lnTo>
                  <a:pt x="35719" y="303609"/>
                </a:lnTo>
                <a:lnTo>
                  <a:pt x="71438" y="321469"/>
                </a:lnTo>
                <a:lnTo>
                  <a:pt x="98227" y="321469"/>
                </a:lnTo>
                <a:lnTo>
                  <a:pt x="133946" y="303609"/>
                </a:lnTo>
                <a:lnTo>
                  <a:pt x="151805" y="285750"/>
                </a:lnTo>
                <a:lnTo>
                  <a:pt x="169665" y="258961"/>
                </a:lnTo>
                <a:lnTo>
                  <a:pt x="169665" y="232172"/>
                </a:lnTo>
                <a:lnTo>
                  <a:pt x="160735" y="214312"/>
                </a:lnTo>
                <a:lnTo>
                  <a:pt x="142875" y="196453"/>
                </a:lnTo>
                <a:lnTo>
                  <a:pt x="116086" y="196453"/>
                </a:lnTo>
                <a:lnTo>
                  <a:pt x="80368" y="205383"/>
                </a:lnTo>
                <a:lnTo>
                  <a:pt x="53579" y="223242"/>
                </a:lnTo>
                <a:lnTo>
                  <a:pt x="35719" y="241101"/>
                </a:lnTo>
                <a:lnTo>
                  <a:pt x="26790" y="258961"/>
                </a:lnTo>
                <a:lnTo>
                  <a:pt x="26790" y="258961"/>
                </a:lnTo>
                <a:lnTo>
                  <a:pt x="44649" y="258961"/>
                </a:lnTo>
                <a:lnTo>
                  <a:pt x="71438" y="241101"/>
                </a:lnTo>
                <a:lnTo>
                  <a:pt x="107157" y="214312"/>
                </a:lnTo>
                <a:lnTo>
                  <a:pt x="142875" y="187523"/>
                </a:lnTo>
                <a:lnTo>
                  <a:pt x="178594" y="151805"/>
                </a:lnTo>
                <a:lnTo>
                  <a:pt x="205383" y="133945"/>
                </a:lnTo>
                <a:lnTo>
                  <a:pt x="223243" y="116086"/>
                </a:lnTo>
                <a:lnTo>
                  <a:pt x="232172" y="107157"/>
                </a:lnTo>
                <a:lnTo>
                  <a:pt x="232172" y="107157"/>
                </a:lnTo>
                <a:lnTo>
                  <a:pt x="232172" y="10715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Pseudocode for stop light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0774"/>
            <a:ext cx="8229600" cy="47244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Action = Record {integer wait, east, north}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Action: Actions[1 .. 6]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repeat forever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for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 1 to 6 do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setEast</a:t>
            </a:r>
            <a:r>
              <a:rPr lang="en-US" altLang="en-US" dirty="0"/>
              <a:t>(actions[</a:t>
            </a:r>
            <a:r>
              <a:rPr lang="en-US" altLang="en-US" dirty="0" err="1"/>
              <a:t>i</a:t>
            </a:r>
            <a:r>
              <a:rPr lang="en-US" altLang="en-US" dirty="0"/>
              <a:t>].east)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setNorth</a:t>
            </a:r>
            <a:r>
              <a:rPr lang="en-US" altLang="en-US" dirty="0"/>
              <a:t>(actions[</a:t>
            </a:r>
            <a:r>
              <a:rPr lang="en-US" altLang="en-US" dirty="0" err="1"/>
              <a:t>i</a:t>
            </a:r>
            <a:r>
              <a:rPr lang="en-US" altLang="en-US" dirty="0"/>
              <a:t>].north)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wait(actions[</a:t>
            </a:r>
            <a:r>
              <a:rPr lang="en-US" altLang="en-US" dirty="0" err="1"/>
              <a:t>i</a:t>
            </a:r>
            <a:r>
              <a:rPr lang="en-US" altLang="en-US" dirty="0"/>
              <a:t>].wait)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end for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30C9-A7E4-441B-A143-4C879BF0D04C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05600" y="3581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ait: #seconds</a:t>
            </a:r>
          </a:p>
          <a:p>
            <a:r>
              <a:rPr lang="en-US" dirty="0" smtClean="0"/>
              <a:t>east: east light</a:t>
            </a:r>
          </a:p>
          <a:p>
            <a:r>
              <a:rPr lang="en-US" dirty="0" smtClean="0"/>
              <a:t>north: north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(More Complicated) Stop Light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09" y="1586345"/>
            <a:ext cx="85344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main light is initially green and the side light is </a:t>
            </a:r>
            <a:r>
              <a:rPr lang="en-US" dirty="0" smtClean="0"/>
              <a:t>red</a:t>
            </a:r>
          </a:p>
          <a:p>
            <a:r>
              <a:rPr lang="en-US" dirty="0"/>
              <a:t>When the sensor of the side light FSM detects that the level of incoming traffic exceeds a predefined threshold, it sends a signal (</a:t>
            </a:r>
            <a:r>
              <a:rPr lang="en-US" dirty="0" err="1"/>
              <a:t>IncomingTraffic</a:t>
            </a:r>
            <a:r>
              <a:rPr lang="en-US" dirty="0"/>
              <a:t>) to the side light FSM</a:t>
            </a:r>
            <a:r>
              <a:rPr lang="en-US" dirty="0" smtClean="0"/>
              <a:t>. In </a:t>
            </a:r>
            <a:r>
              <a:rPr lang="en-US" dirty="0"/>
              <a:t>response, the side light FSM sends a </a:t>
            </a:r>
            <a:r>
              <a:rPr lang="en-US" dirty="0" err="1"/>
              <a:t>SideLight_GetGreen</a:t>
            </a:r>
            <a:r>
              <a:rPr lang="en-US" dirty="0"/>
              <a:t> message to the main light requesting a permission to turn green.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sensor of the main light does not report any </a:t>
            </a:r>
            <a:r>
              <a:rPr lang="en-US" dirty="0" smtClean="0"/>
              <a:t>incoming </a:t>
            </a:r>
            <a:r>
              <a:rPr lang="en-US" dirty="0"/>
              <a:t>traffic, the message from the side light FSM causes the main light to change to yellow light, and then (after the </a:t>
            </a:r>
            <a:r>
              <a:rPr lang="en-US" dirty="0" err="1"/>
              <a:t>YellowLightTimeout</a:t>
            </a:r>
            <a:r>
              <a:rPr lang="en-US" dirty="0"/>
              <a:t> occurs) to red light. At this point, the main light responds to the side light with a message (</a:t>
            </a:r>
            <a:r>
              <a:rPr lang="en-US" dirty="0" err="1"/>
              <a:t>MainLight_TurnedRed</a:t>
            </a:r>
            <a:r>
              <a:rPr lang="en-US" dirty="0"/>
              <a:t>) indicating that it has turned red. The message makes the side light change from red to green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similar sequence of events occurs when the main light determines that it should turn to green when it receives the </a:t>
            </a:r>
            <a:r>
              <a:rPr lang="en-US" dirty="0" err="1"/>
              <a:t>IncomingTraffic</a:t>
            </a:r>
            <a:r>
              <a:rPr lang="en-US" dirty="0"/>
              <a:t> signal from its sensor or when </a:t>
            </a:r>
            <a:r>
              <a:rPr lang="en-US" dirty="0" err="1"/>
              <a:t>RedLightTimeout</a:t>
            </a:r>
            <a:r>
              <a:rPr lang="en-US" dirty="0"/>
              <a:t>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0900" y="6542017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citeseerx.ist.psu.edu/viewdoc/download?doi=10.1.1.94.2987&amp;rep=rep1&amp;type=pdf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7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7F02-197A-4332-A8CD-54C0970DA596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en-US" dirty="0"/>
              <a:t>State diagram for stop light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6617" tIns="822066" rIns="1096617" bIns="82206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5552786"/>
            <a:ext cx="407951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Traffic lights FSMs – main stree</a:t>
            </a:r>
            <a:r>
              <a:rPr lang="en-US" altLang="en-US" sz="1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light and side street light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900" y="6542017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citeseerx.ist.psu.edu/viewdoc/download?doi=10.1.1.94.2987&amp;rep=rep1&amp;type=pdf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77000" y="1524000"/>
            <a:ext cx="838200" cy="240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25146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80983"/>
            <a:ext cx="5532350" cy="295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294" y="4002452"/>
            <a:ext cx="4519612" cy="25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EA51-5B71-4542-855B-5035529C80B4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Detailed </a:t>
            </a:r>
            <a:r>
              <a:rPr lang="en-US" altLang="en-US" dirty="0"/>
              <a:t>design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Decision tables</a:t>
            </a:r>
          </a:p>
          <a:p>
            <a:r>
              <a:rPr lang="en-US" altLang="en-US" dirty="0"/>
              <a:t>Pseudo code</a:t>
            </a:r>
          </a:p>
          <a:p>
            <a:r>
              <a:rPr lang="en-US" altLang="en-US" dirty="0"/>
              <a:t>State machines</a:t>
            </a:r>
          </a:p>
          <a:p>
            <a:r>
              <a:rPr lang="en-US" altLang="en-US" dirty="0"/>
              <a:t>Abstract data </a:t>
            </a:r>
            <a:r>
              <a:rPr lang="en-US" altLang="en-US" dirty="0" smtClean="0"/>
              <a:t>types (CS421)</a:t>
            </a:r>
          </a:p>
          <a:p>
            <a:r>
              <a:rPr lang="en-US" altLang="en-US" dirty="0" smtClean="0"/>
              <a:t>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24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State diagram for </a:t>
            </a:r>
            <a:r>
              <a:rPr lang="en-US" altLang="en-US" dirty="0" smtClean="0"/>
              <a:t>some sockets</a:t>
            </a:r>
            <a:endParaRPr lang="en-US" alt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936B-B8F1-409A-9857-C5E1D6068D0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1219200" y="4876800"/>
            <a:ext cx="113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qlen!=0</a:t>
            </a:r>
          </a:p>
        </p:txBody>
      </p:sp>
      <p:sp>
        <p:nvSpPr>
          <p:cNvPr id="330757" name="Oval 5"/>
          <p:cNvSpPr>
            <a:spLocks noChangeArrowheads="1"/>
          </p:cNvSpPr>
          <p:nvPr/>
        </p:nvSpPr>
        <p:spPr bwMode="auto">
          <a:xfrm>
            <a:off x="1143000" y="48006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5105400" y="31242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active</a:t>
            </a:r>
          </a:p>
        </p:txBody>
      </p:sp>
      <p:sp>
        <p:nvSpPr>
          <p:cNvPr id="330759" name="Oval 7"/>
          <p:cNvSpPr>
            <a:spLocks noChangeArrowheads="1"/>
          </p:cNvSpPr>
          <p:nvPr/>
        </p:nvSpPr>
        <p:spPr bwMode="auto">
          <a:xfrm>
            <a:off x="5029200" y="3048000"/>
            <a:ext cx="1066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4800600" y="4495800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CONNECTING</a:t>
            </a:r>
          </a:p>
        </p:txBody>
      </p:sp>
      <p:sp>
        <p:nvSpPr>
          <p:cNvPr id="330761" name="Oval 9"/>
          <p:cNvSpPr>
            <a:spLocks noChangeArrowheads="1"/>
          </p:cNvSpPr>
          <p:nvPr/>
        </p:nvSpPr>
        <p:spPr bwMode="auto">
          <a:xfrm>
            <a:off x="4800600" y="4343400"/>
            <a:ext cx="2133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3429000" y="22098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uninitialized</a:t>
            </a:r>
          </a:p>
        </p:txBody>
      </p:sp>
      <p:sp>
        <p:nvSpPr>
          <p:cNvPr id="330763" name="Oval 11"/>
          <p:cNvSpPr>
            <a:spLocks noChangeArrowheads="1"/>
          </p:cNvSpPr>
          <p:nvPr/>
        </p:nvSpPr>
        <p:spPr bwMode="auto">
          <a:xfrm>
            <a:off x="3352800" y="2133600"/>
            <a:ext cx="1828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3429000" y="5486400"/>
            <a:ext cx="203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CONNECTED</a:t>
            </a:r>
          </a:p>
        </p:txBody>
      </p:sp>
      <p:sp>
        <p:nvSpPr>
          <p:cNvPr id="330765" name="Oval 13"/>
          <p:cNvSpPr>
            <a:spLocks noChangeArrowheads="1"/>
          </p:cNvSpPr>
          <p:nvPr/>
        </p:nvSpPr>
        <p:spPr bwMode="auto">
          <a:xfrm>
            <a:off x="3352800" y="5410200"/>
            <a:ext cx="2133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2362200" y="31242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passive</a:t>
            </a:r>
          </a:p>
        </p:txBody>
      </p:sp>
      <p:sp>
        <p:nvSpPr>
          <p:cNvPr id="330767" name="Oval 15"/>
          <p:cNvSpPr>
            <a:spLocks noChangeArrowheads="1"/>
          </p:cNvSpPr>
          <p:nvPr/>
        </p:nvSpPr>
        <p:spPr bwMode="auto">
          <a:xfrm>
            <a:off x="2286000" y="3048000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2743200" y="4191000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 smtClean="0"/>
              <a:t>qlen</a:t>
            </a:r>
            <a:r>
              <a:rPr lang="en-US" altLang="en-US" dirty="0" smtClean="0"/>
              <a:t>!=</a:t>
            </a:r>
            <a:r>
              <a:rPr lang="en-US" altLang="en-US" dirty="0"/>
              <a:t>0</a:t>
            </a:r>
          </a:p>
        </p:txBody>
      </p:sp>
      <p:sp>
        <p:nvSpPr>
          <p:cNvPr id="330769" name="Oval 17"/>
          <p:cNvSpPr>
            <a:spLocks noChangeArrowheads="1"/>
          </p:cNvSpPr>
          <p:nvPr/>
        </p:nvSpPr>
        <p:spPr bwMode="auto">
          <a:xfrm>
            <a:off x="2667000" y="4114800"/>
            <a:ext cx="1524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2" name="Line 20"/>
          <p:cNvSpPr>
            <a:spLocks noChangeShapeType="1"/>
          </p:cNvSpPr>
          <p:nvPr/>
        </p:nvSpPr>
        <p:spPr bwMode="auto">
          <a:xfrm flipH="1">
            <a:off x="1828800" y="36576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3" name="Line 21"/>
          <p:cNvSpPr>
            <a:spLocks noChangeShapeType="1"/>
          </p:cNvSpPr>
          <p:nvPr/>
        </p:nvSpPr>
        <p:spPr bwMode="auto">
          <a:xfrm>
            <a:off x="3124200" y="3657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4" name="Line 22"/>
          <p:cNvSpPr>
            <a:spLocks noChangeShapeType="1"/>
          </p:cNvSpPr>
          <p:nvPr/>
        </p:nvSpPr>
        <p:spPr bwMode="auto">
          <a:xfrm flipH="1">
            <a:off x="2133600" y="4572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6" name="Line 24"/>
          <p:cNvSpPr>
            <a:spLocks noChangeShapeType="1"/>
          </p:cNvSpPr>
          <p:nvPr/>
        </p:nvSpPr>
        <p:spPr bwMode="auto">
          <a:xfrm flipH="1">
            <a:off x="31242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>
            <a:off x="50292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>
            <a:off x="2286000" y="5181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9" name="Line 27"/>
          <p:cNvSpPr>
            <a:spLocks noChangeShapeType="1"/>
          </p:cNvSpPr>
          <p:nvPr/>
        </p:nvSpPr>
        <p:spPr bwMode="auto">
          <a:xfrm>
            <a:off x="5638800" y="3733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0" name="Line 28"/>
          <p:cNvSpPr>
            <a:spLocks noChangeShapeType="1"/>
          </p:cNvSpPr>
          <p:nvPr/>
        </p:nvSpPr>
        <p:spPr bwMode="auto">
          <a:xfrm flipH="1">
            <a:off x="5029200" y="5029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 flipH="1">
            <a:off x="4495800" y="3581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2" name="Oval 30"/>
          <p:cNvSpPr>
            <a:spLocks noChangeArrowheads="1"/>
          </p:cNvSpPr>
          <p:nvPr/>
        </p:nvSpPr>
        <p:spPr bwMode="auto">
          <a:xfrm>
            <a:off x="22098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23622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4" name="Text Box 32"/>
          <p:cNvSpPr txBox="1">
            <a:spLocks noChangeArrowheads="1"/>
          </p:cNvSpPr>
          <p:nvPr/>
        </p:nvSpPr>
        <p:spPr bwMode="auto">
          <a:xfrm>
            <a:off x="685800" y="37338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newconn1()</a:t>
            </a:r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2514600" y="480060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isconnected()</a:t>
            </a:r>
          </a:p>
        </p:txBody>
      </p:sp>
      <p:sp>
        <p:nvSpPr>
          <p:cNvPr id="330786" name="Text Box 34"/>
          <p:cNvSpPr txBox="1">
            <a:spLocks noChangeArrowheads="1"/>
          </p:cNvSpPr>
          <p:nvPr/>
        </p:nvSpPr>
        <p:spPr bwMode="auto">
          <a:xfrm>
            <a:off x="2057400" y="556260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accept()</a:t>
            </a: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3352800" y="35814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newconn1()</a:t>
            </a:r>
          </a:p>
        </p:txBody>
      </p:sp>
      <p:sp>
        <p:nvSpPr>
          <p:cNvPr id="330788" name="Text Box 36"/>
          <p:cNvSpPr txBox="1">
            <a:spLocks noChangeArrowheads="1"/>
          </p:cNvSpPr>
          <p:nvPr/>
        </p:nvSpPr>
        <p:spPr bwMode="auto">
          <a:xfrm>
            <a:off x="6553200" y="31242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disconnect()</a:t>
            </a:r>
          </a:p>
        </p:txBody>
      </p:sp>
      <p:sp>
        <p:nvSpPr>
          <p:cNvPr id="330789" name="Text Box 37"/>
          <p:cNvSpPr txBox="1">
            <a:spLocks noChangeArrowheads="1"/>
          </p:cNvSpPr>
          <p:nvPr/>
        </p:nvSpPr>
        <p:spPr bwMode="auto">
          <a:xfrm>
            <a:off x="5943600" y="3733800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isconnecting()</a:t>
            </a:r>
          </a:p>
        </p:txBody>
      </p:sp>
      <p:sp>
        <p:nvSpPr>
          <p:cNvPr id="330790" name="Text Box 38"/>
          <p:cNvSpPr txBox="1">
            <a:spLocks noChangeArrowheads="1"/>
          </p:cNvSpPr>
          <p:nvPr/>
        </p:nvSpPr>
        <p:spPr bwMode="auto">
          <a:xfrm>
            <a:off x="5486400" y="510540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isconnected()</a:t>
            </a:r>
          </a:p>
        </p:txBody>
      </p:sp>
      <p:sp>
        <p:nvSpPr>
          <p:cNvPr id="330791" name="Text Box 39"/>
          <p:cNvSpPr txBox="1">
            <a:spLocks noChangeArrowheads="1"/>
          </p:cNvSpPr>
          <p:nvPr/>
        </p:nvSpPr>
        <p:spPr bwMode="auto">
          <a:xfrm>
            <a:off x="2895600" y="457200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isconnected</a:t>
            </a:r>
            <a:r>
              <a:rPr lang="en-US" altLang="en-US" dirty="0"/>
              <a:t>()</a:t>
            </a:r>
          </a:p>
        </p:txBody>
      </p:sp>
      <p:sp>
        <p:nvSpPr>
          <p:cNvPr id="330792" name="Text Box 40"/>
          <p:cNvSpPr txBox="1">
            <a:spLocks noChangeArrowheads="1"/>
          </p:cNvSpPr>
          <p:nvPr/>
        </p:nvSpPr>
        <p:spPr bwMode="auto">
          <a:xfrm>
            <a:off x="2057400" y="25146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listen()</a:t>
            </a:r>
          </a:p>
        </p:txBody>
      </p:sp>
      <p:sp>
        <p:nvSpPr>
          <p:cNvPr id="330793" name="Line 41"/>
          <p:cNvSpPr>
            <a:spLocks noChangeShapeType="1"/>
          </p:cNvSpPr>
          <p:nvPr/>
        </p:nvSpPr>
        <p:spPr bwMode="auto">
          <a:xfrm flipH="1">
            <a:off x="6096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>
            <a:off x="60960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95" name="Line 43"/>
          <p:cNvSpPr>
            <a:spLocks noChangeShapeType="1"/>
          </p:cNvSpPr>
          <p:nvPr/>
        </p:nvSpPr>
        <p:spPr bwMode="auto">
          <a:xfrm>
            <a:off x="64770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96" name="Text Box 44"/>
          <p:cNvSpPr txBox="1">
            <a:spLocks noChangeArrowheads="1"/>
          </p:cNvSpPr>
          <p:nvPr/>
        </p:nvSpPr>
        <p:spPr bwMode="auto">
          <a:xfrm>
            <a:off x="5257800" y="24384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connect()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2862" y="160020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ignore details – the key is complexity</a:t>
            </a:r>
            <a:endParaRPr lang="en-US" altLang="en-US" dirty="0"/>
          </a:p>
        </p:txBody>
      </p:sp>
      <p:sp>
        <p:nvSpPr>
          <p:cNvPr id="6" name="Freeform 5"/>
          <p:cNvSpPr/>
          <p:nvPr/>
        </p:nvSpPr>
        <p:spPr>
          <a:xfrm>
            <a:off x="3518297" y="2616398"/>
            <a:ext cx="1" cy="1"/>
          </a:xfrm>
          <a:custGeom>
            <a:avLst/>
            <a:gdLst/>
            <a:ahLst/>
            <a:cxnLst/>
            <a:rect l="0" t="0" r="0" b="0"/>
            <a:pathLst>
              <a:path w="1" h="1">
                <a:moveTo>
                  <a:pt x="0" y="0"/>
                </a:move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348633" y="3178968"/>
            <a:ext cx="17860" cy="35720"/>
          </a:xfrm>
          <a:custGeom>
            <a:avLst/>
            <a:gdLst/>
            <a:ahLst/>
            <a:cxnLst/>
            <a:rect l="0" t="0" r="0" b="0"/>
            <a:pathLst>
              <a:path w="17860" h="35720">
                <a:moveTo>
                  <a:pt x="0" y="35719"/>
                </a:moveTo>
                <a:lnTo>
                  <a:pt x="0" y="26789"/>
                </a:lnTo>
                <a:lnTo>
                  <a:pt x="8930" y="17860"/>
                </a:lnTo>
                <a:lnTo>
                  <a:pt x="17859" y="0"/>
                </a:lnTo>
                <a:lnTo>
                  <a:pt x="17859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161359" y="3589734"/>
            <a:ext cx="1" cy="1"/>
          </a:xfrm>
          <a:custGeom>
            <a:avLst/>
            <a:gdLst/>
            <a:ahLst/>
            <a:cxnLst/>
            <a:rect l="0" t="0" r="0" b="0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902398" y="4313039"/>
            <a:ext cx="1" cy="1"/>
          </a:xfrm>
          <a:custGeom>
            <a:avLst/>
            <a:gdLst/>
            <a:ahLst/>
            <a:cxnLst/>
            <a:rect l="0" t="0" r="0" b="0"/>
            <a:pathLst>
              <a:path w="1" h="1">
                <a:moveTo>
                  <a:pt x="0" y="0"/>
                </a:moveTo>
                <a:close/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806" name="Freeform 330805"/>
          <p:cNvSpPr/>
          <p:nvPr/>
        </p:nvSpPr>
        <p:spPr>
          <a:xfrm>
            <a:off x="2062758" y="3875484"/>
            <a:ext cx="8931" cy="8931"/>
          </a:xfrm>
          <a:custGeom>
            <a:avLst/>
            <a:gdLst/>
            <a:ahLst/>
            <a:cxnLst/>
            <a:rect l="0" t="0" r="0" b="0"/>
            <a:pathLst>
              <a:path w="8931" h="8931">
                <a:moveTo>
                  <a:pt x="0" y="893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930" y="0"/>
                </a:lnTo>
                <a:lnTo>
                  <a:pt x="8930" y="0"/>
                </a:lnTo>
                <a:lnTo>
                  <a:pt x="893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809" name="Freeform 330808"/>
          <p:cNvSpPr/>
          <p:nvPr/>
        </p:nvSpPr>
        <p:spPr>
          <a:xfrm>
            <a:off x="2053828" y="3893343"/>
            <a:ext cx="1" cy="8931"/>
          </a:xfrm>
          <a:custGeom>
            <a:avLst/>
            <a:gdLst/>
            <a:ahLst/>
            <a:cxnLst/>
            <a:rect l="0" t="0" r="0" b="0"/>
            <a:pathLst>
              <a:path w="1" h="8931">
                <a:moveTo>
                  <a:pt x="0" y="8930"/>
                </a:moveTo>
                <a:lnTo>
                  <a:pt x="0" y="8930"/>
                </a:lnTo>
                <a:lnTo>
                  <a:pt x="0" y="8930"/>
                </a:lnTo>
                <a:lnTo>
                  <a:pt x="0" y="8930"/>
                </a:lnTo>
                <a:lnTo>
                  <a:pt x="0" y="893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socket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Socket is an object</a:t>
            </a:r>
          </a:p>
          <a:p>
            <a:r>
              <a:rPr lang="en-US" altLang="en-US" dirty="0"/>
              <a:t>Actions are methods of the socket</a:t>
            </a:r>
          </a:p>
          <a:p>
            <a:r>
              <a:rPr lang="en-US" altLang="en-US" dirty="0"/>
              <a:t>State is stored in variable of the object</a:t>
            </a:r>
          </a:p>
          <a:p>
            <a:r>
              <a:rPr lang="en-US" altLang="en-US" dirty="0"/>
              <a:t>Each method </a:t>
            </a:r>
            <a:r>
              <a:rPr lang="en-US" altLang="en-US" dirty="0" smtClean="0"/>
              <a:t>can use </a:t>
            </a:r>
            <a:r>
              <a:rPr lang="en-US" altLang="en-US" dirty="0"/>
              <a:t>IF statement to make sure socket is in the right state</a:t>
            </a:r>
          </a:p>
          <a:p>
            <a:r>
              <a:rPr lang="en-US" altLang="en-US" dirty="0"/>
              <a:t>When IF statements get too complicated, use “State Pattern”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A22-5E0F-4EF0-91B7-00100B5E1479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8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with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039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Socket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state;</a:t>
            </a:r>
            <a:br>
              <a:rPr lang="en-US" dirty="0" smtClean="0"/>
            </a:br>
            <a:r>
              <a:rPr lang="en-US" dirty="0" smtClean="0"/>
              <a:t>    Object read() {</a:t>
            </a:r>
            <a:br>
              <a:rPr lang="en-US" dirty="0" smtClean="0"/>
            </a:br>
            <a:r>
              <a:rPr lang="en-US" dirty="0" smtClean="0"/>
              <a:t>        if (state == CONNECTED) {</a:t>
            </a:r>
            <a:br>
              <a:rPr lang="en-US" dirty="0" smtClean="0"/>
            </a:br>
            <a:r>
              <a:rPr lang="en-US" dirty="0" smtClean="0"/>
              <a:t>            …</a:t>
            </a:r>
            <a:br>
              <a:rPr lang="en-US" dirty="0" smtClean="0"/>
            </a:br>
            <a:r>
              <a:rPr lang="en-US" dirty="0" smtClean="0"/>
              <a:t>        } else if (state == CONNECTING) {</a:t>
            </a:r>
            <a:br>
              <a:rPr lang="en-US" dirty="0" smtClean="0"/>
            </a:br>
            <a:r>
              <a:rPr lang="en-US" dirty="0" smtClean="0"/>
              <a:t>             …</a:t>
            </a:r>
            <a:br>
              <a:rPr lang="en-US" dirty="0" smtClean="0"/>
            </a:br>
            <a:r>
              <a:rPr lang="en-US" dirty="0" smtClean="0"/>
              <a:t>        } else …</a:t>
            </a:r>
            <a:br>
              <a:rPr lang="en-US" dirty="0" smtClean="0"/>
            </a:b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7715250" y="544711"/>
            <a:ext cx="98228" cy="8931"/>
          </a:xfrm>
          <a:custGeom>
            <a:avLst/>
            <a:gdLst/>
            <a:ahLst/>
            <a:cxnLst/>
            <a:rect l="0" t="0" r="0" b="0"/>
            <a:pathLst>
              <a:path w="98228" h="8931">
                <a:moveTo>
                  <a:pt x="0" y="0"/>
                </a:moveTo>
                <a:lnTo>
                  <a:pt x="0" y="0"/>
                </a:lnTo>
                <a:lnTo>
                  <a:pt x="26789" y="0"/>
                </a:lnTo>
                <a:lnTo>
                  <a:pt x="44648" y="0"/>
                </a:lnTo>
                <a:lnTo>
                  <a:pt x="71438" y="8930"/>
                </a:lnTo>
                <a:lnTo>
                  <a:pt x="98227" y="8930"/>
                </a:lnTo>
                <a:lnTo>
                  <a:pt x="98227" y="893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 </a:t>
            </a:r>
            <a:r>
              <a:rPr lang="en-US" altLang="en-US" dirty="0" smtClean="0"/>
              <a:t>Pattern (Design Pattern)</a:t>
            </a:r>
            <a:endParaRPr lang="en-US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657A-3CE0-4DA8-B7CD-68BDFD7D74D8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1745651" y="2120850"/>
            <a:ext cx="10239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Socket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3514125" y="2079574"/>
            <a:ext cx="1625173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 err="1" smtClean="0"/>
              <a:t>SocketState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endParaRPr lang="en-US" altLang="en-US" i="1" dirty="0"/>
          </a:p>
          <a:p>
            <a:r>
              <a:rPr lang="en-US" altLang="en-US" i="1" dirty="0"/>
              <a:t>listen()</a:t>
            </a:r>
          </a:p>
          <a:p>
            <a:r>
              <a:rPr lang="en-US" altLang="en-US" i="1" dirty="0"/>
              <a:t>connect()</a:t>
            </a:r>
          </a:p>
          <a:p>
            <a:r>
              <a:rPr lang="en-US" altLang="en-US" i="1" dirty="0"/>
              <a:t>newconn1()</a:t>
            </a:r>
            <a:endParaRPr lang="en-US" altLang="en-US" dirty="0"/>
          </a:p>
          <a:p>
            <a:r>
              <a:rPr lang="en-US" altLang="en-US" dirty="0"/>
              <a:t>...</a:t>
            </a:r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>
            <a:off x="2752126" y="23081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518675" y="2450980"/>
            <a:ext cx="1634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34598" y="2671619"/>
            <a:ext cx="1634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889766" y="4898121"/>
            <a:ext cx="171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PassiveState</a:t>
            </a:r>
            <a:endParaRPr lang="en-US" altLang="en-US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331847" y="4985636"/>
            <a:ext cx="22082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ConnectingState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664501" y="4985636"/>
            <a:ext cx="21066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ConnectedState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251592" y="4881251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...</a:t>
            </a: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3306581" y="3823332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3528036" y="4213768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118334" y="382624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4339789" y="4216676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 rot="18335277">
            <a:off x="5082461" y="3798445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rot="19143386">
            <a:off x="5863402" y="3695349"/>
            <a:ext cx="711758" cy="16168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with 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Socket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chemeClr val="tx2"/>
                </a:solidFill>
              </a:rPr>
              <a:t>SocketState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state;</a:t>
            </a:r>
            <a:br>
              <a:rPr lang="en-US" dirty="0" smtClean="0"/>
            </a:br>
            <a:r>
              <a:rPr lang="en-US" dirty="0" smtClean="0"/>
              <a:t>    Object read() {</a:t>
            </a:r>
            <a:br>
              <a:rPr lang="en-US" dirty="0" smtClean="0"/>
            </a:br>
            <a:r>
              <a:rPr lang="en-US" dirty="0" smtClean="0"/>
              <a:t>        return </a:t>
            </a:r>
            <a:r>
              <a:rPr lang="en-US" dirty="0" err="1" smtClean="0"/>
              <a:t>state.read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ConnectedState</a:t>
            </a:r>
            <a:r>
              <a:rPr lang="en-US" dirty="0" smtClean="0"/>
              <a:t> implements </a:t>
            </a:r>
            <a:r>
              <a:rPr lang="en-US" dirty="0" err="1" smtClean="0"/>
              <a:t>SocketState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Object read() {</a:t>
            </a:r>
            <a:br>
              <a:rPr lang="en-US" dirty="0" smtClean="0"/>
            </a:br>
            <a:r>
              <a:rPr lang="en-US" dirty="0" smtClean="0"/>
              <a:t>        … // actual logic for connected state</a:t>
            </a:r>
            <a:br>
              <a:rPr lang="en-US" dirty="0" smtClean="0"/>
            </a:br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Detailed design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Lots of different techniques</a:t>
            </a:r>
          </a:p>
          <a:p>
            <a:r>
              <a:rPr lang="en-US" altLang="en-US" dirty="0"/>
              <a:t>Most only works in a few places</a:t>
            </a:r>
          </a:p>
          <a:p>
            <a:r>
              <a:rPr lang="en-US" altLang="en-US" dirty="0" err="1"/>
              <a:t>Pseudocode</a:t>
            </a:r>
            <a:r>
              <a:rPr lang="en-US" altLang="en-US" dirty="0"/>
              <a:t> works most places, but often there is a better technique</a:t>
            </a:r>
          </a:p>
          <a:p>
            <a:r>
              <a:rPr lang="en-US" altLang="en-US" dirty="0"/>
              <a:t>Often best to use code and skip detailed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42D-D355-4315-B533-BF4A3CFAA7C8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3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 design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Good design is product of many small steps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“Do the right thing”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step adds a feature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 one more thing right</a:t>
            </a:r>
          </a:p>
          <a:p>
            <a:pPr>
              <a:lnSpc>
                <a:spcPct val="90000"/>
              </a:lnSpc>
            </a:pPr>
            <a:r>
              <a:rPr lang="en-US" altLang="en-US"/>
              <a:t>“Do the thing right”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step makes design a little simpler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Eliminates one more unnecessary 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27C9-B6F7-4EFF-82B0-85F6170E66CD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3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 smtClean="0"/>
              <a:t>Model/View/Controller (MVC)</a:t>
            </a:r>
            <a:endParaRPr kumimoji="0"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dirty="0" smtClean="0"/>
              <a:t>A (good) pattern for UI implementation</a:t>
            </a:r>
            <a:endParaRPr kumimoji="0" lang="en-US" altLang="en-US" dirty="0"/>
          </a:p>
          <a:p>
            <a:pPr>
              <a:lnSpc>
                <a:spcPct val="90000"/>
              </a:lnSpc>
            </a:pPr>
            <a:r>
              <a:rPr kumimoji="0" lang="en-US" altLang="en-US" dirty="0"/>
              <a:t>Separate UI from application so UI can be reused</a:t>
            </a:r>
          </a:p>
          <a:p>
            <a:pPr>
              <a:lnSpc>
                <a:spcPct val="90000"/>
              </a:lnSpc>
            </a:pPr>
            <a:endParaRPr kumimoji="0" lang="en-US" altLang="en-US" dirty="0"/>
          </a:p>
          <a:p>
            <a:pPr>
              <a:lnSpc>
                <a:spcPct val="90000"/>
              </a:lnSpc>
            </a:pPr>
            <a:r>
              <a:rPr kumimoji="0" lang="en-US" altLang="en-US" dirty="0"/>
              <a:t>Model - application data</a:t>
            </a:r>
          </a:p>
          <a:p>
            <a:pPr>
              <a:lnSpc>
                <a:spcPct val="90000"/>
              </a:lnSpc>
            </a:pPr>
            <a:r>
              <a:rPr kumimoji="0" lang="en-US" altLang="en-US" dirty="0"/>
              <a:t>View - displays data</a:t>
            </a:r>
          </a:p>
          <a:p>
            <a:pPr>
              <a:lnSpc>
                <a:spcPct val="90000"/>
              </a:lnSpc>
            </a:pPr>
            <a:r>
              <a:rPr kumimoji="0" lang="en-US" altLang="en-US" dirty="0"/>
              <a:t>Controller - maps user events into changes to the data</a:t>
            </a:r>
          </a:p>
          <a:p>
            <a:pPr>
              <a:lnSpc>
                <a:spcPct val="90000"/>
              </a:lnSpc>
            </a:pPr>
            <a:endParaRPr kumimoji="0" lang="en-US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41AA-7271-4FE2-8D8D-28DFCD6D85BC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9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237-4700-4534-AE78-54BC4F2F4A7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 smtClean="0"/>
              <a:t>One form of MVC</a:t>
            </a:r>
            <a:endParaRPr kumimoji="0" lang="en-US" alt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413125" y="2498725"/>
            <a:ext cx="989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0" y="3733800"/>
            <a:ext cx="854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View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343400" y="3733800"/>
            <a:ext cx="14446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Controller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2895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038600" y="2971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3124200" y="3962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146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E238-F179-4A69-8F4B-CBFF7376CD33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dirty="0" smtClean="0"/>
              <a:t>Relationship to design patterns</a:t>
            </a:r>
            <a:endParaRPr kumimoji="0"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dirty="0"/>
              <a:t>In original </a:t>
            </a:r>
            <a:r>
              <a:rPr kumimoji="0" lang="en-US" altLang="en-US" dirty="0" smtClean="0"/>
              <a:t>MVC</a:t>
            </a:r>
            <a:endParaRPr kumimoji="0" lang="en-US" altLang="en-US" dirty="0"/>
          </a:p>
          <a:p>
            <a:pPr lvl="1"/>
            <a:r>
              <a:rPr kumimoji="0" lang="en-US" altLang="en-US" dirty="0"/>
              <a:t>View is a composite</a:t>
            </a:r>
          </a:p>
          <a:p>
            <a:pPr lvl="1"/>
            <a:r>
              <a:rPr kumimoji="0" lang="en-US" altLang="en-US" dirty="0"/>
              <a:t>View is observer of Model</a:t>
            </a:r>
          </a:p>
          <a:p>
            <a:pPr lvl="1"/>
            <a:r>
              <a:rPr kumimoji="0" lang="en-US" altLang="en-US" dirty="0"/>
              <a:t>Controller is strategy for handling input</a:t>
            </a:r>
          </a:p>
        </p:txBody>
      </p:sp>
    </p:spTree>
    <p:extLst>
      <p:ext uri="{BB962C8B-B14F-4D97-AF65-F5344CB8AC3E}">
        <p14:creationId xmlns:p14="http://schemas.microsoft.com/office/powerpoint/2010/main" val="280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07D-8CA4-487D-B04B-6148CB54C309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good design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Satisfies requirements</a:t>
            </a:r>
          </a:p>
          <a:p>
            <a:r>
              <a:rPr lang="en-US" altLang="en-US"/>
              <a:t>Easy to implement</a:t>
            </a:r>
          </a:p>
          <a:p>
            <a:r>
              <a:rPr lang="en-US" altLang="en-US"/>
              <a:t>Easy to understand</a:t>
            </a:r>
          </a:p>
          <a:p>
            <a:r>
              <a:rPr lang="en-US" altLang="en-US"/>
              <a:t>Easy to change</a:t>
            </a:r>
          </a:p>
          <a:p>
            <a:r>
              <a:rPr lang="en-US" altLang="en-US"/>
              <a:t>Easy to check for correctness</a:t>
            </a:r>
          </a:p>
          <a:p>
            <a:r>
              <a:rPr lang="en-US" altLang="en-US"/>
              <a:t>Is beautiful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807-AECC-4338-AF67-1A0A915C2956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dirty="0"/>
              <a:t>Separating presentation </a:t>
            </a:r>
            <a:r>
              <a:rPr lang="en-US" altLang="en-US" dirty="0"/>
              <a:t>&amp;</a:t>
            </a:r>
            <a:r>
              <a:rPr kumimoji="0" lang="en-US" altLang="en-US" dirty="0" smtClean="0"/>
              <a:t> </a:t>
            </a:r>
            <a:r>
              <a:rPr kumimoji="0" lang="en-US" altLang="en-US" dirty="0"/>
              <a:t>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dirty="0"/>
              <a:t>Make it easier to change presentation</a:t>
            </a:r>
          </a:p>
          <a:p>
            <a:r>
              <a:rPr kumimoji="0" lang="en-US" altLang="en-US" dirty="0"/>
              <a:t>Make it easier to change data</a:t>
            </a:r>
          </a:p>
          <a:p>
            <a:r>
              <a:rPr kumimoji="0" lang="en-US" altLang="en-US" dirty="0"/>
              <a:t>Make presentation objects more reusable</a:t>
            </a:r>
          </a:p>
          <a:p>
            <a:r>
              <a:rPr kumimoji="0" lang="en-US" altLang="en-US" dirty="0"/>
              <a:t>Allow people to specialize in data or in </a:t>
            </a:r>
            <a:r>
              <a:rPr kumimoji="0" lang="en-US" altLang="en-US" dirty="0" smtClean="0"/>
              <a:t>presentation</a:t>
            </a:r>
            <a:endParaRPr lang="en-US" altLang="en-US" dirty="0"/>
          </a:p>
          <a:p>
            <a:r>
              <a:rPr lang="en-US" altLang="en-US" dirty="0" smtClean="0"/>
              <a:t>But hard </a:t>
            </a:r>
            <a:r>
              <a:rPr lang="en-US" altLang="en-US" dirty="0"/>
              <a:t>to separate completely</a:t>
            </a:r>
          </a:p>
          <a:p>
            <a:pPr lvl="1"/>
            <a:r>
              <a:rPr lang="en-US" altLang="en-US" dirty="0"/>
              <a:t>New feature requires change to </a:t>
            </a:r>
            <a:r>
              <a:rPr lang="en-US" altLang="en-US" dirty="0" smtClean="0"/>
              <a:t>data and UI</a:t>
            </a:r>
            <a:endParaRPr lang="en-US" altLang="en-US" dirty="0"/>
          </a:p>
          <a:p>
            <a:pPr lvl="1"/>
            <a:r>
              <a:rPr lang="en-US" altLang="en-US" dirty="0" smtClean="0"/>
              <a:t>Cross-functional </a:t>
            </a:r>
            <a:r>
              <a:rPr lang="en-US" altLang="en-US" dirty="0"/>
              <a:t>teams - UI and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2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3CE-3B3B-4E37-A60A-CB62C47827CF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MVC in games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dirty="0"/>
              <a:t>If your project is game, check </a:t>
            </a:r>
            <a:r>
              <a:rPr kumimoji="0" lang="en-US" altLang="en-US" dirty="0" smtClean="0"/>
              <a:t>these</a:t>
            </a:r>
            <a:br>
              <a:rPr kumimoji="0" lang="en-US" altLang="en-US" dirty="0" smtClean="0"/>
            </a:br>
            <a:r>
              <a:rPr kumimoji="0" lang="en-US" altLang="en-US" sz="2000" dirty="0" smtClean="0">
                <a:hlinkClick r:id="rId2"/>
              </a:rPr>
              <a:t>http</a:t>
            </a:r>
            <a:r>
              <a:rPr kumimoji="0" lang="en-US" altLang="en-US" sz="2000" dirty="0">
                <a:hlinkClick r:id="rId2"/>
              </a:rPr>
              <a:t>://dev.koonsolo.com/9/model-view-controller-for-games</a:t>
            </a:r>
            <a:r>
              <a:rPr kumimoji="0" lang="en-US" altLang="en-US" sz="2000" dirty="0" smtClean="0">
                <a:hlinkClick r:id="rId2"/>
              </a:rPr>
              <a:t>/</a:t>
            </a:r>
            <a:r>
              <a:rPr kumimoji="0" lang="en-US" altLang="en-US" dirty="0" smtClean="0"/>
              <a:t/>
            </a:r>
            <a:br>
              <a:rPr kumimoji="0" lang="en-US" altLang="en-US" dirty="0" smtClean="0"/>
            </a:br>
            <a:r>
              <a:rPr kumimoji="0" lang="en-US" altLang="en-US" sz="2800" dirty="0" smtClean="0">
                <a:hlinkClick r:id="rId3"/>
              </a:rPr>
              <a:t>http</a:t>
            </a:r>
            <a:r>
              <a:rPr kumimoji="0" lang="en-US" altLang="en-US" sz="2800" dirty="0">
                <a:hlinkClick r:id="rId3"/>
              </a:rPr>
              <a:t>://</a:t>
            </a:r>
            <a:r>
              <a:rPr kumimoji="0" lang="en-US" altLang="en-US" sz="2800" dirty="0" smtClean="0">
                <a:hlinkClick r:id="rId3"/>
              </a:rPr>
              <a:t>dewitters.koonsolo.com/gameloop.html</a:t>
            </a:r>
            <a:endParaRPr kumimoji="0" lang="en-US" altLang="en-US" sz="2800" dirty="0" smtClean="0"/>
          </a:p>
          <a:p>
            <a:r>
              <a:rPr lang="en-US" altLang="en-US" dirty="0" smtClean="0"/>
              <a:t>Real-time </a:t>
            </a:r>
            <a:r>
              <a:rPr lang="en-US" altLang="en-US" dirty="0"/>
              <a:t>game consists of a game loop</a:t>
            </a:r>
          </a:p>
          <a:p>
            <a:pPr lvl="1"/>
            <a:r>
              <a:rPr lang="en-US" altLang="en-US" dirty="0"/>
              <a:t>Get input</a:t>
            </a:r>
          </a:p>
          <a:p>
            <a:pPr lvl="1"/>
            <a:r>
              <a:rPr lang="en-US" altLang="en-US" dirty="0"/>
              <a:t>Update game</a:t>
            </a:r>
          </a:p>
          <a:p>
            <a:pPr lvl="1"/>
            <a:r>
              <a:rPr lang="en-US" altLang="en-US" dirty="0"/>
              <a:t>Display game</a:t>
            </a:r>
          </a:p>
          <a:p>
            <a:r>
              <a:rPr lang="en-US" altLang="en-US" dirty="0"/>
              <a:t>Make “display game” a separate object so that game code is </a:t>
            </a:r>
            <a:r>
              <a:rPr lang="en-US" altLang="en-US" dirty="0" smtClean="0"/>
              <a:t>simpler</a:t>
            </a:r>
            <a:endParaRPr kumimoji="0"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67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005D-8459-41E1-996E-83FEEFF14B36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MVC in </a:t>
            </a:r>
            <a:r>
              <a:rPr kumimoji="0" lang="en-US" altLang="en-US" dirty="0" smtClean="0"/>
              <a:t>games (2)</a:t>
            </a:r>
            <a:endParaRPr kumimoji="0"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Put user input in a controller</a:t>
            </a:r>
          </a:p>
          <a:p>
            <a:r>
              <a:rPr kumimoji="0" lang="en-US" altLang="en-US"/>
              <a:t>Controller needs to query view to find location of on-screen objects</a:t>
            </a:r>
          </a:p>
          <a:p>
            <a:r>
              <a:rPr kumimoji="0" lang="en-US" altLang="en-US"/>
              <a:t>Easier to test game code automatically</a:t>
            </a:r>
          </a:p>
          <a:p>
            <a:endParaRPr kumimoji="0" lang="en-US" altLang="en-US"/>
          </a:p>
          <a:p>
            <a:r>
              <a:rPr kumimoji="0" lang="en-US" altLang="en-US"/>
              <a:t>Whatever your project is, you need to have some (automated!) tests</a:t>
            </a:r>
          </a:p>
        </p:txBody>
      </p:sp>
    </p:spTree>
    <p:extLst>
      <p:ext uri="{BB962C8B-B14F-4D97-AF65-F5344CB8AC3E}">
        <p14:creationId xmlns:p14="http://schemas.microsoft.com/office/powerpoint/2010/main" val="39075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48B0-E7C4-452B-A951-CFEE7D4EC5FE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MVC in </a:t>
            </a:r>
            <a:r>
              <a:rPr kumimoji="0" lang="en-US" altLang="en-US" dirty="0" smtClean="0"/>
              <a:t>games (3)</a:t>
            </a:r>
            <a:endParaRPr kumimoji="0" lang="en-US" altLang="en-US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41009" y="3998415"/>
            <a:ext cx="989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914284" y="4014290"/>
            <a:ext cx="854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View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542684" y="2566490"/>
            <a:ext cx="14446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Controller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847484" y="424289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3390284" y="309989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609484" y="309989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project is web app, consider using </a:t>
            </a:r>
            <a:r>
              <a:rPr lang="en-US" dirty="0"/>
              <a:t>some framework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en.wikipedia.org/wiki/Comparison_of_web_application_frameworks</a:t>
            </a:r>
            <a:endParaRPr lang="en-US" dirty="0" smtClean="0"/>
          </a:p>
          <a:p>
            <a:r>
              <a:rPr lang="en-US" dirty="0" smtClean="0"/>
              <a:t>Most already have MVC, many have </a:t>
            </a:r>
            <a:r>
              <a:rPr lang="en-US" dirty="0"/>
              <a:t>ORM (Object-relational mapping) </a:t>
            </a:r>
            <a:r>
              <a:rPr lang="en-US" dirty="0" smtClean="0"/>
              <a:t>	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en.wikipedia.org/wiki/Object-relational_mapping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dirty="0" smtClean="0"/>
              <a:t>They help you get more done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2D5-AE6C-48FB-8676-72EF353399A4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 It Simple (S)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“Everything </a:t>
            </a:r>
            <a:r>
              <a:rPr lang="en-US" altLang="en-US" dirty="0"/>
              <a:t>should be as simple as possible, but no simpler</a:t>
            </a:r>
            <a:r>
              <a:rPr lang="en-US" altLang="en-US" dirty="0" smtClean="0"/>
              <a:t>.” (</a:t>
            </a:r>
            <a:r>
              <a:rPr lang="en-US" altLang="en-US" dirty="0"/>
              <a:t>Einstein)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“A </a:t>
            </a:r>
            <a:r>
              <a:rPr lang="en-US" altLang="en-US" dirty="0"/>
              <a:t>design is finished not when there is nothing to add, but when there is nothing to take away</a:t>
            </a:r>
            <a:r>
              <a:rPr lang="en-US" altLang="en-US" dirty="0" smtClean="0"/>
              <a:t>.” (</a:t>
            </a:r>
            <a:r>
              <a:rPr lang="en-US" altLang="en-US" dirty="0"/>
              <a:t>Saint-Exupery)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“Measuring </a:t>
            </a:r>
            <a:r>
              <a:rPr lang="en-US" altLang="en-US" dirty="0"/>
              <a:t>a program by the number of lines of code in it is like measuring an airplane by how much it weighs</a:t>
            </a:r>
            <a:r>
              <a:rPr lang="en-US" altLang="en-US" dirty="0" smtClean="0"/>
              <a:t>.” (</a:t>
            </a:r>
            <a:r>
              <a:rPr lang="en-US" altLang="en-US" dirty="0"/>
              <a:t>Gates)</a:t>
            </a:r>
          </a:p>
        </p:txBody>
      </p:sp>
    </p:spTree>
    <p:extLst>
      <p:ext uri="{BB962C8B-B14F-4D97-AF65-F5344CB8AC3E}">
        <p14:creationId xmlns:p14="http://schemas.microsoft.com/office/powerpoint/2010/main" val="30327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 it </a:t>
            </a:r>
            <a:r>
              <a:rPr lang="en-US" altLang="en-US" dirty="0" smtClean="0"/>
              <a:t>simple</a:t>
            </a:r>
            <a:endParaRPr lang="en-US" alt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Eliminate duplication</a:t>
            </a:r>
          </a:p>
          <a:p>
            <a:r>
              <a:rPr lang="en-US" altLang="en-US" dirty="0"/>
              <a:t>Eliminate unnecessary features</a:t>
            </a:r>
          </a:p>
          <a:p>
            <a:r>
              <a:rPr lang="en-US" altLang="en-US" dirty="0"/>
              <a:t>Hide information</a:t>
            </a:r>
          </a:p>
          <a:p>
            <a:r>
              <a:rPr lang="en-US" altLang="en-US" dirty="0"/>
              <a:t>No surprises (follow standards</a:t>
            </a:r>
            <a:r>
              <a:rPr lang="en-US" alt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1C2B-9E9E-4381-ADC4-D6EBBD9D92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69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“Design”: Verb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Bounce from high-level to low-level</a:t>
            </a:r>
          </a:p>
          <a:p>
            <a:r>
              <a:rPr lang="en-US" altLang="en-US"/>
              <a:t>New requirements come after design is created</a:t>
            </a:r>
          </a:p>
          <a:p>
            <a:r>
              <a:rPr lang="en-US" altLang="en-US"/>
              <a:t>Design is created incrementally</a:t>
            </a:r>
          </a:p>
          <a:p>
            <a:pPr lvl="1"/>
            <a:r>
              <a:rPr lang="en-US" altLang="en-US"/>
              <a:t>As requirements are known</a:t>
            </a:r>
          </a:p>
          <a:p>
            <a:pPr lvl="1"/>
            <a:r>
              <a:rPr lang="en-US" altLang="en-US"/>
              <a:t>As better design ideas are invented</a:t>
            </a:r>
          </a:p>
          <a:p>
            <a:pPr lvl="1"/>
            <a:r>
              <a:rPr lang="en-US" altLang="en-US"/>
              <a:t>As design flaws are discovered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BDB-8709-49AC-B61E-13CEAEBFCCC5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9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Low-level </a:t>
            </a:r>
            <a:r>
              <a:rPr lang="en-US" altLang="en-US" dirty="0" smtClean="0"/>
              <a:t>design</a:t>
            </a:r>
            <a:endParaRPr lang="en-US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</a:t>
            </a:r>
            <a:r>
              <a:rPr lang="en-US" altLang="en-US" dirty="0"/>
              <a:t>different techniques</a:t>
            </a:r>
          </a:p>
          <a:p>
            <a:pPr lvl="1">
              <a:buFont typeface="Symbol" pitchFamily="18" charset="2"/>
              <a:buChar char="-"/>
            </a:pPr>
            <a:r>
              <a:rPr lang="en-US" altLang="en-US" dirty="0"/>
              <a:t>Flow charts</a:t>
            </a:r>
          </a:p>
          <a:p>
            <a:pPr lvl="1">
              <a:buFont typeface="Monotype Sorts" pitchFamily="2" charset="2"/>
              <a:buChar char="4"/>
            </a:pPr>
            <a:r>
              <a:rPr lang="en-US" altLang="en-US" dirty="0"/>
              <a:t>Decision tables</a:t>
            </a:r>
          </a:p>
          <a:p>
            <a:pPr lvl="1">
              <a:buFont typeface="Monotype Sorts" pitchFamily="2" charset="2"/>
              <a:buChar char="9"/>
            </a:pPr>
            <a:r>
              <a:rPr lang="en-US" altLang="en-US" dirty="0"/>
              <a:t>Pseudo-code</a:t>
            </a:r>
          </a:p>
          <a:p>
            <a:pPr lvl="1">
              <a:buFont typeface="Monotype Sorts" pitchFamily="2" charset="2"/>
              <a:buChar char="9"/>
            </a:pPr>
            <a:r>
              <a:rPr lang="en-US" altLang="en-US" dirty="0"/>
              <a:t>State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87E5-842F-4519-A1F5-7AF0F54E1B21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85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tables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Are used </a:t>
            </a:r>
            <a:r>
              <a:rPr lang="en-US" altLang="en-US" dirty="0"/>
              <a:t>to specify </a:t>
            </a:r>
            <a:r>
              <a:rPr lang="en-US" altLang="en-US" dirty="0" smtClean="0"/>
              <a:t>code </a:t>
            </a:r>
            <a:r>
              <a:rPr lang="en-US" altLang="en-US" dirty="0"/>
              <a:t>with complex conditions</a:t>
            </a:r>
          </a:p>
          <a:p>
            <a:r>
              <a:rPr lang="en-US" altLang="en-US" dirty="0" smtClean="0"/>
              <a:t>Make </a:t>
            </a:r>
            <a:r>
              <a:rPr lang="en-US" altLang="en-US" dirty="0"/>
              <a:t>it easy to see if any cases are missing</a:t>
            </a:r>
          </a:p>
          <a:p>
            <a:r>
              <a:rPr lang="en-US" altLang="en-US" dirty="0"/>
              <a:t>Can be implemented with IF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4C8-D449-4EE0-9529-1B2E46DB20C8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8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Tax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en-US" dirty="0">
                <a:latin typeface="Tahoma" pitchFamily="34" charset="0"/>
              </a:rPr>
              <a:t>The recovery period is 27.5 years for residential real property, 31.5 years for non-residential real property placed in service before May 13, 1993, 39 years for non-residential real property placed in service after May 12, 1993, 50 years for railroad </a:t>
            </a:r>
            <a:r>
              <a:rPr kumimoji="1" lang="en-US" altLang="en-US" dirty="0" err="1">
                <a:latin typeface="Tahoma" pitchFamily="34" charset="0"/>
              </a:rPr>
              <a:t>gradings</a:t>
            </a:r>
            <a:r>
              <a:rPr kumimoji="1" lang="en-US" altLang="en-US" dirty="0">
                <a:latin typeface="Tahoma" pitchFamily="34" charset="0"/>
              </a:rPr>
              <a:t> and tunnel bores, except that nonresidential real property on an Indian reservation has a recovery period of 22 years</a:t>
            </a:r>
            <a:r>
              <a:rPr kumimoji="1" lang="en-US" altLang="en-US" dirty="0" smtClean="0">
                <a:latin typeface="Tahoma" pitchFamily="34" charset="0"/>
              </a:rPr>
              <a:t>.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5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DF8E-B948-44B0-9F2A-2B92FB3CC1B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10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1154</Words>
  <Application>Microsoft Office PowerPoint</Application>
  <PresentationFormat>On-screen Show (4:3)</PresentationFormat>
  <Paragraphs>312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Monotype Sorts</vt:lpstr>
      <vt:lpstr>Arial</vt:lpstr>
      <vt:lpstr>Calibri</vt:lpstr>
      <vt:lpstr>Symbol</vt:lpstr>
      <vt:lpstr>Tahoma</vt:lpstr>
      <vt:lpstr>Times New Roman</vt:lpstr>
      <vt:lpstr>Office Theme</vt:lpstr>
      <vt:lpstr>CS428: Software Engineering II</vt:lpstr>
      <vt:lpstr>Detailed design</vt:lpstr>
      <vt:lpstr>A good design</vt:lpstr>
      <vt:lpstr>Keep It Simple (S)</vt:lpstr>
      <vt:lpstr>Keep it simple</vt:lpstr>
      <vt:lpstr>“Design”: Verb</vt:lpstr>
      <vt:lpstr>Low-level design</vt:lpstr>
      <vt:lpstr>Decision tables</vt:lpstr>
      <vt:lpstr>Tax code example</vt:lpstr>
      <vt:lpstr>Decision table for recovery period </vt:lpstr>
      <vt:lpstr>Decision table for recovery period </vt:lpstr>
      <vt:lpstr>Pseudo-code</vt:lpstr>
      <vt:lpstr>Pseudo-code</vt:lpstr>
      <vt:lpstr>Pseudo-code</vt:lpstr>
      <vt:lpstr>State Machines (FSM)</vt:lpstr>
      <vt:lpstr>State diagram for stop light</vt:lpstr>
      <vt:lpstr>Pseudocode for stop light</vt:lpstr>
      <vt:lpstr>(More Complicated) Stop Light Requirement</vt:lpstr>
      <vt:lpstr>State diagram for stop light</vt:lpstr>
      <vt:lpstr>State diagram for some sockets</vt:lpstr>
      <vt:lpstr>Implementing socket</vt:lpstr>
      <vt:lpstr>Action with IF statements</vt:lpstr>
      <vt:lpstr>State Pattern (Design Pattern)</vt:lpstr>
      <vt:lpstr>Action with state pattern</vt:lpstr>
      <vt:lpstr>Detailed design</vt:lpstr>
      <vt:lpstr>Good design</vt:lpstr>
      <vt:lpstr>Model/View/Controller (MVC)</vt:lpstr>
      <vt:lpstr>One form of MVC</vt:lpstr>
      <vt:lpstr>Relationship to design patterns</vt:lpstr>
      <vt:lpstr>Separating presentation &amp; data</vt:lpstr>
      <vt:lpstr>MVC in games</vt:lpstr>
      <vt:lpstr>MVC in games (2)</vt:lpstr>
      <vt:lpstr>MVC in games (3)</vt:lpstr>
      <vt:lpstr>MVC in web apps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326</cp:revision>
  <dcterms:created xsi:type="dcterms:W3CDTF">2006-08-16T00:00:00Z</dcterms:created>
  <dcterms:modified xsi:type="dcterms:W3CDTF">2016-03-15T18:54:25Z</dcterms:modified>
</cp:coreProperties>
</file>