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302" r:id="rId3"/>
    <p:sldId id="303" r:id="rId4"/>
    <p:sldId id="304" r:id="rId5"/>
    <p:sldId id="308" r:id="rId6"/>
    <p:sldId id="305" r:id="rId7"/>
    <p:sldId id="306" r:id="rId8"/>
    <p:sldId id="307" r:id="rId9"/>
    <p:sldId id="309" r:id="rId10"/>
    <p:sldId id="257" r:id="rId11"/>
    <p:sldId id="258" r:id="rId12"/>
    <p:sldId id="262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20" r:id="rId22"/>
    <p:sldId id="319" r:id="rId23"/>
    <p:sldId id="321" r:id="rId24"/>
    <p:sldId id="318" r:id="rId25"/>
    <p:sldId id="299" r:id="rId26"/>
    <p:sldId id="263" r:id="rId27"/>
    <p:sldId id="264" r:id="rId28"/>
    <p:sldId id="265" r:id="rId29"/>
    <p:sldId id="268" r:id="rId30"/>
    <p:sldId id="269" r:id="rId31"/>
    <p:sldId id="295" r:id="rId32"/>
    <p:sldId id="270" r:id="rId33"/>
    <p:sldId id="271" r:id="rId34"/>
    <p:sldId id="272" r:id="rId35"/>
    <p:sldId id="296" r:id="rId36"/>
    <p:sldId id="297" r:id="rId37"/>
    <p:sldId id="273" r:id="rId38"/>
    <p:sldId id="274" r:id="rId39"/>
    <p:sldId id="275" r:id="rId40"/>
    <p:sldId id="298" r:id="rId41"/>
    <p:sldId id="300" r:id="rId42"/>
    <p:sldId id="301" r:id="rId43"/>
    <p:sldId id="276" r:id="rId44"/>
    <p:sldId id="277" r:id="rId45"/>
    <p:sldId id="278" r:id="rId46"/>
    <p:sldId id="279" r:id="rId47"/>
    <p:sldId id="280" r:id="rId48"/>
    <p:sldId id="281" r:id="rId49"/>
    <p:sldId id="282" r:id="rId50"/>
    <p:sldId id="283" r:id="rId51"/>
    <p:sldId id="284" r:id="rId52"/>
    <p:sldId id="285" r:id="rId53"/>
    <p:sldId id="286" r:id="rId54"/>
    <p:sldId id="288" r:id="rId55"/>
    <p:sldId id="293" r:id="rId56"/>
    <p:sldId id="294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5362" autoAdjust="0"/>
  </p:normalViewPr>
  <p:slideViewPr>
    <p:cSldViewPr>
      <p:cViewPr varScale="1">
        <p:scale>
          <a:sx n="55" d="100"/>
          <a:sy n="55" d="100"/>
        </p:scale>
        <p:origin x="1608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942"/>
    </p:cViewPr>
  </p:sorterViewPr>
  <p:notesViewPr>
    <p:cSldViewPr>
      <p:cViewPr varScale="1">
        <p:scale>
          <a:sx n="56" d="100"/>
          <a:sy n="56" d="100"/>
        </p:scale>
        <p:origin x="-186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41EE1-C517-41D6-B5F8-08C90135A1F3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1DA7-3D4E-4876-B5BD-947C6A99C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02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14CA0-8C2C-4A52-8277-C3FC09BA6781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444A7-DDF2-4993-BB58-05E3F1CB0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46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444A7-DDF2-4993-BB58-05E3F1CB0C9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39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444A7-DDF2-4993-BB58-05E3F1CB0C9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55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444A7-DDF2-4993-BB58-05E3F1CB0C9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444A7-DDF2-4993-BB58-05E3F1CB0C9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54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444A7-DDF2-4993-BB58-05E3F1CB0C9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51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444A7-DDF2-4993-BB58-05E3F1CB0C9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5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444A7-DDF2-4993-BB58-05E3F1CB0C9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72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905523E-29C7-4AA1-A43C-F640E8E13DBE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  <p:sp>
        <p:nvSpPr>
          <p:cNvPr id="235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ln/>
        </p:spPr>
      </p:sp>
      <p:sp>
        <p:nvSpPr>
          <p:cNvPr id="235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51964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EEE9F77-07BD-4E71-98C6-F94C30FB38ED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  <p:sp>
        <p:nvSpPr>
          <p:cNvPr id="236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ln/>
        </p:spPr>
      </p:sp>
      <p:sp>
        <p:nvSpPr>
          <p:cNvPr id="236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798828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444A7-DDF2-4993-BB58-05E3F1CB0C9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128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444A7-DDF2-4993-BB58-05E3F1CB0C98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65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444A7-DDF2-4993-BB58-05E3F1CB0C9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00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444A7-DDF2-4993-BB58-05E3F1CB0C98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25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444A7-DDF2-4993-BB58-05E3F1CB0C98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71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D424AA5F-C156-46B5-9AF4-C70A0777DF48}" type="slidenum">
              <a:rPr lang="en-US" altLang="en-US" sz="1100" b="0">
                <a:solidFill>
                  <a:schemeClr val="tx1"/>
                </a:solidFill>
              </a:rPr>
              <a:pPr/>
              <a:t>13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091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10A289-029E-49A2-A8FD-9CF8E7A2C2A6}" type="slidenum">
              <a:rPr lang="en-US" altLang="en-US" sz="1100" b="0"/>
              <a:pPr/>
              <a:t>14</a:t>
            </a:fld>
            <a:endParaRPr lang="en-US" altLang="en-US" sz="1100" b="0"/>
          </a:p>
        </p:txBody>
      </p:sp>
    </p:spTree>
    <p:extLst>
      <p:ext uri="{BB962C8B-B14F-4D97-AF65-F5344CB8AC3E}">
        <p14:creationId xmlns:p14="http://schemas.microsoft.com/office/powerpoint/2010/main" val="4050884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6AB5789B-4D1D-4469-9BEB-016F53C6A78D}" type="slidenum">
              <a:rPr lang="en-US" altLang="en-US" sz="1100" b="0">
                <a:solidFill>
                  <a:schemeClr val="tx1"/>
                </a:solidFill>
              </a:rPr>
              <a:pPr/>
              <a:t>19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36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6AB5789B-4D1D-4469-9BEB-016F53C6A78D}" type="slidenum">
              <a:rPr lang="en-US" altLang="en-US" sz="1100" b="0">
                <a:solidFill>
                  <a:schemeClr val="tx1"/>
                </a:solidFill>
              </a:rPr>
              <a:pPr/>
              <a:t>20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949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D33DBA-16AF-4FD3-873F-F3081EE06B13}" type="slidenum">
              <a:rPr lang="en-US" altLang="en-US" sz="1100" b="0"/>
              <a:pPr/>
              <a:t>22</a:t>
            </a:fld>
            <a:endParaRPr lang="en-US" altLang="en-US" sz="1100" b="0"/>
          </a:p>
        </p:txBody>
      </p:sp>
    </p:spTree>
    <p:extLst>
      <p:ext uri="{BB962C8B-B14F-4D97-AF65-F5344CB8AC3E}">
        <p14:creationId xmlns:p14="http://schemas.microsoft.com/office/powerpoint/2010/main" val="722039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6AB5789B-4D1D-4469-9BEB-016F53C6A78D}" type="slidenum">
              <a:rPr lang="en-US" altLang="en-US" sz="1100" b="0">
                <a:solidFill>
                  <a:schemeClr val="tx1"/>
                </a:solidFill>
              </a:rPr>
              <a:pPr/>
              <a:t>24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005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BD4F64-B81E-4D1A-A146-50E238C3748D}" type="slidenum">
              <a:rPr lang="en-US" altLang="en-US" sz="1100"/>
              <a:pPr/>
              <a:t>25</a:t>
            </a:fld>
            <a:endParaRPr lang="en-US" altLang="en-US" sz="11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6663" y="687388"/>
            <a:ext cx="4841875" cy="36322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1903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17, 2004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Errors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7FF5E9D-5836-419F-BE74-D349427E25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10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2"/>
            </a:solidFill>
          </a:ln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1-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150000"/>
        <a:buFont typeface="Arial" pitchFamily="34" charset="0"/>
        <a:buChar char="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120000"/>
        <a:buFont typeface="Arial" pitchFamily="34" charset="0"/>
        <a:buChar char="◊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135000"/>
        <a:buFont typeface="Arial" pitchFamily="34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ex4fun.com/default.aspx?language=CSharp&amp;sample=_Templat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A/B_test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://en.wikipedia.org/wiki/Build_verification_tes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library/dd420562.aspx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bodeqa.com/2014/03/22/reviewswalkthrough-and-inspection-in-software-testing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-cs-faculty.stanford.edu/~uno/lp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-cs-faculty.stanford.edu/~uno/dt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ugzilla.org/" TargetMode="External"/><Relationship Id="rId4" Type="http://schemas.openxmlformats.org/officeDocument/2006/relationships/image" Target="../media/image10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cacm.acm.org/magazines/2011/7/109883-debugging-in-the-very-large/fulltext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cacm.acm.org/magazines/2011/7/109883-debugging-in-the-very-large/fulltext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cacm.acm.org/magazines/2011/7/109883-debugging-in-the-very-large/fulltext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bodeqa.com/2014/03/22/reviewswalkthrough-and-inspection-in-software-testin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CS428:</a:t>
            </a:r>
            <a:br>
              <a:rPr lang="en-US" dirty="0" smtClean="0"/>
            </a:br>
            <a:r>
              <a:rPr lang="en-US" dirty="0" smtClean="0"/>
              <a:t>Software Engineering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Quality Assurance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3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Software Quality Assurance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can </a:t>
            </a:r>
            <a:r>
              <a:rPr lang="en-US" altLang="en-US" dirty="0" smtClean="0"/>
              <a:t>we </a:t>
            </a:r>
            <a:r>
              <a:rPr lang="en-US" altLang="en-US" dirty="0"/>
              <a:t>tell if software has high quality?</a:t>
            </a:r>
          </a:p>
          <a:p>
            <a:r>
              <a:rPr lang="en-US" altLang="en-US" dirty="0"/>
              <a:t>How can we measure the quality of software?</a:t>
            </a:r>
          </a:p>
          <a:p>
            <a:r>
              <a:rPr lang="en-US" altLang="en-US" dirty="0"/>
              <a:t>How can we make sure software has high quality?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4C8D-47C6-4525-B3E4-6FB64DC6BC8E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2328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Perspectives </a:t>
            </a:r>
            <a:r>
              <a:rPr lang="en-US" altLang="en-US" dirty="0"/>
              <a:t>on quality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Customer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System not crashes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System follows documentation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System is logical and easy to use</a:t>
            </a:r>
          </a:p>
          <a:p>
            <a:pPr>
              <a:lnSpc>
                <a:spcPct val="90000"/>
              </a:lnSpc>
            </a:pPr>
            <a:r>
              <a:rPr lang="en-US" altLang="en-US"/>
              <a:t>Developer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System is easy to change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System is easy to understand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System is pleasant to work 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F38B-A568-48A8-A04F-E5339D5A6A05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871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Failure vs. </a:t>
            </a:r>
            <a:r>
              <a:rPr lang="en-US" altLang="en-US" dirty="0" smtClean="0"/>
              <a:t>fault</a:t>
            </a:r>
            <a:endParaRPr lang="en-US" altLang="en-US" dirty="0"/>
          </a:p>
        </p:txBody>
      </p:sp>
      <p:sp>
        <p:nvSpPr>
          <p:cNvPr id="279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Failure - program didn’t work right</a:t>
            </a:r>
          </a:p>
          <a:p>
            <a:r>
              <a:rPr lang="en-US" altLang="en-US" dirty="0" smtClean="0"/>
              <a:t>Fault </a:t>
            </a:r>
            <a:r>
              <a:rPr lang="en-US" altLang="en-US" dirty="0"/>
              <a:t>- mistake in the text of the program</a:t>
            </a:r>
          </a:p>
          <a:p>
            <a:r>
              <a:rPr lang="en-US" altLang="en-US" dirty="0"/>
              <a:t>Failure analysis - what </a:t>
            </a:r>
            <a:r>
              <a:rPr lang="en-US" altLang="en-US" dirty="0" smtClean="0"/>
              <a:t>fault </a:t>
            </a:r>
            <a:r>
              <a:rPr lang="en-US" altLang="en-US" dirty="0"/>
              <a:t>caused this failure?</a:t>
            </a:r>
          </a:p>
          <a:p>
            <a:r>
              <a:rPr lang="en-US" altLang="en-US" dirty="0" smtClean="0"/>
              <a:t>Fault analysis </a:t>
            </a:r>
            <a:r>
              <a:rPr lang="en-US" altLang="en-US" dirty="0"/>
              <a:t>- what is wrong with our process that allowed this </a:t>
            </a:r>
            <a:r>
              <a:rPr lang="en-US" altLang="en-US" dirty="0" smtClean="0"/>
              <a:t>fault to </a:t>
            </a:r>
            <a:r>
              <a:rPr lang="en-US" altLang="en-US" dirty="0"/>
              <a:t>be created and not detected?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3C31-966F-44C2-8AC2-CB5F342DF2C2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084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086600" y="6454198"/>
            <a:ext cx="1905000" cy="396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400" b="0" dirty="0" smtClean="0">
                <a:solidFill>
                  <a:schemeClr val="tx1"/>
                </a:solidFill>
              </a:rPr>
              <a:t>© </a:t>
            </a:r>
            <a:r>
              <a:rPr lang="en-US" altLang="en-US" sz="1400" b="0" dirty="0" err="1" smtClean="0">
                <a:solidFill>
                  <a:schemeClr val="tx1"/>
                </a:solidFill>
              </a:rPr>
              <a:t>Ammann</a:t>
            </a:r>
            <a:r>
              <a:rPr lang="en-US" altLang="en-US" sz="1400" b="0" dirty="0" smtClean="0">
                <a:solidFill>
                  <a:schemeClr val="tx1"/>
                </a:solidFill>
              </a:rPr>
              <a:t> &amp; Offutt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6334" y="201901"/>
            <a:ext cx="8458200" cy="1143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Faults, Errors &amp; Failures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601" y="1524000"/>
            <a:ext cx="8687666" cy="4114800"/>
          </a:xfrm>
        </p:spPr>
        <p:txBody>
          <a:bodyPr>
            <a:noAutofit/>
          </a:bodyPr>
          <a:lstStyle/>
          <a:p>
            <a:r>
              <a:rPr lang="en-US" altLang="en-US" sz="2800" u="sng" dirty="0" smtClean="0">
                <a:solidFill>
                  <a:schemeClr val="tx2">
                    <a:lumMod val="50000"/>
                  </a:schemeClr>
                </a:solidFill>
              </a:rPr>
              <a:t>Fault</a:t>
            </a:r>
            <a:r>
              <a:rPr lang="en-US" alt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en-US" sz="2800" dirty="0" smtClean="0"/>
              <a:t>: A static defect in the software (i.e., defect, bug)</a:t>
            </a:r>
          </a:p>
          <a:p>
            <a:endParaRPr lang="en-US" altLang="en-US" sz="2800" dirty="0" smtClean="0"/>
          </a:p>
          <a:p>
            <a:r>
              <a:rPr lang="en-US" altLang="en-US" sz="2800" u="sng" dirty="0" smtClean="0">
                <a:solidFill>
                  <a:schemeClr val="tx2">
                    <a:lumMod val="50000"/>
                  </a:schemeClr>
                </a:solidFill>
              </a:rPr>
              <a:t>Infected State</a:t>
            </a:r>
            <a:r>
              <a:rPr lang="en-US" altLang="en-US" sz="2800" dirty="0" smtClean="0">
                <a:solidFill>
                  <a:schemeClr val="tx2">
                    <a:lumMod val="50000"/>
                  </a:schemeClr>
                </a:solidFill>
              </a:rPr>
              <a:t>:  </a:t>
            </a:r>
            <a:r>
              <a:rPr lang="en-US" altLang="en-US" sz="2800" dirty="0" smtClean="0"/>
              <a:t>An incorrect internal state that is the manifestation of some fault (often also referred to as </a:t>
            </a:r>
            <a:r>
              <a:rPr lang="en-US" altLang="en-US" sz="2800" b="1" dirty="0" smtClean="0">
                <a:solidFill>
                  <a:schemeClr val="tx2">
                    <a:lumMod val="75000"/>
                  </a:schemeClr>
                </a:solidFill>
              </a:rPr>
              <a:t>error</a:t>
            </a:r>
            <a:r>
              <a:rPr lang="en-US" altLang="en-US" sz="2800" dirty="0" smtClean="0"/>
              <a:t>)</a:t>
            </a:r>
          </a:p>
          <a:p>
            <a:endParaRPr lang="en-US" altLang="en-US" sz="2800" dirty="0" smtClean="0"/>
          </a:p>
          <a:p>
            <a:r>
              <a:rPr lang="en-US" altLang="en-US" sz="2800" u="sng" dirty="0" smtClean="0">
                <a:solidFill>
                  <a:schemeClr val="tx2">
                    <a:lumMod val="50000"/>
                  </a:schemeClr>
                </a:solidFill>
              </a:rPr>
              <a:t>Software Failure</a:t>
            </a:r>
            <a:r>
              <a:rPr lang="en-US" alt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en-US" sz="2800" dirty="0" smtClean="0"/>
              <a:t>: External, incorrect behavior with respect to the requirements or other description of the expected behavior</a:t>
            </a:r>
          </a:p>
        </p:txBody>
      </p:sp>
    </p:spTree>
    <p:extLst>
      <p:ext uri="{BB962C8B-B14F-4D97-AF65-F5344CB8AC3E}">
        <p14:creationId xmlns:p14="http://schemas.microsoft.com/office/powerpoint/2010/main" val="112765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045" y="304078"/>
            <a:ext cx="8534400" cy="827087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Mistake, Fault, Error, Failure</a:t>
            </a:r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381000" y="1447800"/>
            <a:ext cx="3886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/>
              <a:t>Programmer makes a </a:t>
            </a:r>
            <a:r>
              <a:rPr lang="en-US" altLang="en-US" sz="2000" dirty="0">
                <a:solidFill>
                  <a:schemeClr val="tx2"/>
                </a:solidFill>
              </a:rPr>
              <a:t>mistake</a:t>
            </a:r>
            <a:r>
              <a:rPr lang="en-US" altLang="en-US" sz="2000" dirty="0"/>
              <a:t>.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914400" y="1981202"/>
            <a:ext cx="5394326" cy="857251"/>
            <a:chOff x="768" y="2016"/>
            <a:chExt cx="3398" cy="540"/>
          </a:xfrm>
        </p:grpSpPr>
        <p:sp>
          <p:nvSpPr>
            <p:cNvPr id="6158" name="Text Box 7"/>
            <p:cNvSpPr txBox="1">
              <a:spLocks noChangeArrowheads="1"/>
            </p:cNvSpPr>
            <p:nvPr/>
          </p:nvSpPr>
          <p:spPr bwMode="auto">
            <a:xfrm>
              <a:off x="768" y="2304"/>
              <a:ext cx="33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chemeClr val="tx2"/>
                  </a:solidFill>
                </a:rPr>
                <a:t>Fault</a:t>
              </a:r>
              <a:r>
                <a:rPr lang="en-US" altLang="en-US" sz="2000"/>
                <a:t> (</a:t>
              </a:r>
              <a:r>
                <a:rPr lang="en-US" altLang="en-US" sz="2000">
                  <a:solidFill>
                    <a:schemeClr val="tx2"/>
                  </a:solidFill>
                </a:rPr>
                <a:t>defect, bug</a:t>
              </a:r>
              <a:r>
                <a:rPr lang="en-US" altLang="en-US" sz="2000"/>
                <a:t>) appears in the program.</a:t>
              </a:r>
            </a:p>
          </p:txBody>
        </p:sp>
        <p:cxnSp>
          <p:nvCxnSpPr>
            <p:cNvPr id="6159" name="AutoShape 9"/>
            <p:cNvCxnSpPr>
              <a:cxnSpLocks noChangeShapeType="1"/>
            </p:cNvCxnSpPr>
            <p:nvPr/>
          </p:nvCxnSpPr>
          <p:spPr bwMode="auto">
            <a:xfrm rot="16200000" flipH="1">
              <a:off x="1128" y="2040"/>
              <a:ext cx="240" cy="192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433513" y="2819402"/>
            <a:ext cx="7700969" cy="857251"/>
            <a:chOff x="1095" y="2544"/>
            <a:chExt cx="4851" cy="540"/>
          </a:xfrm>
        </p:grpSpPr>
        <p:cxnSp>
          <p:nvCxnSpPr>
            <p:cNvPr id="6156" name="AutoShape 10"/>
            <p:cNvCxnSpPr>
              <a:cxnSpLocks noChangeShapeType="1"/>
            </p:cNvCxnSpPr>
            <p:nvPr/>
          </p:nvCxnSpPr>
          <p:spPr bwMode="auto">
            <a:xfrm rot="16200000" flipH="1">
              <a:off x="1656" y="2568"/>
              <a:ext cx="240" cy="192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57" name="Text Box 11"/>
            <p:cNvSpPr txBox="1">
              <a:spLocks noChangeArrowheads="1"/>
            </p:cNvSpPr>
            <p:nvPr/>
          </p:nvSpPr>
          <p:spPr bwMode="auto">
            <a:xfrm>
              <a:off x="1095" y="2832"/>
              <a:ext cx="48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dirty="0"/>
                <a:t>Fault remains undetected during </a:t>
              </a:r>
              <a:r>
                <a:rPr lang="en-US" altLang="en-US" sz="2000" dirty="0" smtClean="0"/>
                <a:t>testing (running </a:t>
              </a:r>
              <a:r>
                <a:rPr lang="en-US" alt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test inputs</a:t>
              </a:r>
              <a:r>
                <a:rPr lang="en-US" altLang="en-US" sz="2000" dirty="0" smtClean="0"/>
                <a:t>).</a:t>
              </a:r>
              <a:endParaRPr lang="en-US" altLang="en-US" sz="2000" dirty="0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065212" y="3676650"/>
            <a:ext cx="7402515" cy="1176338"/>
            <a:chOff x="1219" y="3072"/>
            <a:chExt cx="4663" cy="741"/>
          </a:xfrm>
        </p:grpSpPr>
        <p:sp>
          <p:nvSpPr>
            <p:cNvPr id="6154" name="Text Box 8"/>
            <p:cNvSpPr txBox="1">
              <a:spLocks noChangeArrowheads="1"/>
            </p:cNvSpPr>
            <p:nvPr/>
          </p:nvSpPr>
          <p:spPr bwMode="auto">
            <a:xfrm>
              <a:off x="1219" y="3367"/>
              <a:ext cx="4663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dirty="0"/>
                <a:t>The program </a:t>
              </a:r>
              <a:r>
                <a:rPr lang="en-US" altLang="en-US" sz="2000" dirty="0">
                  <a:solidFill>
                    <a:schemeClr val="tx2"/>
                  </a:solidFill>
                </a:rPr>
                <a:t>fails</a:t>
              </a:r>
              <a:r>
                <a:rPr lang="en-US" altLang="en-US" sz="2000" dirty="0"/>
                <a:t> </a:t>
              </a:r>
              <a:r>
                <a:rPr lang="en-US" altLang="en-US" sz="2000" dirty="0" smtClean="0"/>
                <a:t>(based on </a:t>
              </a:r>
              <a:r>
                <a:rPr lang="en-US" alt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test oracles</a:t>
              </a:r>
              <a:r>
                <a:rPr lang="en-US" altLang="en-US" sz="2000" dirty="0" smtClean="0"/>
                <a:t>) during </a:t>
              </a:r>
              <a:r>
                <a:rPr lang="en-US" altLang="en-US" sz="2000" dirty="0"/>
                <a:t>execution </a:t>
              </a:r>
              <a:endParaRPr lang="en-US" altLang="en-US" sz="2000" dirty="0" smtClean="0"/>
            </a:p>
            <a:p>
              <a:r>
                <a:rPr lang="en-US" altLang="en-US" sz="2000" dirty="0"/>
                <a:t> </a:t>
              </a:r>
              <a:r>
                <a:rPr lang="en-US" altLang="en-US" sz="2000" dirty="0" smtClean="0"/>
                <a:t>                                                    i.e</a:t>
              </a:r>
              <a:r>
                <a:rPr lang="en-US" altLang="en-US" sz="2000" dirty="0"/>
                <a:t>. it behaves unexpectedly.</a:t>
              </a:r>
            </a:p>
          </p:txBody>
        </p:sp>
        <p:cxnSp>
          <p:nvCxnSpPr>
            <p:cNvPr id="6155" name="AutoShape 12"/>
            <p:cNvCxnSpPr>
              <a:cxnSpLocks noChangeShapeType="1"/>
            </p:cNvCxnSpPr>
            <p:nvPr/>
          </p:nvCxnSpPr>
          <p:spPr bwMode="auto">
            <a:xfrm rot="16200000" flipH="1">
              <a:off x="1983" y="3096"/>
              <a:ext cx="240" cy="192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152" name="Rounded Rectangle 16"/>
          <p:cNvSpPr>
            <a:spLocks noChangeArrowheads="1"/>
          </p:cNvSpPr>
          <p:nvPr/>
        </p:nvSpPr>
        <p:spPr bwMode="auto">
          <a:xfrm>
            <a:off x="914400" y="3200400"/>
            <a:ext cx="8153400" cy="16002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33400" y="5296592"/>
            <a:ext cx="838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dirty="0">
                <a:solidFill>
                  <a:schemeClr val="tx2"/>
                </a:solidFill>
              </a:rPr>
              <a:t>Error</a:t>
            </a:r>
            <a:r>
              <a:rPr lang="en-US" altLang="en-US" sz="1800" dirty="0"/>
              <a:t>: difference between computed, observed, or measured value or condition </a:t>
            </a:r>
            <a:r>
              <a:rPr lang="en-US" altLang="en-US" sz="1800" dirty="0" smtClean="0"/>
              <a:t>and true</a:t>
            </a:r>
            <a:r>
              <a:rPr lang="en-US" altLang="en-US" sz="1800" dirty="0"/>
              <a:t>, specified, or theoretically correct value or condition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0" y="6145183"/>
            <a:ext cx="6562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does </a:t>
            </a:r>
            <a:r>
              <a:rPr lang="en-US" sz="2400" dirty="0" smtClean="0">
                <a:solidFill>
                  <a:srgbClr val="FF0000"/>
                </a:solidFill>
              </a:rPr>
              <a:t>Bug</a:t>
            </a:r>
            <a:r>
              <a:rPr lang="en-US" sz="2400" dirty="0" smtClean="0"/>
              <a:t> mean in “</a:t>
            </a:r>
            <a:r>
              <a:rPr lang="en-US" sz="2400" dirty="0" smtClean="0">
                <a:solidFill>
                  <a:srgbClr val="FF0000"/>
                </a:solidFill>
              </a:rPr>
              <a:t>Bug Report</a:t>
            </a:r>
            <a:r>
              <a:rPr lang="en-US" sz="2400" dirty="0" smtClean="0"/>
              <a:t>”?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176792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fault, error, failure?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4219"/>
            <a:ext cx="8229600" cy="4724400"/>
          </a:xfrm>
        </p:spPr>
        <p:txBody>
          <a:bodyPr>
            <a:normAutofit/>
          </a:bodyPr>
          <a:lstStyle/>
          <a:p>
            <a:r>
              <a:rPr lang="en-US" b="1" dirty="0" smtClean="0"/>
              <a:t>Doubling</a:t>
            </a:r>
            <a:r>
              <a:rPr lang="en-US" dirty="0" smtClean="0"/>
              <a:t> the balance and then plus 10</a:t>
            </a: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Segoe UI Semibold" panose="020B0702040204020203" pitchFamily="34" charset="0"/>
                <a:cs typeface="Consolas" panose="020B0609020204030204" pitchFamily="49" charset="0"/>
              </a:rPr>
              <a:t>  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calAmount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ret = balance * 3;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 = ret + 10;</a:t>
            </a:r>
          </a:p>
          <a:p>
            <a:pPr marL="0" indent="0"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return ret;</a:t>
            </a:r>
            <a:b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4572000"/>
            <a:ext cx="522590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150000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testCalAmount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Account a = new Account();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150000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Account.setBalance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150000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amount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Account.calAmount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150000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assertTrue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(amount ==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150000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05600" y="47244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is test input? Where is test oracle?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fault, error, failure?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4219"/>
            <a:ext cx="8229600" cy="4724400"/>
          </a:xfrm>
        </p:spPr>
        <p:txBody>
          <a:bodyPr>
            <a:normAutofit/>
          </a:bodyPr>
          <a:lstStyle/>
          <a:p>
            <a:r>
              <a:rPr lang="en-US" b="1" dirty="0" smtClean="0"/>
              <a:t>Doubling</a:t>
            </a:r>
            <a:r>
              <a:rPr lang="en-US" dirty="0" smtClean="0"/>
              <a:t> the balance and then plus 10</a:t>
            </a: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Segoe UI Semibold" panose="020B0702040204020203" pitchFamily="34" charset="0"/>
                <a:cs typeface="Consolas" panose="020B0609020204030204" pitchFamily="49" charset="0"/>
              </a:rPr>
              <a:t>  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calAmount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ret = balance * 3;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 = ret + 10;</a:t>
            </a:r>
          </a:p>
          <a:p>
            <a:pPr marL="0" indent="0"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return ret;</a:t>
            </a:r>
            <a:b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4572000"/>
            <a:ext cx="522590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150000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testCalAmount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Account a = new Account();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150000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Account.setBalance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150000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amount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Account.calAmount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150000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assertTrue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(amount ==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150000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47244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is test input? Where is test oracle?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5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fault, error, failure?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4219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Should </a:t>
            </a:r>
            <a:r>
              <a:rPr lang="en-US" dirty="0"/>
              <a:t>not allow withdrawal when there is a balance of 100 or </a:t>
            </a:r>
            <a:r>
              <a:rPr lang="en-US" dirty="0" smtClean="0"/>
              <a:t>less</a:t>
            </a:r>
            <a:endParaRPr lang="en-US" dirty="0"/>
          </a:p>
          <a:p>
            <a:pPr marL="0" indent="0"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doWithdraw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amount) {</a:t>
            </a:r>
            <a:b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if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(Balance&lt;100)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return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false;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else </a:t>
            </a:r>
            <a:b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return 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wthDraw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(amount);</a:t>
            </a:r>
            <a:b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4876800"/>
            <a:ext cx="6629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testWithDraw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Account a = new Account();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Account.setBalance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success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Account.doWithdraw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assertTrue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(success ==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95336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9" y="489857"/>
            <a:ext cx="8615362" cy="583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9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359525"/>
            <a:ext cx="2895600" cy="34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fld id="{070CBA8E-6B72-4F97-97E1-EA8AD794A42C}" type="slidenum">
              <a:rPr lang="en-US" altLang="en-US" sz="1400" b="0">
                <a:solidFill>
                  <a:schemeClr val="tx1"/>
                </a:solidFill>
              </a:rPr>
              <a:pPr algn="ctr"/>
              <a:t>19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Conversation 1: </a:t>
            </a:r>
            <a:br>
              <a:rPr lang="en-US" altLang="en-US" dirty="0" smtClean="0"/>
            </a:br>
            <a:r>
              <a:rPr lang="en-US" altLang="en-US" dirty="0" smtClean="0"/>
              <a:t>Tester </a:t>
            </a:r>
            <a:r>
              <a:rPr lang="en-US" altLang="en-US" dirty="0" smtClean="0">
                <a:sym typeface="Wingdings" panose="05000000000000000000" pitchFamily="2" charset="2"/>
              </a:rPr>
              <a:t></a:t>
            </a:r>
            <a:r>
              <a:rPr lang="en-US" altLang="en-US" dirty="0" smtClean="0"/>
              <a:t> Test Manager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895475"/>
            <a:ext cx="8867775" cy="4481513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Test Manager: Looks like the code under test is not achieving high statement coverage. Please work hard to achieve high statement coverage.</a:t>
            </a:r>
          </a:p>
          <a:p>
            <a:r>
              <a:rPr lang="en-US" altLang="en-US" dirty="0" smtClean="0"/>
              <a:t>Tester: Hmm… boss, our goal is to detect faults. I don’t think I need to spend more efforts to achieve high statement </a:t>
            </a:r>
            <a:r>
              <a:rPr lang="en-US" altLang="en-US" dirty="0" err="1" smtClean="0"/>
              <a:t>coverge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/>
              <a:t>Test Manager: Well, according to the PIE model,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</a:rPr>
              <a:t>…..[You fill in here]</a:t>
            </a:r>
          </a:p>
        </p:txBody>
      </p:sp>
    </p:spTree>
    <p:extLst>
      <p:ext uri="{BB962C8B-B14F-4D97-AF65-F5344CB8AC3E}">
        <p14:creationId xmlns:p14="http://schemas.microsoft.com/office/powerpoint/2010/main" val="160457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Last-Time Quiz: Write Parameterized Unit Tests (PUTs)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Class </a:t>
            </a:r>
            <a:r>
              <a:rPr lang="en-US" sz="2400" dirty="0" err="1" smtClean="0"/>
              <a:t>UIntStack</a:t>
            </a:r>
            <a:r>
              <a:rPr lang="en-US" sz="2400" dirty="0" smtClean="0"/>
              <a:t> {</a:t>
            </a:r>
          </a:p>
          <a:p>
            <a:pPr marL="0" indent="0">
              <a:buNone/>
            </a:pPr>
            <a:r>
              <a:rPr lang="en-US" sz="2400" dirty="0"/>
              <a:t>   public </a:t>
            </a:r>
            <a:r>
              <a:rPr lang="en-US" sz="2400" dirty="0" err="1"/>
              <a:t>UIntStack</a:t>
            </a:r>
            <a:r>
              <a:rPr lang="en-US" sz="2400" dirty="0"/>
              <a:t>() {…};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/>
              <a:t>public void Push(</a:t>
            </a:r>
            <a:r>
              <a:rPr lang="en-US" sz="2400" dirty="0" err="1"/>
              <a:t>int</a:t>
            </a:r>
            <a:r>
              <a:rPr lang="en-US" sz="2400" dirty="0"/>
              <a:t> k</a:t>
            </a:r>
            <a:r>
              <a:rPr lang="en-US" sz="2400" dirty="0" smtClean="0"/>
              <a:t>) { … }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public void Pop() { … }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public </a:t>
            </a:r>
            <a:r>
              <a:rPr lang="en-US" sz="2400" dirty="0" err="1"/>
              <a:t>int</a:t>
            </a:r>
            <a:r>
              <a:rPr lang="en-US" sz="2400" dirty="0"/>
              <a:t> Top</a:t>
            </a:r>
            <a:r>
              <a:rPr lang="en-US" sz="2400" dirty="0" smtClean="0"/>
              <a:t>() { … }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/>
              <a:t>public </a:t>
            </a:r>
            <a:r>
              <a:rPr lang="en-US" sz="2400" dirty="0" err="1"/>
              <a:t>bool</a:t>
            </a:r>
            <a:r>
              <a:rPr lang="en-US" sz="2400" dirty="0"/>
              <a:t> </a:t>
            </a:r>
            <a:r>
              <a:rPr lang="en-US" sz="2400" dirty="0" err="1"/>
              <a:t>IsEmpty</a:t>
            </a:r>
            <a:r>
              <a:rPr lang="en-US" sz="2400" dirty="0" smtClean="0"/>
              <a:t>() { … }</a:t>
            </a:r>
          </a:p>
          <a:p>
            <a:pPr marL="0" indent="0">
              <a:buNone/>
            </a:pPr>
            <a:r>
              <a:rPr lang="en-US" sz="2400" dirty="0" smtClean="0"/>
              <a:t>   public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MaxSize</a:t>
            </a:r>
            <a:r>
              <a:rPr lang="en-US" sz="2400" dirty="0" smtClean="0"/>
              <a:t>() </a:t>
            </a:r>
            <a:r>
              <a:rPr lang="en-US" sz="2400" dirty="0"/>
              <a:t>{ … }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public </a:t>
            </a:r>
            <a:r>
              <a:rPr lang="en-US" sz="2400" dirty="0" err="1"/>
              <a:t>bool</a:t>
            </a:r>
            <a:r>
              <a:rPr lang="en-US" sz="2400" dirty="0"/>
              <a:t> </a:t>
            </a:r>
            <a:r>
              <a:rPr lang="en-US" sz="2400" dirty="0" err="1"/>
              <a:t>IsMember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k</a:t>
            </a:r>
            <a:r>
              <a:rPr lang="en-US" sz="2400" dirty="0" smtClean="0"/>
              <a:t>) </a:t>
            </a:r>
            <a:r>
              <a:rPr lang="en-US" sz="2400" dirty="0"/>
              <a:t>{ … }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/>
              <a:t>public </a:t>
            </a:r>
            <a:r>
              <a:rPr lang="en-US" sz="2400" dirty="0" err="1"/>
              <a:t>bool</a:t>
            </a:r>
            <a:r>
              <a:rPr lang="en-US" sz="2400" dirty="0"/>
              <a:t> Equals(</a:t>
            </a:r>
            <a:r>
              <a:rPr lang="en-US" sz="2400" dirty="0" err="1"/>
              <a:t>UIntStack</a:t>
            </a:r>
            <a:r>
              <a:rPr lang="en-US" sz="2400" dirty="0"/>
              <a:t> s</a:t>
            </a:r>
            <a:r>
              <a:rPr lang="en-US" sz="2400" dirty="0" smtClean="0"/>
              <a:t>) </a:t>
            </a:r>
            <a:r>
              <a:rPr lang="en-US" sz="2400" dirty="0"/>
              <a:t>{ … }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public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GetNumberOfElements</a:t>
            </a:r>
            <a:r>
              <a:rPr lang="en-US" sz="2400" dirty="0" smtClean="0"/>
              <a:t>() </a:t>
            </a:r>
            <a:r>
              <a:rPr lang="en-US" sz="2400" dirty="0"/>
              <a:t>{ … }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/>
              <a:t>public </a:t>
            </a:r>
            <a:r>
              <a:rPr lang="en-US" sz="2400" dirty="0" err="1"/>
              <a:t>bool</a:t>
            </a:r>
            <a:r>
              <a:rPr lang="en-US" sz="2400" dirty="0"/>
              <a:t> </a:t>
            </a:r>
            <a:r>
              <a:rPr lang="en-US" sz="2400" dirty="0" err="1"/>
              <a:t>IsFull</a:t>
            </a:r>
            <a:r>
              <a:rPr lang="en-US" sz="2400" dirty="0"/>
              <a:t>() { … }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6488668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 the </a:t>
            </a:r>
            <a:r>
              <a:rPr lang="en-US" dirty="0" err="1" smtClean="0"/>
              <a:t>UIntStack.cs</a:t>
            </a:r>
            <a:r>
              <a:rPr lang="en-US" dirty="0" smtClean="0"/>
              <a:t> </a:t>
            </a:r>
            <a:r>
              <a:rPr lang="en-US" dirty="0"/>
              <a:t>that can be downloaded from the course schedule web.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1354216"/>
            <a:ext cx="4572000" cy="153888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Let’s copy it to </a:t>
            </a:r>
          </a:p>
          <a:p>
            <a:r>
              <a:rPr lang="en-US" dirty="0">
                <a:hlinkClick r:id="rId2"/>
              </a:rPr>
              <a:t>http://pex4fun.com/default.aspx?language=CSharp&amp;sample=_Template</a:t>
            </a:r>
            <a:r>
              <a:rPr lang="en-US" dirty="0"/>
              <a:t> </a:t>
            </a:r>
          </a:p>
          <a:p>
            <a:r>
              <a:rPr lang="en-US" dirty="0"/>
              <a:t>And Click “Ask </a:t>
            </a:r>
            <a:r>
              <a:rPr lang="en-US" dirty="0" err="1"/>
              <a:t>Pex</a:t>
            </a:r>
            <a:r>
              <a:rPr lang="en-US" dirty="0"/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0" y="2804240"/>
            <a:ext cx="266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that you have to comment earlier written PUTs before you try </a:t>
            </a:r>
            <a:r>
              <a:rPr lang="en-US" dirty="0" err="1" smtClean="0"/>
              <a:t>Pex</a:t>
            </a:r>
            <a:r>
              <a:rPr lang="en-US" dirty="0" smtClean="0"/>
              <a:t> on your current PUT (Pex4Fun can handle only one PUT at a time)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40224" y="5814536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Write &gt;= 4 PUTs for pop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08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359525"/>
            <a:ext cx="2895600" cy="34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fld id="{070CBA8E-6B72-4F97-97E1-EA8AD794A42C}" type="slidenum">
              <a:rPr lang="en-US" altLang="en-US" sz="1400" b="0">
                <a:solidFill>
                  <a:schemeClr val="tx1"/>
                </a:solidFill>
              </a:rPr>
              <a:pPr algn="ctr"/>
              <a:t>20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Conversation 2: </a:t>
            </a:r>
            <a:br>
              <a:rPr lang="en-US" altLang="en-US" dirty="0" smtClean="0"/>
            </a:br>
            <a:r>
              <a:rPr lang="en-US" altLang="en-US" dirty="0" smtClean="0"/>
              <a:t>Tester </a:t>
            </a:r>
            <a:r>
              <a:rPr lang="en-US" altLang="en-US" dirty="0" smtClean="0">
                <a:sym typeface="Wingdings" panose="05000000000000000000" pitchFamily="2" charset="2"/>
              </a:rPr>
              <a:t></a:t>
            </a:r>
            <a:r>
              <a:rPr lang="en-US" altLang="en-US" dirty="0" smtClean="0"/>
              <a:t> Test Manager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895475"/>
            <a:ext cx="8867775" cy="4481513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Tester: Boss, following your command, I work very hard and I have already achieved 100% statement coverage! I would like to take </a:t>
            </a:r>
            <a:r>
              <a:rPr lang="en-US" altLang="en-US" dirty="0"/>
              <a:t>a vacation in </a:t>
            </a:r>
            <a:r>
              <a:rPr lang="en-US" altLang="en-US" dirty="0" smtClean="0"/>
              <a:t>Hawaii. Could you approve?</a:t>
            </a:r>
          </a:p>
          <a:p>
            <a:r>
              <a:rPr lang="en-US" altLang="en-US" dirty="0"/>
              <a:t>Test Manager: </a:t>
            </a:r>
            <a:r>
              <a:rPr lang="en-US" altLang="en-US" dirty="0" smtClean="0"/>
              <a:t>Well, according to the PIE model,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</a:rPr>
              <a:t>…..[You fill in here]</a:t>
            </a:r>
          </a:p>
        </p:txBody>
      </p:sp>
    </p:spTree>
    <p:extLst>
      <p:ext uri="{BB962C8B-B14F-4D97-AF65-F5344CB8AC3E}">
        <p14:creationId xmlns:p14="http://schemas.microsoft.com/office/powerpoint/2010/main" val="338959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Black-box vs. </a:t>
            </a:r>
            <a:r>
              <a:rPr lang="en-US" altLang="en-US" dirty="0" smtClean="0"/>
              <a:t>White-box</a:t>
            </a:r>
            <a:endParaRPr lang="en-US" altLang="en-US" dirty="0"/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White-box - look at code to write test</a:t>
            </a:r>
          </a:p>
          <a:p>
            <a:pPr lvl="1"/>
            <a:r>
              <a:rPr lang="en-US" altLang="en-US" dirty="0"/>
              <a:t>Tests are based on code</a:t>
            </a:r>
          </a:p>
          <a:p>
            <a:pPr lvl="1"/>
            <a:r>
              <a:rPr lang="en-US" altLang="en-US" dirty="0"/>
              <a:t>Better for finding crashes, out of bounds failures, file not closed </a:t>
            </a:r>
            <a:r>
              <a:rPr lang="en-US" altLang="en-US" dirty="0" smtClean="0"/>
              <a:t>failures</a:t>
            </a:r>
          </a:p>
          <a:p>
            <a:pPr lvl="1"/>
            <a:r>
              <a:rPr lang="en-US" altLang="en-US" dirty="0"/>
              <a:t>Better at finding faults of </a:t>
            </a:r>
            <a:r>
              <a:rPr lang="en-US" altLang="en-US" dirty="0" smtClean="0"/>
              <a:t>extra logic</a:t>
            </a:r>
            <a:endParaRPr lang="en-US" altLang="en-US" dirty="0"/>
          </a:p>
          <a:p>
            <a:r>
              <a:rPr lang="en-US" altLang="en-US" dirty="0"/>
              <a:t>Black-box - don’t look at code to write test</a:t>
            </a:r>
          </a:p>
          <a:p>
            <a:pPr lvl="1"/>
            <a:r>
              <a:rPr lang="en-US" altLang="en-US" dirty="0"/>
              <a:t>Tests are based on specifications</a:t>
            </a:r>
          </a:p>
          <a:p>
            <a:pPr lvl="1"/>
            <a:r>
              <a:rPr lang="en-US" altLang="en-US" dirty="0"/>
              <a:t>Better at telling if program meets spec</a:t>
            </a:r>
          </a:p>
          <a:p>
            <a:pPr lvl="1"/>
            <a:r>
              <a:rPr lang="en-US" altLang="en-US" dirty="0"/>
              <a:t>Better at finding </a:t>
            </a:r>
            <a:r>
              <a:rPr lang="en-US" altLang="en-US" dirty="0" smtClean="0"/>
              <a:t>faults of </a:t>
            </a:r>
            <a:r>
              <a:rPr lang="en-US" altLang="en-US" dirty="0"/>
              <a:t>omission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A7DD-D063-4FCB-B559-1318158AA8E6}" type="slidenum">
              <a:rPr lang="en-US" altLang="en-US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683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696200" cy="1020762"/>
          </a:xfrm>
        </p:spPr>
        <p:txBody>
          <a:bodyPr/>
          <a:lstStyle/>
          <a:p>
            <a:r>
              <a:rPr lang="en-US" altLang="en-US" dirty="0" smtClean="0"/>
              <a:t>Black Box vs. White Box</a:t>
            </a:r>
            <a:endParaRPr lang="en-US" altLang="en-US" dirty="0" smtClean="0"/>
          </a:p>
        </p:txBody>
      </p:sp>
      <p:sp>
        <p:nvSpPr>
          <p:cNvPr id="4812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35527" y="1600200"/>
            <a:ext cx="8458200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SzTx/>
              <a:buFont typeface="Wingdings" panose="05000000000000000000" pitchFamily="2" charset="2"/>
              <a:buChar char="Ø"/>
            </a:pPr>
            <a:r>
              <a:rPr lang="en-US" altLang="en-US" dirty="0" smtClean="0"/>
              <a:t>A program needs to be developed so that given an integer value</a:t>
            </a:r>
          </a:p>
          <a:p>
            <a:pPr lvl="1">
              <a:lnSpc>
                <a:spcPct val="80000"/>
              </a:lnSpc>
              <a:buSzTx/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it outputs 0 when the integer value is 0</a:t>
            </a:r>
          </a:p>
          <a:p>
            <a:pPr lvl="1">
              <a:lnSpc>
                <a:spcPct val="80000"/>
              </a:lnSpc>
              <a:buSzTx/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it outputs 1 when the integer value &gt; 0</a:t>
            </a:r>
          </a:p>
          <a:p>
            <a:pPr lvl="1">
              <a:lnSpc>
                <a:spcPct val="80000"/>
              </a:lnSpc>
              <a:buSzTx/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It outputs -1 when the integer value &lt; 0</a:t>
            </a:r>
          </a:p>
          <a:p>
            <a:pPr>
              <a:lnSpc>
                <a:spcPct val="80000"/>
              </a:lnSpc>
              <a:buSzTx/>
              <a:buFont typeface="Wingdings" panose="05000000000000000000" pitchFamily="2" charset="2"/>
              <a:buChar char="Ø"/>
            </a:pPr>
            <a:endParaRPr lang="en-US" altLang="en-US" dirty="0" smtClean="0"/>
          </a:p>
          <a:p>
            <a:pPr>
              <a:lnSpc>
                <a:spcPct val="80000"/>
              </a:lnSpc>
              <a:buSzTx/>
              <a:buFont typeface="Wingdings" panose="05000000000000000000" pitchFamily="2" charset="2"/>
              <a:buChar char="Ø"/>
            </a:pPr>
            <a:r>
              <a:rPr lang="en-US" altLang="en-US" dirty="0" smtClean="0"/>
              <a:t>What would be your black box tests?</a:t>
            </a:r>
          </a:p>
          <a:p>
            <a:pPr>
              <a:lnSpc>
                <a:spcPct val="80000"/>
              </a:lnSpc>
              <a:buSzTx/>
              <a:buFont typeface="Wingdings" panose="05000000000000000000" pitchFamily="2" charset="2"/>
              <a:buChar char="Ø"/>
            </a:pPr>
            <a:r>
              <a:rPr lang="en-US" altLang="en-US" dirty="0" smtClean="0"/>
              <a:t>How would you generate your white box tests?</a:t>
            </a:r>
          </a:p>
          <a:p>
            <a:pPr>
              <a:lnSpc>
                <a:spcPct val="80000"/>
              </a:lnSpc>
              <a:buSzTx/>
              <a:buFont typeface="Wingdings" panose="05000000000000000000" pitchFamily="2" charset="2"/>
              <a:buChar char="Ø"/>
            </a:pPr>
            <a:endParaRPr lang="en-US" altLang="en-US" dirty="0" smtClean="0"/>
          </a:p>
          <a:p>
            <a:pPr>
              <a:lnSpc>
                <a:spcPct val="80000"/>
              </a:lnSpc>
              <a:buSzTx/>
              <a:buFont typeface="Wingdings" panose="05000000000000000000" pitchFamily="2" charset="2"/>
              <a:buChar char="Ø"/>
            </a:pPr>
            <a:r>
              <a:rPr lang="en-US" altLang="en-US" dirty="0" smtClean="0"/>
              <a:t>Would black box tests alone be good enough to find bugs/faults in the program? Why?</a:t>
            </a:r>
          </a:p>
          <a:p>
            <a:pPr>
              <a:lnSpc>
                <a:spcPct val="80000"/>
              </a:lnSpc>
              <a:buSzTx/>
              <a:buFont typeface="Wingdings" panose="05000000000000000000" pitchFamily="2" charset="2"/>
              <a:buChar char="Ø"/>
            </a:pPr>
            <a:r>
              <a:rPr lang="en-US" altLang="en-US" dirty="0" smtClean="0"/>
              <a:t>Would white box tests alone be good enough be find bugs/faults in the program? Why?</a:t>
            </a:r>
          </a:p>
        </p:txBody>
      </p:sp>
    </p:spTree>
    <p:extLst>
      <p:ext uri="{BB962C8B-B14F-4D97-AF65-F5344CB8AC3E}">
        <p14:creationId xmlns:p14="http://schemas.microsoft.com/office/powerpoint/2010/main" val="160003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81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81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A/B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2000" dirty="0" smtClean="0">
                <a:hlinkClick r:id="rId2"/>
              </a:rPr>
              <a:t>https</a:t>
            </a:r>
            <a:r>
              <a:rPr lang="en-US" altLang="en-US" sz="2000" dirty="0">
                <a:hlinkClick r:id="rId2"/>
              </a:rPr>
              <a:t>://en.wikipedia.org/wiki/A/B_testing</a:t>
            </a:r>
            <a:r>
              <a:rPr lang="en-US" altLang="en-US" sz="20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026" name="Picture 2" descr="http://talkroute.com/wp-content/uploads/2015/06/mobile-ab-testing-variabl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90800"/>
            <a:ext cx="4800600" cy="332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495800" y="611280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http://talkroute.com/what-is-ab-testing-and-do-i-really-need-it/</a:t>
            </a:r>
          </a:p>
        </p:txBody>
      </p:sp>
      <p:pic>
        <p:nvPicPr>
          <p:cNvPr id="1028" name="Picture 4" descr="http://www.stumiller.me/wp-content/uploads/2013/05/AB-Test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94" y="2486822"/>
            <a:ext cx="4038600" cy="343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90500" y="614914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http://www.smartinsights.com/google-analytics/optimisation-google-analytics/ab-testing-in-wordpress-with-google-analytics-site-experiments/</a:t>
            </a:r>
          </a:p>
        </p:txBody>
      </p:sp>
    </p:spTree>
    <p:extLst>
      <p:ext uri="{BB962C8B-B14F-4D97-AF65-F5344CB8AC3E}">
        <p14:creationId xmlns:p14="http://schemas.microsoft.com/office/powerpoint/2010/main" val="2907458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359525"/>
            <a:ext cx="2895600" cy="34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fld id="{070CBA8E-6B72-4F97-97E1-EA8AD794A42C}" type="slidenum">
              <a:rPr lang="en-US" altLang="en-US" sz="1400" b="0">
                <a:solidFill>
                  <a:schemeClr val="tx1"/>
                </a:solidFill>
              </a:rPr>
              <a:pPr algn="ctr"/>
              <a:t>24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Testing &amp; Debugging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895475"/>
            <a:ext cx="8867775" cy="4481513"/>
          </a:xfrm>
        </p:spPr>
        <p:txBody>
          <a:bodyPr/>
          <a:lstStyle/>
          <a:p>
            <a:r>
              <a:rPr lang="en-US" altLang="en-US" u="sng" dirty="0" smtClean="0">
                <a:solidFill>
                  <a:schemeClr val="tx2">
                    <a:lumMod val="75000"/>
                  </a:schemeClr>
                </a:solidFill>
              </a:rPr>
              <a:t>Testing</a:t>
            </a:r>
            <a:r>
              <a:rPr lang="en-US" altLang="en-US" dirty="0" smtClean="0"/>
              <a:t> : Finding inputs that cause the software to fail</a:t>
            </a:r>
            <a:endParaRPr lang="en-US" altLang="en-US" u="sng" dirty="0" smtClean="0">
              <a:solidFill>
                <a:srgbClr val="FFFF00"/>
              </a:solidFill>
            </a:endParaRPr>
          </a:p>
          <a:p>
            <a:endParaRPr lang="en-US" altLang="en-US" u="sng" dirty="0" smtClean="0">
              <a:solidFill>
                <a:srgbClr val="FFFF00"/>
              </a:solidFill>
            </a:endParaRPr>
          </a:p>
          <a:p>
            <a:r>
              <a:rPr lang="en-US" altLang="en-US" u="sng" dirty="0" smtClean="0">
                <a:solidFill>
                  <a:schemeClr val="tx2">
                    <a:lumMod val="75000"/>
                  </a:schemeClr>
                </a:solidFill>
              </a:rPr>
              <a:t>Debugging</a:t>
            </a:r>
            <a:r>
              <a:rPr lang="en-US" altLang="en-US" dirty="0" smtClean="0"/>
              <a:t> : The process of finding a fault given a failure</a:t>
            </a:r>
          </a:p>
        </p:txBody>
      </p:sp>
    </p:spTree>
    <p:extLst>
      <p:ext uri="{BB962C8B-B14F-4D97-AF65-F5344CB8AC3E}">
        <p14:creationId xmlns:p14="http://schemas.microsoft.com/office/powerpoint/2010/main" val="132420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Cost of quality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5181600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 smtClean="0">
                <a:solidFill>
                  <a:schemeClr val="accent2"/>
                </a:solidFill>
              </a:rPr>
              <a:t>Cost of quality (COQ)</a:t>
            </a:r>
            <a:r>
              <a:rPr lang="en-US" altLang="en-US" dirty="0" smtClean="0"/>
              <a:t> = </a:t>
            </a:r>
          </a:p>
          <a:p>
            <a:pPr lvl="1"/>
            <a:r>
              <a:rPr lang="en-US" altLang="en-US" sz="1800" dirty="0" smtClean="0"/>
              <a:t>Failure cost + Appraisal cost + Prevention cost</a:t>
            </a:r>
            <a:br>
              <a:rPr lang="en-US" altLang="en-US" sz="1800" dirty="0" smtClean="0"/>
            </a:br>
            <a:endParaRPr lang="en-US" altLang="en-US" sz="1800" dirty="0" smtClean="0"/>
          </a:p>
          <a:p>
            <a:r>
              <a:rPr lang="en-US" altLang="en-US" dirty="0" smtClean="0">
                <a:solidFill>
                  <a:schemeClr val="accent2"/>
                </a:solidFill>
              </a:rPr>
              <a:t>Failure cost</a:t>
            </a:r>
            <a:r>
              <a:rPr lang="en-US" altLang="en-US" dirty="0" smtClean="0"/>
              <a:t> = cost of diagnosing a failure, making necessary repairs, and getting back into operation</a:t>
            </a:r>
            <a:endParaRPr lang="en-US" altLang="en-US" sz="1800" dirty="0" smtClean="0"/>
          </a:p>
          <a:p>
            <a:r>
              <a:rPr lang="en-US" altLang="en-US" dirty="0" smtClean="0">
                <a:solidFill>
                  <a:schemeClr val="accent2"/>
                </a:solidFill>
              </a:rPr>
              <a:t>Appraisal cost</a:t>
            </a:r>
            <a:r>
              <a:rPr lang="en-US" altLang="en-US" dirty="0" smtClean="0"/>
              <a:t> = cost of evaluating the product to determine its quality level; cost of finding faults, causing failures</a:t>
            </a:r>
          </a:p>
          <a:p>
            <a:pPr lvl="1"/>
            <a:r>
              <a:rPr lang="en-US" altLang="en-US" sz="1800" dirty="0" smtClean="0"/>
              <a:t>Design &amp; code reviews</a:t>
            </a:r>
          </a:p>
          <a:p>
            <a:pPr lvl="1"/>
            <a:r>
              <a:rPr lang="en-US" altLang="en-US" sz="1800" dirty="0" smtClean="0"/>
              <a:t>Testing</a:t>
            </a:r>
          </a:p>
          <a:p>
            <a:r>
              <a:rPr lang="en-US" altLang="en-US" dirty="0" smtClean="0">
                <a:solidFill>
                  <a:schemeClr val="accent2"/>
                </a:solidFill>
              </a:rPr>
              <a:t>Prevention cost</a:t>
            </a:r>
            <a:r>
              <a:rPr lang="en-US" altLang="en-US" dirty="0" smtClean="0"/>
              <a:t> = cost associated with identifying the causes of defects and actions taken to prevent them in the future; cost of preventing the injection of faults</a:t>
            </a:r>
          </a:p>
          <a:p>
            <a:pPr lvl="1"/>
            <a:r>
              <a:rPr lang="en-US" altLang="en-US" sz="1800" dirty="0" smtClean="0"/>
              <a:t>Causal analysis, process improvement</a:t>
            </a:r>
          </a:p>
          <a:p>
            <a:pPr lvl="1"/>
            <a:r>
              <a:rPr lang="en-US" altLang="en-US" sz="1800" dirty="0" smtClean="0"/>
              <a:t>Pair programming, test-driven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164195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Failure costs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Internal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Rework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Repair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Failure analysis </a:t>
            </a:r>
          </a:p>
          <a:p>
            <a:pPr>
              <a:lnSpc>
                <a:spcPct val="90000"/>
              </a:lnSpc>
            </a:pPr>
            <a:r>
              <a:rPr lang="en-US" altLang="en-US"/>
              <a:t>External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Resolving complaints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Returning and replacing product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Help 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7DBC-F676-4421-80EA-B86A227D5F82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697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Prevention costs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Prevention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Planning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Reviews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Appraisal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Inspection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Testing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0166-F09E-4B8C-858F-7CFF067753F0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54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Cost of fixing </a:t>
            </a:r>
            <a:r>
              <a:rPr lang="en-US" altLang="en-US" dirty="0" smtClean="0"/>
              <a:t>a fault</a:t>
            </a:r>
            <a:endParaRPr lang="en-US" alt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6347-539A-4551-9C80-372F08CE3CFE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sp>
        <p:nvSpPr>
          <p:cNvPr id="285699" name="Rectangle 3"/>
          <p:cNvSpPr>
            <a:spLocks noChangeArrowheads="1"/>
          </p:cNvSpPr>
          <p:nvPr/>
        </p:nvSpPr>
        <p:spPr bwMode="auto">
          <a:xfrm>
            <a:off x="1295400" y="1981200"/>
            <a:ext cx="6934200" cy="35052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700" name="Rectangle 4"/>
          <p:cNvSpPr>
            <a:spLocks noChangeArrowheads="1"/>
          </p:cNvSpPr>
          <p:nvPr/>
        </p:nvSpPr>
        <p:spPr bwMode="auto">
          <a:xfrm>
            <a:off x="2819400" y="4419600"/>
            <a:ext cx="762000" cy="10668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701" name="Rectangle 5"/>
          <p:cNvSpPr>
            <a:spLocks noChangeArrowheads="1"/>
          </p:cNvSpPr>
          <p:nvPr/>
        </p:nvSpPr>
        <p:spPr bwMode="auto">
          <a:xfrm>
            <a:off x="3962400" y="3962400"/>
            <a:ext cx="838200" cy="15240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702" name="Rectangle 6"/>
          <p:cNvSpPr>
            <a:spLocks noChangeArrowheads="1"/>
          </p:cNvSpPr>
          <p:nvPr/>
        </p:nvSpPr>
        <p:spPr bwMode="auto">
          <a:xfrm>
            <a:off x="5105400" y="3505200"/>
            <a:ext cx="838200" cy="19812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703" name="Rectangle 7"/>
          <p:cNvSpPr>
            <a:spLocks noChangeArrowheads="1"/>
          </p:cNvSpPr>
          <p:nvPr/>
        </p:nvSpPr>
        <p:spPr bwMode="auto">
          <a:xfrm>
            <a:off x="7315200" y="2590800"/>
            <a:ext cx="609600" cy="28956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704" name="Rectangle 8"/>
          <p:cNvSpPr>
            <a:spLocks noChangeArrowheads="1"/>
          </p:cNvSpPr>
          <p:nvPr/>
        </p:nvSpPr>
        <p:spPr bwMode="auto">
          <a:xfrm>
            <a:off x="6248400" y="3200400"/>
            <a:ext cx="762000" cy="22860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705" name="Rectangle 9"/>
          <p:cNvSpPr>
            <a:spLocks noChangeArrowheads="1"/>
          </p:cNvSpPr>
          <p:nvPr/>
        </p:nvSpPr>
        <p:spPr bwMode="auto">
          <a:xfrm>
            <a:off x="1676400" y="4876800"/>
            <a:ext cx="762000" cy="6096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706" name="Text Box 10"/>
          <p:cNvSpPr txBox="1">
            <a:spLocks noChangeArrowheads="1"/>
          </p:cNvSpPr>
          <p:nvPr/>
        </p:nvSpPr>
        <p:spPr bwMode="auto">
          <a:xfrm>
            <a:off x="2895600" y="5715000"/>
            <a:ext cx="83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Design</a:t>
            </a:r>
          </a:p>
        </p:txBody>
      </p:sp>
      <p:sp>
        <p:nvSpPr>
          <p:cNvPr id="285707" name="Text Box 11"/>
          <p:cNvSpPr txBox="1">
            <a:spLocks noChangeArrowheads="1"/>
          </p:cNvSpPr>
          <p:nvPr/>
        </p:nvSpPr>
        <p:spPr bwMode="auto">
          <a:xfrm>
            <a:off x="4038600" y="571500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Code</a:t>
            </a:r>
          </a:p>
        </p:txBody>
      </p:sp>
      <p:sp>
        <p:nvSpPr>
          <p:cNvPr id="285708" name="Text Box 12"/>
          <p:cNvSpPr txBox="1">
            <a:spLocks noChangeArrowheads="1"/>
          </p:cNvSpPr>
          <p:nvPr/>
        </p:nvSpPr>
        <p:spPr bwMode="auto">
          <a:xfrm>
            <a:off x="5257800" y="5715000"/>
            <a:ext cx="622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Dev.</a:t>
            </a:r>
          </a:p>
          <a:p>
            <a:r>
              <a:rPr lang="en-US" altLang="en-US" sz="1800"/>
              <a:t>Test</a:t>
            </a:r>
          </a:p>
        </p:txBody>
      </p:sp>
      <p:sp>
        <p:nvSpPr>
          <p:cNvPr id="285709" name="Text Box 13"/>
          <p:cNvSpPr txBox="1">
            <a:spLocks noChangeArrowheads="1"/>
          </p:cNvSpPr>
          <p:nvPr/>
        </p:nvSpPr>
        <p:spPr bwMode="auto">
          <a:xfrm>
            <a:off x="6248400" y="5715000"/>
            <a:ext cx="857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/>
              <a:t>System</a:t>
            </a:r>
          </a:p>
          <a:p>
            <a:pPr algn="ctr"/>
            <a:r>
              <a:rPr lang="en-US" altLang="en-US" sz="1800"/>
              <a:t>Test</a:t>
            </a:r>
          </a:p>
        </p:txBody>
      </p:sp>
      <p:sp>
        <p:nvSpPr>
          <p:cNvPr id="285710" name="Text Box 14"/>
          <p:cNvSpPr txBox="1">
            <a:spLocks noChangeArrowheads="1"/>
          </p:cNvSpPr>
          <p:nvPr/>
        </p:nvSpPr>
        <p:spPr bwMode="auto">
          <a:xfrm>
            <a:off x="7086600" y="5715000"/>
            <a:ext cx="1047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/>
              <a:t>Field</a:t>
            </a:r>
          </a:p>
          <a:p>
            <a:pPr algn="ctr"/>
            <a:r>
              <a:rPr lang="en-US" altLang="en-US" sz="1800"/>
              <a:t>operation</a:t>
            </a:r>
          </a:p>
        </p:txBody>
      </p:sp>
      <p:sp>
        <p:nvSpPr>
          <p:cNvPr id="285711" name="Text Box 15"/>
          <p:cNvSpPr txBox="1">
            <a:spLocks noChangeArrowheads="1"/>
          </p:cNvSpPr>
          <p:nvPr/>
        </p:nvSpPr>
        <p:spPr bwMode="auto">
          <a:xfrm>
            <a:off x="2895600" y="3733800"/>
            <a:ext cx="679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/>
              <a:t>3-6</a:t>
            </a:r>
          </a:p>
          <a:p>
            <a:pPr algn="ctr"/>
            <a:r>
              <a:rPr lang="en-US" altLang="en-US" sz="1800"/>
              <a:t>times</a:t>
            </a:r>
          </a:p>
        </p:txBody>
      </p:sp>
      <p:sp>
        <p:nvSpPr>
          <p:cNvPr id="285712" name="Text Box 16"/>
          <p:cNvSpPr txBox="1">
            <a:spLocks noChangeArrowheads="1"/>
          </p:cNvSpPr>
          <p:nvPr/>
        </p:nvSpPr>
        <p:spPr bwMode="auto">
          <a:xfrm>
            <a:off x="1676400" y="5711825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Req.</a:t>
            </a:r>
          </a:p>
        </p:txBody>
      </p:sp>
      <p:sp>
        <p:nvSpPr>
          <p:cNvPr id="285713" name="Text Box 17"/>
          <p:cNvSpPr txBox="1">
            <a:spLocks noChangeArrowheads="1"/>
          </p:cNvSpPr>
          <p:nvPr/>
        </p:nvSpPr>
        <p:spPr bwMode="auto">
          <a:xfrm>
            <a:off x="4038600" y="3276600"/>
            <a:ext cx="679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/>
              <a:t>10</a:t>
            </a:r>
          </a:p>
          <a:p>
            <a:pPr algn="ctr"/>
            <a:r>
              <a:rPr lang="en-US" altLang="en-US" sz="1800"/>
              <a:t>times</a:t>
            </a:r>
          </a:p>
        </p:txBody>
      </p:sp>
      <p:sp>
        <p:nvSpPr>
          <p:cNvPr id="285714" name="Text Box 18"/>
          <p:cNvSpPr txBox="1">
            <a:spLocks noChangeArrowheads="1"/>
          </p:cNvSpPr>
          <p:nvPr/>
        </p:nvSpPr>
        <p:spPr bwMode="auto">
          <a:xfrm>
            <a:off x="5105400" y="2819400"/>
            <a:ext cx="71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/>
              <a:t>15-40</a:t>
            </a:r>
          </a:p>
          <a:p>
            <a:pPr algn="ctr"/>
            <a:r>
              <a:rPr lang="en-US" altLang="en-US" sz="1800"/>
              <a:t>times</a:t>
            </a:r>
          </a:p>
        </p:txBody>
      </p:sp>
      <p:sp>
        <p:nvSpPr>
          <p:cNvPr id="285715" name="Text Box 19"/>
          <p:cNvSpPr txBox="1">
            <a:spLocks noChangeArrowheads="1"/>
          </p:cNvSpPr>
          <p:nvPr/>
        </p:nvSpPr>
        <p:spPr bwMode="auto">
          <a:xfrm>
            <a:off x="6248400" y="2514600"/>
            <a:ext cx="71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/>
              <a:t>30-70</a:t>
            </a:r>
          </a:p>
          <a:p>
            <a:pPr algn="ctr"/>
            <a:r>
              <a:rPr lang="en-US" altLang="en-US" sz="1800"/>
              <a:t>times</a:t>
            </a:r>
          </a:p>
        </p:txBody>
      </p:sp>
      <p:sp>
        <p:nvSpPr>
          <p:cNvPr id="285716" name="Text Box 20"/>
          <p:cNvSpPr txBox="1">
            <a:spLocks noChangeArrowheads="1"/>
          </p:cNvSpPr>
          <p:nvPr/>
        </p:nvSpPr>
        <p:spPr bwMode="auto">
          <a:xfrm>
            <a:off x="7162800" y="1905000"/>
            <a:ext cx="946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/>
              <a:t>40-1000</a:t>
            </a:r>
          </a:p>
          <a:p>
            <a:pPr algn="ctr"/>
            <a:r>
              <a:rPr lang="en-US" altLang="en-US" sz="1800"/>
              <a:t>times</a:t>
            </a:r>
          </a:p>
        </p:txBody>
      </p:sp>
      <p:sp>
        <p:nvSpPr>
          <p:cNvPr id="285717" name="Text Box 21"/>
          <p:cNvSpPr txBox="1">
            <a:spLocks noChangeArrowheads="1"/>
          </p:cNvSpPr>
          <p:nvPr/>
        </p:nvSpPr>
        <p:spPr bwMode="auto">
          <a:xfrm>
            <a:off x="685800" y="37338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/>
              <a:t>10</a:t>
            </a:r>
          </a:p>
        </p:txBody>
      </p:sp>
      <p:sp>
        <p:nvSpPr>
          <p:cNvPr id="285718" name="Text Box 22"/>
          <p:cNvSpPr txBox="1">
            <a:spLocks noChangeArrowheads="1"/>
          </p:cNvSpPr>
          <p:nvPr/>
        </p:nvSpPr>
        <p:spPr bwMode="auto">
          <a:xfrm>
            <a:off x="1752600" y="4191000"/>
            <a:ext cx="590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/>
              <a:t>1</a:t>
            </a:r>
          </a:p>
          <a:p>
            <a:pPr algn="ctr"/>
            <a:r>
              <a:rPr lang="en-US" altLang="en-US" sz="1800"/>
              <a:t>time</a:t>
            </a:r>
          </a:p>
        </p:txBody>
      </p:sp>
      <p:sp>
        <p:nvSpPr>
          <p:cNvPr id="285719" name="Text Box 23"/>
          <p:cNvSpPr txBox="1">
            <a:spLocks noChangeArrowheads="1"/>
          </p:cNvSpPr>
          <p:nvPr/>
        </p:nvSpPr>
        <p:spPr bwMode="auto">
          <a:xfrm>
            <a:off x="609600" y="28194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/>
              <a:t>100</a:t>
            </a:r>
          </a:p>
        </p:txBody>
      </p:sp>
      <p:sp>
        <p:nvSpPr>
          <p:cNvPr id="285720" name="Text Box 24"/>
          <p:cNvSpPr txBox="1">
            <a:spLocks noChangeArrowheads="1"/>
          </p:cNvSpPr>
          <p:nvPr/>
        </p:nvSpPr>
        <p:spPr bwMode="auto">
          <a:xfrm>
            <a:off x="609600" y="19050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/>
              <a:t>1000</a:t>
            </a:r>
          </a:p>
        </p:txBody>
      </p:sp>
      <p:sp>
        <p:nvSpPr>
          <p:cNvPr id="285721" name="Text Box 25"/>
          <p:cNvSpPr txBox="1">
            <a:spLocks noChangeArrowheads="1"/>
          </p:cNvSpPr>
          <p:nvPr/>
        </p:nvSpPr>
        <p:spPr bwMode="auto">
          <a:xfrm>
            <a:off x="762000" y="4648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1917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improve quality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Measure and compare</a:t>
            </a:r>
          </a:p>
          <a:p>
            <a:r>
              <a:rPr lang="en-US" altLang="en-US"/>
              <a:t>Determine root cause of problems</a:t>
            </a:r>
          </a:p>
          <a:p>
            <a:r>
              <a:rPr lang="en-US" altLang="en-US"/>
              <a:t>Create ways to eliminate problems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4714-B8F2-42EF-B8EF-F72BF196C439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845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24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Copy Object Or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b="1" dirty="0"/>
              <a:t>[</a:t>
            </a:r>
            <a:r>
              <a:rPr lang="en-US" sz="2400" b="1" dirty="0" err="1"/>
              <a:t>PexMethod</a:t>
            </a:r>
            <a:r>
              <a:rPr lang="en-US" sz="2400" b="1" dirty="0"/>
              <a:t>]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static void </a:t>
            </a:r>
            <a:r>
              <a:rPr lang="en-US" sz="2400" dirty="0" smtClean="0"/>
              <a:t>testPop3(</a:t>
            </a:r>
            <a:r>
              <a:rPr lang="en-US" sz="2400" dirty="0" err="1" smtClean="0"/>
              <a:t>UIntStack</a:t>
            </a:r>
            <a:r>
              <a:rPr lang="en-US" sz="2400" dirty="0" smtClean="0"/>
              <a:t> e, </a:t>
            </a:r>
            <a:r>
              <a:rPr lang="en-US" sz="2400" dirty="0" err="1" smtClean="0"/>
              <a:t>int</a:t>
            </a:r>
            <a:r>
              <a:rPr lang="en-US" sz="2400" dirty="0" smtClean="0"/>
              <a:t> k) 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b="1" dirty="0" err="1" smtClean="0"/>
              <a:t>PexAssume.IsTrue</a:t>
            </a:r>
            <a:r>
              <a:rPr lang="en-US" sz="2400" dirty="0" smtClean="0"/>
              <a:t>(s </a:t>
            </a:r>
            <a:r>
              <a:rPr lang="en-US" sz="2400" dirty="0"/>
              <a:t>!= null);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b="1" dirty="0" err="1" smtClean="0"/>
              <a:t>PexAssume.IsTrue</a:t>
            </a:r>
            <a:r>
              <a:rPr lang="en-US" sz="2400" dirty="0" smtClean="0"/>
              <a:t>(</a:t>
            </a:r>
            <a:r>
              <a:rPr lang="en-US" sz="2400" dirty="0" err="1" smtClean="0"/>
              <a:t>e.IsEmpty</a:t>
            </a:r>
            <a:r>
              <a:rPr lang="en-US" sz="2400" dirty="0" smtClean="0"/>
              <a:t>());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b="1" dirty="0" err="1" smtClean="0"/>
              <a:t>PexAssume.IsTrue</a:t>
            </a:r>
            <a:r>
              <a:rPr lang="en-US" sz="2400" dirty="0" smtClean="0"/>
              <a:t>(</a:t>
            </a:r>
            <a:r>
              <a:rPr lang="en-US" sz="2400" dirty="0" err="1" smtClean="0"/>
              <a:t>e.IsMember</a:t>
            </a:r>
            <a:r>
              <a:rPr lang="en-US" sz="2400" dirty="0" smtClean="0"/>
              <a:t>(k));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b="1" dirty="0" err="1" smtClean="0">
                <a:solidFill>
                  <a:srgbClr val="FF0000"/>
                </a:solidFill>
              </a:rPr>
              <a:t>UIntStack</a:t>
            </a:r>
            <a:r>
              <a:rPr lang="en-US" sz="2400" b="1" dirty="0" smtClean="0">
                <a:solidFill>
                  <a:srgbClr val="FF0000"/>
                </a:solidFill>
              </a:rPr>
              <a:t> f = </a:t>
            </a:r>
            <a:r>
              <a:rPr lang="en-US" sz="2400" b="1" dirty="0" err="1" smtClean="0">
                <a:solidFill>
                  <a:srgbClr val="FF0000"/>
                </a:solidFill>
              </a:rPr>
              <a:t>e.Copy</a:t>
            </a:r>
            <a:r>
              <a:rPr lang="en-US" sz="2400" b="1" dirty="0" smtClean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e.Pop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b="1" dirty="0" err="1" smtClean="0"/>
              <a:t>PexAssert.IsTrue</a:t>
            </a:r>
            <a:r>
              <a:rPr lang="en-US" sz="2400" dirty="0" smtClean="0"/>
              <a:t>(</a:t>
            </a:r>
            <a:r>
              <a:rPr lang="en-US" sz="2400" dirty="0" err="1" smtClean="0"/>
              <a:t>e.GetNumberOfElements</a:t>
            </a:r>
            <a:r>
              <a:rPr lang="en-US" sz="2400" dirty="0" smtClean="0"/>
              <a:t>() ==</a:t>
            </a:r>
          </a:p>
          <a:p>
            <a:pPr marL="0" indent="0">
              <a:buNone/>
            </a:pPr>
            <a:r>
              <a:rPr lang="en-US" sz="2400" dirty="0"/>
              <a:t>                                   </a:t>
            </a:r>
            <a:r>
              <a:rPr lang="en-US" sz="2400" dirty="0" err="1" smtClean="0"/>
              <a:t>f.GetNumberOfElements</a:t>
            </a:r>
            <a:r>
              <a:rPr lang="en-US" sz="2400" dirty="0" smtClean="0"/>
              <a:t>());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b="1" dirty="0" err="1" smtClean="0"/>
              <a:t>PexAssert.IsTrue</a:t>
            </a:r>
            <a:r>
              <a:rPr lang="en-US" sz="2400" dirty="0" smtClean="0"/>
              <a:t>(!</a:t>
            </a:r>
            <a:r>
              <a:rPr lang="en-US" sz="2400" dirty="0" err="1" smtClean="0"/>
              <a:t>e.IsMember</a:t>
            </a:r>
            <a:r>
              <a:rPr lang="en-US" sz="2400" dirty="0" smtClean="0"/>
              <a:t>(k));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15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Tracking progress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idx="1"/>
          </p:nvPr>
        </p:nvSpPr>
        <p:spPr>
          <a:xfrm>
            <a:off x="438912" y="1464628"/>
            <a:ext cx="8229600" cy="4724400"/>
          </a:xfrm>
        </p:spPr>
        <p:txBody>
          <a:bodyPr/>
          <a:lstStyle/>
          <a:p>
            <a:r>
              <a:rPr lang="en-US" altLang="en-US" dirty="0" smtClean="0"/>
              <a:t>If </a:t>
            </a:r>
            <a:r>
              <a:rPr lang="en-US" altLang="en-US" dirty="0"/>
              <a:t>you don’t see it, it doesn’t exist</a:t>
            </a:r>
          </a:p>
          <a:p>
            <a:r>
              <a:rPr lang="en-US" altLang="en-US" dirty="0"/>
              <a:t>Measure quality over time (metrics)</a:t>
            </a:r>
          </a:p>
          <a:p>
            <a:r>
              <a:rPr lang="en-US" altLang="en-US" dirty="0"/>
              <a:t>Display in a public </a:t>
            </a:r>
            <a:r>
              <a:rPr lang="en-US" altLang="en-US" dirty="0" smtClean="0"/>
              <a:t>place</a:t>
            </a:r>
          </a:p>
          <a:p>
            <a:endParaRPr lang="en-US" altLang="en-US" dirty="0"/>
          </a:p>
          <a:p>
            <a:r>
              <a:rPr lang="en-US" altLang="en-US" dirty="0"/>
              <a:t>Make quality goals, then check to see if you meet them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0117-A3D9-4140-90A6-AAB2236C2B2B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390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6720" y="80274"/>
            <a:ext cx="8229600" cy="1143000"/>
          </a:xfrm>
        </p:spPr>
        <p:txBody>
          <a:bodyPr/>
          <a:lstStyle/>
          <a:p>
            <a:r>
              <a:rPr lang="en-US" altLang="en-US" dirty="0"/>
              <a:t>Tracking </a:t>
            </a:r>
            <a:r>
              <a:rPr lang="en-US" altLang="en-US" dirty="0" smtClean="0"/>
              <a:t>progress in VS</a:t>
            </a:r>
            <a:endParaRPr lang="en-US" altLang="en-US" dirty="0"/>
          </a:p>
        </p:txBody>
      </p:sp>
      <p:sp>
        <p:nvSpPr>
          <p:cNvPr id="289795" name="Rectangle 3"/>
          <p:cNvSpPr>
            <a:spLocks noGrp="1" noChangeArrowheads="1"/>
          </p:cNvSpPr>
          <p:nvPr>
            <p:ph idx="1"/>
          </p:nvPr>
        </p:nvSpPr>
        <p:spPr>
          <a:xfrm>
            <a:off x="438912" y="1464628"/>
            <a:ext cx="8229600" cy="4724400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0117-A3D9-4140-90A6-AAB2236C2B2B}" type="slidenum">
              <a:rPr lang="en-US" altLang="en-US" smtClean="0"/>
              <a:pPr/>
              <a:t>31</a:t>
            </a:fld>
            <a:endParaRPr lang="en-US" altLang="en-US" dirty="0"/>
          </a:p>
        </p:txBody>
      </p:sp>
      <p:pic>
        <p:nvPicPr>
          <p:cNvPr id="1026" name="Picture 2" descr="Test Plan Progress Excel Repo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75" y="1383787"/>
            <a:ext cx="4151671" cy="306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de Coverage Repo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711" y="1306935"/>
            <a:ext cx="4141495" cy="300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ug Progress Excel Repo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656" y="4102346"/>
            <a:ext cx="3648075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83350" y="4388354"/>
            <a:ext cx="3013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A2A2A"/>
                </a:solidFill>
                <a:latin typeface="Segoe UI" panose="020B0502040204020203" pitchFamily="34" charset="0"/>
              </a:rPr>
              <a:t>build verification tests (BVT)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52600" y="927974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msdn.microsoft.com/en-us/library/dd420562.aspx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05400" y="472396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linkClick r:id="rId7"/>
              </a:rPr>
              <a:t>http://</a:t>
            </a:r>
            <a:r>
              <a:rPr lang="en-US" sz="1400" dirty="0" smtClean="0">
                <a:hlinkClick r:id="rId7"/>
              </a:rPr>
              <a:t>en.wikipedia.org/wiki/Build_verification_test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0564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appraise quality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Requirements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Reviews by customers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Prototyping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Analysis and design models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Formal reviews, inspections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Current system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Bug reports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User tests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Surveys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5DF8-4D95-43D0-A455-76D5F447157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6082945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http://www.abodeqa.com/2014/03/22/reviewswalkthrough-and-inspection-in-software-testing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3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story of TeX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detailed history of all </a:t>
            </a:r>
            <a:r>
              <a:rPr lang="en-US" altLang="en-US" dirty="0" smtClean="0"/>
              <a:t>faults in </a:t>
            </a:r>
            <a:r>
              <a:rPr lang="en-US" altLang="en-US" dirty="0" err="1"/>
              <a:t>TeX</a:t>
            </a:r>
            <a:r>
              <a:rPr lang="en-US" altLang="en-US" dirty="0"/>
              <a:t> can be found in chapters 10 and 11 of the book </a:t>
            </a:r>
            <a:r>
              <a:rPr lang="en-US" altLang="en-US" dirty="0" smtClean="0"/>
              <a:t>“Literate Programming” </a:t>
            </a:r>
            <a:r>
              <a:rPr lang="en-US" altLang="en-US" dirty="0"/>
              <a:t>and in chapter 34 of the book </a:t>
            </a:r>
            <a:r>
              <a:rPr lang="en-US" altLang="en-US" dirty="0" smtClean="0"/>
              <a:t>“Digital Typography” </a:t>
            </a:r>
            <a:r>
              <a:rPr lang="en-US" altLang="en-US" dirty="0"/>
              <a:t>by Donald Knuth.</a:t>
            </a:r>
          </a:p>
          <a:p>
            <a:pPr lvl="1"/>
            <a:r>
              <a:rPr lang="en-US" altLang="en-US" dirty="0" smtClean="0"/>
              <a:t>He used the term “error” instead of “fault”</a:t>
            </a:r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Just for your interest, not on the final exam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65DF-A410-43EE-9FD6-FADBCCEE1783}" type="slidenum">
              <a:rPr lang="en-US" altLang="en-US" smtClean="0"/>
              <a:pPr/>
              <a:t>33</a:t>
            </a:fld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57200" y="5987018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http://www-cs-faculty.stanford.edu/~</a:t>
            </a:r>
            <a:r>
              <a:rPr lang="en-US" dirty="0" smtClean="0">
                <a:hlinkClick r:id="rId3"/>
              </a:rPr>
              <a:t>uno/lp.html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http://www-cs-faculty.stanford.edu/~</a:t>
            </a:r>
            <a:r>
              <a:rPr lang="en-US" dirty="0" smtClean="0">
                <a:hlinkClick r:id="rId4"/>
              </a:rPr>
              <a:t>uno/dt.html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24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Bug tracking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Keep track of</a:t>
            </a:r>
          </a:p>
          <a:p>
            <a:pPr lvl="1"/>
            <a:r>
              <a:rPr lang="en-US" altLang="en-US" dirty="0"/>
              <a:t>Who reported the bug (the failure)</a:t>
            </a:r>
          </a:p>
          <a:p>
            <a:pPr lvl="1"/>
            <a:r>
              <a:rPr lang="en-US" altLang="en-US" dirty="0"/>
              <a:t>Description of the failure</a:t>
            </a:r>
          </a:p>
          <a:p>
            <a:pPr lvl="1"/>
            <a:r>
              <a:rPr lang="en-US" altLang="en-US" dirty="0"/>
              <a:t>Severity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dirty="0" smtClean="0"/>
              <a:t>fault that </a:t>
            </a:r>
            <a:r>
              <a:rPr lang="en-US" altLang="en-US" dirty="0"/>
              <a:t>caused this failure</a:t>
            </a:r>
          </a:p>
          <a:p>
            <a:pPr lvl="1"/>
            <a:r>
              <a:rPr lang="en-US" altLang="en-US" dirty="0"/>
              <a:t>Who is repairing it</a:t>
            </a:r>
          </a:p>
          <a:p>
            <a:pPr lvl="1"/>
            <a:r>
              <a:rPr lang="en-US" altLang="en-US" dirty="0"/>
              <a:t>The repair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47E7-03CA-4C7F-B496-E3ED7BD07CB1}" type="slidenum">
              <a:rPr lang="en-US" altLang="en-US" smtClean="0"/>
              <a:pPr/>
              <a:t>34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851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477000"/>
            <a:ext cx="7620000" cy="244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A. E. Hassan and T. Xie: Mining Software Engineering Data</a:t>
            </a:r>
          </a:p>
        </p:txBody>
      </p:sp>
      <p:sp>
        <p:nvSpPr>
          <p:cNvPr id="10240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29600" y="6477000"/>
            <a:ext cx="609600" cy="244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F9AB1B7-E61E-4B07-A1AC-DCD389C9B132}" type="slidenum">
              <a:rPr lang="en-US" altLang="en-US">
                <a:solidFill>
                  <a:schemeClr val="bg1"/>
                </a:solidFill>
              </a:rPr>
              <a:pPr eaLnBrk="1" hangingPunct="1"/>
              <a:t>35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024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Bugzilla</a:t>
            </a:r>
          </a:p>
        </p:txBody>
      </p:sp>
      <p:sp>
        <p:nvSpPr>
          <p:cNvPr id="102405" name="Rectangle 3"/>
          <p:cNvSpPr>
            <a:spLocks noChangeArrowheads="1"/>
          </p:cNvSpPr>
          <p:nvPr/>
        </p:nvSpPr>
        <p:spPr bwMode="auto">
          <a:xfrm>
            <a:off x="323850" y="2133600"/>
            <a:ext cx="1655763" cy="1511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102406" name="Rectangle 4"/>
          <p:cNvSpPr>
            <a:spLocks noChangeArrowheads="1"/>
          </p:cNvSpPr>
          <p:nvPr/>
        </p:nvSpPr>
        <p:spPr bwMode="auto">
          <a:xfrm>
            <a:off x="2916238" y="3716338"/>
            <a:ext cx="1295400" cy="288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102407" name="Rectangle 5"/>
          <p:cNvSpPr>
            <a:spLocks noChangeArrowheads="1"/>
          </p:cNvSpPr>
          <p:nvPr/>
        </p:nvSpPr>
        <p:spPr bwMode="auto">
          <a:xfrm>
            <a:off x="2914650" y="3467100"/>
            <a:ext cx="604838" cy="242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pic>
        <p:nvPicPr>
          <p:cNvPr id="102408" name="Picture 6" descr="bugRepo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44" r="36874" b="33594"/>
          <a:stretch>
            <a:fillRect/>
          </a:stretch>
        </p:blipFill>
        <p:spPr bwMode="auto">
          <a:xfrm>
            <a:off x="533400" y="1571372"/>
            <a:ext cx="7696200" cy="502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09" name="Rectangle 7"/>
          <p:cNvSpPr>
            <a:spLocks noChangeArrowheads="1"/>
          </p:cNvSpPr>
          <p:nvPr/>
        </p:nvSpPr>
        <p:spPr bwMode="auto">
          <a:xfrm>
            <a:off x="1838325" y="3571875"/>
            <a:ext cx="2895600" cy="390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pic>
        <p:nvPicPr>
          <p:cNvPr id="102410" name="Picture 8" descr="dropbo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3624263"/>
            <a:ext cx="20764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11" name="Rectangle 9"/>
          <p:cNvSpPr>
            <a:spLocks noChangeArrowheads="1"/>
          </p:cNvSpPr>
          <p:nvPr/>
        </p:nvSpPr>
        <p:spPr bwMode="auto">
          <a:xfrm>
            <a:off x="1928813" y="3690938"/>
            <a:ext cx="490537" cy="133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102412" name="Rectangle 10"/>
          <p:cNvSpPr>
            <a:spLocks noChangeArrowheads="1"/>
          </p:cNvSpPr>
          <p:nvPr/>
        </p:nvSpPr>
        <p:spPr bwMode="auto">
          <a:xfrm>
            <a:off x="3411538" y="3678238"/>
            <a:ext cx="490537" cy="157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102413" name="Text Box 12"/>
          <p:cNvSpPr txBox="1">
            <a:spLocks noChangeArrowheads="1"/>
          </p:cNvSpPr>
          <p:nvPr/>
        </p:nvSpPr>
        <p:spPr bwMode="auto">
          <a:xfrm>
            <a:off x="1843088" y="3589338"/>
            <a:ext cx="119856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30000"/>
              </a:lnSpc>
              <a:buClr>
                <a:schemeClr val="accent2"/>
              </a:buClr>
            </a:pPr>
            <a:r>
              <a:rPr lang="en-US" altLang="en-US" sz="1200"/>
              <a:t>bill@firefox.org</a:t>
            </a:r>
          </a:p>
        </p:txBody>
      </p:sp>
      <p:sp>
        <p:nvSpPr>
          <p:cNvPr id="102414" name="Text Box 13"/>
          <p:cNvSpPr txBox="1">
            <a:spLocks noChangeArrowheads="1"/>
          </p:cNvSpPr>
          <p:nvPr/>
        </p:nvSpPr>
        <p:spPr bwMode="auto">
          <a:xfrm>
            <a:off x="5638800" y="6548438"/>
            <a:ext cx="327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chemeClr val="bg1"/>
                </a:solidFill>
              </a:rPr>
              <a:t>Adapted from Anvik et al.’s slides</a:t>
            </a:r>
          </a:p>
        </p:txBody>
      </p:sp>
    </p:spTree>
    <p:extLst>
      <p:ext uri="{BB962C8B-B14F-4D97-AF65-F5344CB8AC3E}">
        <p14:creationId xmlns:p14="http://schemas.microsoft.com/office/powerpoint/2010/main" val="1837225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477000"/>
            <a:ext cx="7620000" cy="244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A. E. Hassan and T. Xie: Mining Software Engineering Data</a:t>
            </a:r>
          </a:p>
        </p:txBody>
      </p:sp>
      <p:sp>
        <p:nvSpPr>
          <p:cNvPr id="10342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29600" y="6477000"/>
            <a:ext cx="609600" cy="244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2A60B9-65BB-4DB0-B5E3-E3692E9BD129}" type="slidenum">
              <a:rPr lang="en-US" altLang="en-US">
                <a:solidFill>
                  <a:schemeClr val="bg1"/>
                </a:solidFill>
              </a:rPr>
              <a:pPr eaLnBrk="1" hangingPunct="1"/>
              <a:t>36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9507"/>
            <a:ext cx="85344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Sample </a:t>
            </a:r>
            <a:r>
              <a:rPr lang="en-US" altLang="en-US" sz="4000" smtClean="0"/>
              <a:t>Bugzilla </a:t>
            </a:r>
            <a:r>
              <a:rPr lang="en-US" altLang="en-US" smtClean="0"/>
              <a:t>Bug Report</a:t>
            </a:r>
          </a:p>
        </p:txBody>
      </p:sp>
      <p:sp>
        <p:nvSpPr>
          <p:cNvPr id="1034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1219200"/>
            <a:ext cx="8643938" cy="5334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Bug report image</a:t>
            </a:r>
          </a:p>
          <a:p>
            <a:pPr eaLnBrk="1" hangingPunct="1"/>
            <a:r>
              <a:rPr lang="en-US" altLang="en-US" smtClean="0"/>
              <a:t>Overlay the triage questions</a:t>
            </a:r>
          </a:p>
        </p:txBody>
      </p:sp>
      <p:pic>
        <p:nvPicPr>
          <p:cNvPr id="103430" name="Picture 4" descr="bugreport-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" t="22395" r="26666" b="33333"/>
          <a:stretch>
            <a:fillRect/>
          </a:stretch>
        </p:blipFill>
        <p:spPr bwMode="auto">
          <a:xfrm>
            <a:off x="228600" y="1066800"/>
            <a:ext cx="8534400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31" name="Picture 5" descr="bugreport-bott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9" t="24609" r="26875" b="47917"/>
          <a:stretch>
            <a:fillRect/>
          </a:stretch>
        </p:blipFill>
        <p:spPr bwMode="auto">
          <a:xfrm>
            <a:off x="215900" y="3397250"/>
            <a:ext cx="85217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32" name="Picture 6" descr="bugreport-bott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9" t="35808" r="26875" b="36719"/>
          <a:stretch>
            <a:fillRect/>
          </a:stretch>
        </p:blipFill>
        <p:spPr bwMode="auto">
          <a:xfrm>
            <a:off x="228600" y="3944938"/>
            <a:ext cx="85217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03200" y="3913835"/>
            <a:ext cx="8382000" cy="495300"/>
            <a:chOff x="152" y="2300"/>
            <a:chExt cx="5280" cy="312"/>
          </a:xfrm>
        </p:grpSpPr>
        <p:sp>
          <p:nvSpPr>
            <p:cNvPr id="103444" name="Rectangle 8"/>
            <p:cNvSpPr>
              <a:spLocks noChangeArrowheads="1"/>
            </p:cNvSpPr>
            <p:nvPr/>
          </p:nvSpPr>
          <p:spPr bwMode="auto">
            <a:xfrm>
              <a:off x="152" y="2324"/>
              <a:ext cx="3704" cy="264"/>
            </a:xfrm>
            <a:prstGeom prst="rect">
              <a:avLst/>
            </a:prstGeom>
            <a:noFill/>
            <a:ln w="28575" algn="ctr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03445" name="AutoShape 9"/>
            <p:cNvSpPr>
              <a:spLocks noChangeArrowheads="1"/>
            </p:cNvSpPr>
            <p:nvPr/>
          </p:nvSpPr>
          <p:spPr bwMode="auto">
            <a:xfrm>
              <a:off x="4296" y="2300"/>
              <a:ext cx="1136" cy="312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30000"/>
                </a:lnSpc>
                <a:buClr>
                  <a:schemeClr val="accent2"/>
                </a:buClr>
              </a:pPr>
              <a:r>
                <a:rPr lang="en-US" altLang="en-US" sz="2400" b="1" dirty="0">
                  <a:latin typeface="Century Gothic" panose="020B0502020202020204" pitchFamily="34" charset="0"/>
                </a:rPr>
                <a:t>Duplicate?</a:t>
              </a:r>
              <a:r>
                <a:rPr lang="en-US" altLang="en-US" sz="2400" dirty="0">
                  <a:latin typeface="Century Gothic" panose="020B0502020202020204" pitchFamily="34" charset="0"/>
                </a:rPr>
                <a:t> </a:t>
              </a:r>
            </a:p>
          </p:txBody>
        </p:sp>
        <p:cxnSp>
          <p:nvCxnSpPr>
            <p:cNvPr id="103446" name="AutoShape 10"/>
            <p:cNvCxnSpPr>
              <a:cxnSpLocks noChangeShapeType="1"/>
              <a:stCxn id="103445" idx="1"/>
              <a:endCxn id="103444" idx="3"/>
            </p:cNvCxnSpPr>
            <p:nvPr/>
          </p:nvCxnSpPr>
          <p:spPr bwMode="auto">
            <a:xfrm flipH="1">
              <a:off x="3865" y="2456"/>
              <a:ext cx="43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03200" y="4689222"/>
            <a:ext cx="5829300" cy="673100"/>
            <a:chOff x="152" y="2824"/>
            <a:chExt cx="3672" cy="424"/>
          </a:xfrm>
        </p:grpSpPr>
        <p:sp>
          <p:nvSpPr>
            <p:cNvPr id="103441" name="Rectangle 12"/>
            <p:cNvSpPr>
              <a:spLocks noChangeArrowheads="1"/>
            </p:cNvSpPr>
            <p:nvPr/>
          </p:nvSpPr>
          <p:spPr bwMode="auto">
            <a:xfrm>
              <a:off x="152" y="2824"/>
              <a:ext cx="1384" cy="424"/>
            </a:xfrm>
            <a:prstGeom prst="rect">
              <a:avLst/>
            </a:prstGeom>
            <a:noFill/>
            <a:ln w="28575" algn="ctr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03442" name="AutoShape 13"/>
            <p:cNvSpPr>
              <a:spLocks noChangeArrowheads="1"/>
            </p:cNvSpPr>
            <p:nvPr/>
          </p:nvSpPr>
          <p:spPr bwMode="auto">
            <a:xfrm>
              <a:off x="2328" y="2880"/>
              <a:ext cx="1496" cy="312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30000"/>
                </a:lnSpc>
                <a:buClr>
                  <a:schemeClr val="accent2"/>
                </a:buClr>
              </a:pPr>
              <a:r>
                <a:rPr lang="en-US" altLang="en-US" sz="2400" b="1">
                  <a:latin typeface="Century Gothic" panose="020B0502020202020204" pitchFamily="34" charset="0"/>
                </a:rPr>
                <a:t>Reproducible?</a:t>
              </a:r>
              <a:r>
                <a:rPr lang="en-US" altLang="en-US" sz="2400">
                  <a:latin typeface="Century Gothic" panose="020B0502020202020204" pitchFamily="34" charset="0"/>
                </a:rPr>
                <a:t> </a:t>
              </a:r>
            </a:p>
          </p:txBody>
        </p:sp>
        <p:cxnSp>
          <p:nvCxnSpPr>
            <p:cNvPr id="103443" name="AutoShape 14"/>
            <p:cNvCxnSpPr>
              <a:cxnSpLocks noChangeShapeType="1"/>
              <a:stCxn id="103442" idx="1"/>
              <a:endCxn id="103441" idx="3"/>
            </p:cNvCxnSpPr>
            <p:nvPr/>
          </p:nvCxnSpPr>
          <p:spPr bwMode="auto">
            <a:xfrm flipH="1">
              <a:off x="1545" y="3036"/>
              <a:ext cx="78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3435" name="Text Box 15"/>
          <p:cNvSpPr txBox="1">
            <a:spLocks noChangeArrowheads="1"/>
          </p:cNvSpPr>
          <p:nvPr/>
        </p:nvSpPr>
        <p:spPr bwMode="auto">
          <a:xfrm>
            <a:off x="3492310" y="6215360"/>
            <a:ext cx="5638800" cy="92333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en-US" altLang="en-US" dirty="0"/>
              <a:t>Bugzilla: open source bug tracking tool</a:t>
            </a:r>
            <a:br>
              <a:rPr lang="en-US" altLang="en-US" dirty="0"/>
            </a:br>
            <a:r>
              <a:rPr lang="en-US" altLang="en-US" dirty="0">
                <a:hlinkClick r:id="rId5"/>
              </a:rPr>
              <a:t>http://www.bugzilla.org/</a:t>
            </a:r>
            <a:r>
              <a:rPr lang="en-US" altLang="en-US" dirty="0"/>
              <a:t>  </a:t>
            </a:r>
            <a:br>
              <a:rPr lang="en-US" altLang="en-US" dirty="0"/>
            </a:br>
            <a:endParaRPr lang="en-US" altLang="en-US" dirty="0"/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15900" y="2779586"/>
            <a:ext cx="7315200" cy="671513"/>
            <a:chOff x="96" y="1728"/>
            <a:chExt cx="4608" cy="423"/>
          </a:xfrm>
        </p:grpSpPr>
        <p:sp>
          <p:nvSpPr>
            <p:cNvPr id="103438" name="Text Box 18"/>
            <p:cNvSpPr txBox="1">
              <a:spLocks noChangeArrowheads="1"/>
            </p:cNvSpPr>
            <p:nvPr/>
          </p:nvSpPr>
          <p:spPr bwMode="auto">
            <a:xfrm>
              <a:off x="96" y="1776"/>
              <a:ext cx="2302" cy="375"/>
            </a:xfrm>
            <a:prstGeom prst="rect">
              <a:avLst/>
            </a:prstGeom>
            <a:noFill/>
            <a:ln w="28575" algn="ctr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30000"/>
                </a:lnSpc>
                <a:buClr>
                  <a:schemeClr val="accent2"/>
                </a:buClr>
              </a:pPr>
              <a:endParaRPr lang="en-US" altLang="en-US" sz="2400" b="1">
                <a:latin typeface="Century Gothic" panose="020B0502020202020204" pitchFamily="34" charset="0"/>
              </a:endParaRPr>
            </a:p>
          </p:txBody>
        </p:sp>
        <p:sp>
          <p:nvSpPr>
            <p:cNvPr id="103439" name="Line 19"/>
            <p:cNvSpPr>
              <a:spLocks noChangeShapeType="1"/>
            </p:cNvSpPr>
            <p:nvPr/>
          </p:nvSpPr>
          <p:spPr bwMode="auto">
            <a:xfrm flipH="1">
              <a:off x="2400" y="192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0" name="AutoShape 20"/>
            <p:cNvSpPr>
              <a:spLocks noChangeArrowheads="1"/>
            </p:cNvSpPr>
            <p:nvPr/>
          </p:nvSpPr>
          <p:spPr bwMode="auto">
            <a:xfrm>
              <a:off x="2976" y="1728"/>
              <a:ext cx="1728" cy="384"/>
            </a:xfrm>
            <a:prstGeom prst="flowChartAlternate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30000"/>
                </a:lnSpc>
                <a:buClr>
                  <a:schemeClr val="accent2"/>
                </a:buClr>
              </a:pPr>
              <a:r>
                <a:rPr lang="en-US" altLang="en-US" sz="2400" b="1">
                  <a:latin typeface="Century Gothic" panose="020B0502020202020204" pitchFamily="34" charset="0"/>
                </a:rPr>
                <a:t>Assigned To: ?</a:t>
              </a:r>
            </a:p>
            <a:p>
              <a:pPr algn="ctr"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43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Bug tracking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information about failures to estimate reliability</a:t>
            </a:r>
          </a:p>
          <a:p>
            <a:r>
              <a:rPr lang="en-US" altLang="en-US" dirty="0"/>
              <a:t>Compare</a:t>
            </a:r>
          </a:p>
          <a:p>
            <a:pPr lvl="1"/>
            <a:r>
              <a:rPr lang="en-US" altLang="en-US" dirty="0"/>
              <a:t>Critical nature of failure</a:t>
            </a:r>
          </a:p>
          <a:p>
            <a:pPr lvl="1"/>
            <a:r>
              <a:rPr lang="en-US" altLang="en-US" dirty="0"/>
              <a:t>Iteration </a:t>
            </a:r>
            <a:r>
              <a:rPr lang="en-US" altLang="en-US" dirty="0" smtClean="0"/>
              <a:t>that the failure </a:t>
            </a:r>
            <a:r>
              <a:rPr lang="en-US" altLang="en-US" dirty="0"/>
              <a:t>discovered</a:t>
            </a:r>
          </a:p>
          <a:p>
            <a:pPr lvl="1"/>
            <a:r>
              <a:rPr lang="en-US" altLang="en-US" dirty="0"/>
              <a:t>Module that had the </a:t>
            </a:r>
            <a:r>
              <a:rPr lang="en-US" altLang="en-US" dirty="0" smtClean="0"/>
              <a:t>fault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3FDDF-A4CE-43B2-831B-436D7A46FA8D}" type="slidenum">
              <a:rPr lang="en-US" altLang="en-US" smtClean="0"/>
              <a:pPr/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754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Use quality information to make decisions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“Must repair all level 1 failures before shipping”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“Half of all level 1 and 2 failures in the alpha release were in the Call Processing module; we should rewrite it.”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“Half of all level 1 and 2 </a:t>
            </a:r>
            <a:r>
              <a:rPr lang="en-US" altLang="en-US" dirty="0" smtClean="0"/>
              <a:t>faults found </a:t>
            </a:r>
            <a:r>
              <a:rPr lang="en-US" altLang="en-US" dirty="0"/>
              <a:t>in the design reviews were in Call Processing; we should rewrite it.”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9F78-9B30-4069-A5A9-4E8D5690DEB4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467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Bug tracking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Discover the </a:t>
            </a:r>
            <a:r>
              <a:rPr lang="en-US" altLang="en-US" dirty="0" smtClean="0"/>
              <a:t>fault (i.e., defect, flaw) </a:t>
            </a:r>
            <a:r>
              <a:rPr lang="en-US" altLang="en-US" dirty="0"/>
              <a:t>that caused each </a:t>
            </a:r>
            <a:r>
              <a:rPr lang="en-US" altLang="en-US" dirty="0" smtClean="0"/>
              <a:t>failure (i.e., bug)</a:t>
            </a:r>
            <a:endParaRPr lang="en-US" altLang="en-US" dirty="0"/>
          </a:p>
          <a:p>
            <a:r>
              <a:rPr lang="en-US" altLang="en-US" dirty="0"/>
              <a:t>Categorize </a:t>
            </a:r>
            <a:r>
              <a:rPr lang="en-US" altLang="en-US" dirty="0" smtClean="0"/>
              <a:t>faults</a:t>
            </a:r>
            <a:endParaRPr lang="en-US" altLang="en-US" dirty="0"/>
          </a:p>
          <a:p>
            <a:r>
              <a:rPr lang="en-US" altLang="en-US" dirty="0"/>
              <a:t>Look at </a:t>
            </a:r>
            <a:r>
              <a:rPr lang="en-US" altLang="en-US" dirty="0" smtClean="0"/>
              <a:t>categories with </a:t>
            </a:r>
            <a:r>
              <a:rPr lang="en-US" altLang="en-US" dirty="0"/>
              <a:t>the most </a:t>
            </a:r>
            <a:r>
              <a:rPr lang="en-US" altLang="en-US" dirty="0" smtClean="0"/>
              <a:t>faults </a:t>
            </a:r>
            <a:r>
              <a:rPr lang="en-US" altLang="en-US" dirty="0"/>
              <a:t>and improve your process to eliminate them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B11E-E8D0-4107-9C1F-3A3B0B1175DB}" type="slidenum">
              <a:rPr lang="en-US" altLang="en-US" smtClean="0"/>
              <a:pPr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788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24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 Or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b="1" dirty="0"/>
              <a:t>[</a:t>
            </a:r>
            <a:r>
              <a:rPr lang="en-US" sz="2400" b="1" dirty="0" err="1"/>
              <a:t>PexMethod</a:t>
            </a:r>
            <a:r>
              <a:rPr lang="en-US" sz="2400" b="1" dirty="0"/>
              <a:t>]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static </a:t>
            </a:r>
            <a:r>
              <a:rPr lang="en-US" sz="2400" dirty="0" err="1" smtClean="0"/>
              <a:t>bool</a:t>
            </a:r>
            <a:r>
              <a:rPr lang="en-US" sz="2400" dirty="0" smtClean="0"/>
              <a:t> testPop3(</a:t>
            </a:r>
            <a:r>
              <a:rPr lang="en-US" sz="2400" dirty="0" err="1" smtClean="0"/>
              <a:t>UIntStack</a:t>
            </a:r>
            <a:r>
              <a:rPr lang="en-US" sz="2400" dirty="0" smtClean="0"/>
              <a:t> e, </a:t>
            </a:r>
            <a:r>
              <a:rPr lang="en-US" sz="2400" dirty="0" err="1" smtClean="0"/>
              <a:t>int</a:t>
            </a:r>
            <a:r>
              <a:rPr lang="en-US" sz="2400" dirty="0" smtClean="0"/>
              <a:t> k) 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curNumOfElems</a:t>
            </a:r>
            <a:r>
              <a:rPr lang="en-US" sz="2400" dirty="0" smtClean="0"/>
              <a:t> = </a:t>
            </a:r>
            <a:r>
              <a:rPr lang="en-US" sz="2400" dirty="0" err="1"/>
              <a:t>e.GetNumberOfElements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   if (</a:t>
            </a:r>
            <a:r>
              <a:rPr lang="en-US" sz="2400" b="1" dirty="0" err="1" smtClean="0">
                <a:solidFill>
                  <a:srgbClr val="FF0000"/>
                </a:solidFill>
              </a:rPr>
              <a:t>curNumOfElems</a:t>
            </a:r>
            <a:r>
              <a:rPr lang="en-US" sz="2400" b="1" dirty="0" smtClean="0">
                <a:solidFill>
                  <a:srgbClr val="FF0000"/>
                </a:solidFill>
              </a:rPr>
              <a:t> &gt;= 1)</a:t>
            </a:r>
          </a:p>
          <a:p>
            <a:pPr marL="0" indent="0">
              <a:buNone/>
            </a:pPr>
            <a:r>
              <a:rPr lang="en-US" sz="2400" b="1" dirty="0" smtClean="0"/>
              <a:t>       </a:t>
            </a:r>
            <a:r>
              <a:rPr lang="en-US" sz="2400" dirty="0" err="1" smtClean="0"/>
              <a:t>e.Pop</a:t>
            </a:r>
            <a:r>
              <a:rPr lang="en-US" sz="2400" dirty="0" smtClean="0"/>
              <a:t>();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b="1" dirty="0" smtClean="0">
                <a:solidFill>
                  <a:srgbClr val="FF0000"/>
                </a:solidFill>
              </a:rPr>
              <a:t>if (</a:t>
            </a:r>
            <a:r>
              <a:rPr lang="en-US" sz="2400" b="1" dirty="0" err="1">
                <a:solidFill>
                  <a:srgbClr val="FF0000"/>
                </a:solidFill>
              </a:rPr>
              <a:t>e.GetNumberOfElements</a:t>
            </a:r>
            <a:r>
              <a:rPr lang="en-US" sz="2400" b="1" dirty="0" smtClean="0">
                <a:solidFill>
                  <a:srgbClr val="FF0000"/>
                </a:solidFill>
              </a:rPr>
              <a:t>() == (</a:t>
            </a:r>
            <a:r>
              <a:rPr lang="en-US" sz="2400" b="1" dirty="0" err="1" smtClean="0">
                <a:solidFill>
                  <a:srgbClr val="FF0000"/>
                </a:solidFill>
              </a:rPr>
              <a:t>curNumOfElems</a:t>
            </a:r>
            <a:r>
              <a:rPr lang="en-US" sz="2400" b="1" dirty="0" smtClean="0">
                <a:solidFill>
                  <a:srgbClr val="FF0000"/>
                </a:solidFill>
              </a:rPr>
              <a:t> -1))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return true;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}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return false;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50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Microsoft Watson </a:t>
            </a:r>
            <a:br>
              <a:rPr lang="en-US" altLang="en-US" dirty="0" smtClean="0"/>
            </a:br>
            <a:r>
              <a:rPr lang="en-US" altLang="en-US" sz="3600" dirty="0" smtClean="0"/>
              <a:t>aka. Windows Error Reporting System</a:t>
            </a:r>
            <a:endParaRPr lang="en-US" alt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B11E-E8D0-4107-9C1F-3A3B0B1175DB}" type="slidenum">
              <a:rPr lang="en-US" altLang="en-US" smtClean="0"/>
              <a:pPr/>
              <a:t>40</a:t>
            </a:fld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70205" y="6031081"/>
            <a:ext cx="906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cacm.acm.org/magazines/2011/7/109883-debugging-in-the-very-large/fulltext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 descr="http://deliveryimages.acm.org/10.1145/1970000/1965749/figs/f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7620000" cy="286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77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Microsoft Watson </a:t>
            </a:r>
            <a:br>
              <a:rPr lang="en-US" altLang="en-US" dirty="0" smtClean="0"/>
            </a:br>
            <a:r>
              <a:rPr lang="en-US" altLang="en-US" sz="3600" dirty="0" smtClean="0"/>
              <a:t>aka. Windows Error Reporting System</a:t>
            </a:r>
            <a:endParaRPr lang="en-US" alt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B11E-E8D0-4107-9C1F-3A3B0B1175DB}" type="slidenum">
              <a:rPr lang="en-US" altLang="en-US" smtClean="0"/>
              <a:pPr/>
              <a:t>41</a:t>
            </a:fld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70205" y="6031081"/>
            <a:ext cx="906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cacm.acm.org/magazines/2011/7/109883-debugging-in-the-very-large/fulltext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1266" name="Picture 2" descr="http://deliveryimages.acm.org/10.1145/1970000/1965749/figs/f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709725"/>
            <a:ext cx="4667250" cy="369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18105" y="537141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Crashes by driver class normalized to hardware failures for same period.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2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Microsoft Watson </a:t>
            </a:r>
            <a:br>
              <a:rPr lang="en-US" altLang="en-US" dirty="0" smtClean="0"/>
            </a:br>
            <a:r>
              <a:rPr lang="en-US" altLang="en-US" sz="3600" dirty="0" smtClean="0"/>
              <a:t>aka. Windows Error Reporting System</a:t>
            </a:r>
            <a:endParaRPr lang="en-US" alt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B11E-E8D0-4107-9C1F-3A3B0B1175DB}" type="slidenum">
              <a:rPr lang="en-US" altLang="en-US" smtClean="0"/>
              <a:pPr/>
              <a:t>42</a:t>
            </a:fld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6356350"/>
            <a:ext cx="906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cacm.acm.org/magazines/2011/7/109883-debugging-in-the-very-large/fulltext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554331"/>
            <a:ext cx="5619750" cy="4476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76400" y="5861804"/>
            <a:ext cx="6019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http://en.wikipedia.org/wiki/Cumulative_distribution_function</a:t>
            </a:r>
          </a:p>
        </p:txBody>
      </p:sp>
    </p:spTree>
    <p:extLst>
      <p:ext uri="{BB962C8B-B14F-4D97-AF65-F5344CB8AC3E}">
        <p14:creationId xmlns:p14="http://schemas.microsoft.com/office/powerpoint/2010/main" val="139439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SQA Manager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Responsible for SQA policy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Develops testing plan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Checks that plan is being followed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Develops review process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Trains reviewers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Monitors reviews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Develops customer survey plan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DE4A-5CEE-4721-A37E-AA523474CAB3}" type="slidenum">
              <a:rPr lang="en-US" altLang="en-US" smtClean="0"/>
              <a:pPr/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606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Technical Reviews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way to </a:t>
            </a:r>
            <a:r>
              <a:rPr lang="en-US" altLang="en-US" u="sng" dirty="0"/>
              <a:t>evaluate</a:t>
            </a:r>
            <a:r>
              <a:rPr lang="en-US" altLang="en-US" dirty="0"/>
              <a:t> the quality of requirements, designs, and software</a:t>
            </a:r>
          </a:p>
          <a:p>
            <a:r>
              <a:rPr lang="en-US" altLang="en-US" dirty="0"/>
              <a:t>A way to </a:t>
            </a:r>
            <a:r>
              <a:rPr lang="en-US" altLang="en-US" u="sng" dirty="0"/>
              <a:t>improve</a:t>
            </a:r>
            <a:r>
              <a:rPr lang="en-US" altLang="en-US" dirty="0"/>
              <a:t> the quality of requirements, designs, and software</a:t>
            </a:r>
          </a:p>
          <a:p>
            <a:r>
              <a:rPr lang="en-US" altLang="en-US" dirty="0"/>
              <a:t>A way to educate new developers and ensure that developers are consistent</a:t>
            </a:r>
          </a:p>
          <a:p>
            <a:r>
              <a:rPr lang="en-US" altLang="en-US" i="1" dirty="0"/>
              <a:t>Proven to be cost-effective!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38D3-8A91-45C2-AE6A-4CF705DD1D26}" type="slidenum">
              <a:rPr lang="en-US" altLang="en-US" smtClean="0"/>
              <a:pPr/>
              <a:t>44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414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Main goal: evaluate quality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Produce a report describing </a:t>
            </a:r>
          </a:p>
          <a:p>
            <a:pPr lvl="1"/>
            <a:r>
              <a:rPr lang="en-US" altLang="en-US"/>
              <a:t>Potential problems</a:t>
            </a:r>
          </a:p>
          <a:p>
            <a:pPr lvl="1"/>
            <a:r>
              <a:rPr lang="en-US" altLang="en-US"/>
              <a:t>Summary of overall quality</a:t>
            </a:r>
          </a:p>
          <a:p>
            <a:pPr lvl="1"/>
            <a:r>
              <a:rPr lang="en-US" altLang="en-US"/>
              <a:t>Pass/fail</a:t>
            </a:r>
          </a:p>
          <a:p>
            <a:r>
              <a:rPr lang="en-US" altLang="en-US"/>
              <a:t>Evaluated by expert outsiders</a:t>
            </a:r>
          </a:p>
          <a:p>
            <a:pPr lvl="1"/>
            <a:r>
              <a:rPr lang="en-US" altLang="en-US"/>
              <a:t>Must know enough</a:t>
            </a:r>
          </a:p>
          <a:p>
            <a:pPr lvl="1"/>
            <a:r>
              <a:rPr lang="en-US" altLang="en-US"/>
              <a:t>Shouldn’t know too much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A3C8-9FC7-4854-9B98-AC43B2EA0C97}" type="slidenum">
              <a:rPr lang="en-US" altLang="en-US" smtClean="0"/>
              <a:pPr/>
              <a:t>45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032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Secondary goal: improve quality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Find </a:t>
            </a:r>
            <a:r>
              <a:rPr lang="en-US" altLang="en-US" dirty="0" smtClean="0"/>
              <a:t>faults</a:t>
            </a:r>
            <a:endParaRPr lang="en-US" altLang="en-US" dirty="0"/>
          </a:p>
          <a:p>
            <a:r>
              <a:rPr lang="en-US" altLang="en-US" dirty="0"/>
              <a:t>Enforce standards</a:t>
            </a:r>
          </a:p>
          <a:p>
            <a:r>
              <a:rPr lang="en-US" altLang="en-US" dirty="0"/>
              <a:t>Improve standards</a:t>
            </a:r>
          </a:p>
          <a:p>
            <a:r>
              <a:rPr lang="en-US" altLang="en-US" dirty="0"/>
              <a:t>Provide feedback to management</a:t>
            </a:r>
          </a:p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6DF1-A0E5-4ABD-820F-9CE2FC232671}" type="slidenum">
              <a:rPr lang="en-US" altLang="en-US" smtClean="0"/>
              <a:pPr/>
              <a:t>46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241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Review Team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Leader (moderator)</a:t>
            </a:r>
          </a:p>
          <a:p>
            <a:r>
              <a:rPr lang="en-US" altLang="en-US" dirty="0" smtClean="0"/>
              <a:t>Recorder/Scribe</a:t>
            </a:r>
            <a:endParaRPr lang="en-US" altLang="en-US" dirty="0"/>
          </a:p>
          <a:p>
            <a:r>
              <a:rPr lang="en-US" altLang="en-US" dirty="0" smtClean="0"/>
              <a:t>Reviewers</a:t>
            </a:r>
          </a:p>
          <a:p>
            <a:endParaRPr lang="en-US" altLang="en-US" dirty="0"/>
          </a:p>
          <a:p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Producers of the artifact under review may participate in the review meeting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08C8-E58A-479C-AC90-EEE0FDAF1762}" type="slidenum">
              <a:rPr lang="en-US" altLang="en-US" smtClean="0"/>
              <a:pPr/>
              <a:t>47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1191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Leader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Responsible for obtaining a good review - or reporting why a good review wasn’t possible</a:t>
            </a:r>
          </a:p>
          <a:p>
            <a:pPr>
              <a:lnSpc>
                <a:spcPct val="90000"/>
              </a:lnSpc>
            </a:pPr>
            <a:r>
              <a:rPr lang="en-US" altLang="en-US"/>
              <a:t>Good review - one that accurately describes the quality of the product</a:t>
            </a:r>
          </a:p>
          <a:p>
            <a:pPr>
              <a:lnSpc>
                <a:spcPct val="90000"/>
              </a:lnSpc>
            </a:pPr>
            <a:r>
              <a:rPr lang="en-US" altLang="en-US"/>
              <a:t>Make sure that reviewers have all the material they need for the review</a:t>
            </a:r>
          </a:p>
          <a:p>
            <a:pPr>
              <a:lnSpc>
                <a:spcPct val="90000"/>
              </a:lnSpc>
            </a:pPr>
            <a:r>
              <a:rPr lang="en-US" altLang="en-US"/>
              <a:t>Get a time and place for the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7B83-7F78-4A82-8641-7FFE08B02B4F}" type="slidenum">
              <a:rPr lang="en-US" altLang="en-US" smtClean="0"/>
              <a:pPr/>
              <a:t>48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342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Recorder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Responsible to provide information for an accurate report of the review</a:t>
            </a:r>
          </a:p>
          <a:p>
            <a:r>
              <a:rPr lang="en-US" altLang="en-US" dirty="0" smtClean="0"/>
              <a:t>At </a:t>
            </a:r>
            <a:r>
              <a:rPr lang="en-US" altLang="en-US" dirty="0"/>
              <a:t>end of review, recorder gives summary and makes sure the team agrees</a:t>
            </a:r>
          </a:p>
          <a:p>
            <a:r>
              <a:rPr lang="en-US" altLang="en-US" dirty="0"/>
              <a:t>Recorder helps leader make final report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0E6C-90C3-4F12-86A1-FDE746C1D1B1}" type="slidenum">
              <a:rPr lang="en-US" altLang="en-US" smtClean="0"/>
              <a:pPr/>
              <a:t>49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938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24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 Or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b="1" dirty="0"/>
              <a:t>[</a:t>
            </a:r>
            <a:r>
              <a:rPr lang="en-US" sz="2400" b="1" dirty="0" err="1"/>
              <a:t>PexMethod</a:t>
            </a:r>
            <a:r>
              <a:rPr lang="en-US" sz="2400" b="1" dirty="0"/>
              <a:t>]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static </a:t>
            </a:r>
            <a:r>
              <a:rPr lang="en-US" sz="2400" dirty="0" smtClean="0"/>
              <a:t>void testPop3(</a:t>
            </a:r>
            <a:r>
              <a:rPr lang="en-US" sz="2400" dirty="0" err="1" smtClean="0"/>
              <a:t>UIntStack</a:t>
            </a:r>
            <a:r>
              <a:rPr lang="en-US" sz="2400" dirty="0" smtClean="0"/>
              <a:t> e, </a:t>
            </a:r>
            <a:r>
              <a:rPr lang="en-US" sz="2400" dirty="0" err="1" smtClean="0"/>
              <a:t>int</a:t>
            </a:r>
            <a:r>
              <a:rPr lang="en-US" sz="2400" dirty="0" smtClean="0"/>
              <a:t> i, </a:t>
            </a:r>
            <a:r>
              <a:rPr lang="en-US" sz="2400" dirty="0" err="1" smtClean="0"/>
              <a:t>int</a:t>
            </a:r>
            <a:r>
              <a:rPr lang="en-US" sz="2400" dirty="0" smtClean="0"/>
              <a:t> j) 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b="1" dirty="0" err="1"/>
              <a:t>PexAssume.IsTrue</a:t>
            </a:r>
            <a:r>
              <a:rPr lang="en-US" sz="2400" dirty="0"/>
              <a:t>(</a:t>
            </a:r>
            <a:r>
              <a:rPr lang="en-US" sz="2400" dirty="0" err="1"/>
              <a:t>e.IsEmpty</a:t>
            </a:r>
            <a:r>
              <a:rPr lang="en-US" sz="2400" dirty="0"/>
              <a:t>());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</a:t>
            </a:r>
            <a:r>
              <a:rPr lang="en-US" sz="2400" dirty="0" err="1"/>
              <a:t>e.Push</a:t>
            </a:r>
            <a:r>
              <a:rPr lang="en-US" sz="2400" dirty="0"/>
              <a:t>(i);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e.Push</a:t>
            </a:r>
            <a:r>
              <a:rPr lang="en-US" sz="2400" dirty="0"/>
              <a:t>(j);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if (i == </a:t>
            </a:r>
            <a:r>
              <a:rPr lang="en-US" sz="2400" b="1" dirty="0">
                <a:solidFill>
                  <a:srgbClr val="FF0000"/>
                </a:solidFill>
              </a:rPr>
              <a:t>j</a:t>
            </a:r>
            <a:r>
              <a:rPr lang="en-US" sz="2400" b="1" dirty="0" smtClean="0">
                <a:solidFill>
                  <a:srgbClr val="FF0000"/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2400" b="1" dirty="0" smtClean="0"/>
              <a:t>       </a:t>
            </a:r>
            <a:r>
              <a:rPr lang="en-US" sz="2400" dirty="0" err="1" smtClean="0"/>
              <a:t>e.Pop</a:t>
            </a:r>
            <a:r>
              <a:rPr lang="en-US" sz="2400" dirty="0" smtClean="0"/>
              <a:t>();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b="1" dirty="0" err="1" smtClean="0"/>
              <a:t>PexAssert.IsTrue</a:t>
            </a:r>
            <a:r>
              <a:rPr lang="en-US" sz="2400" dirty="0" smtClean="0"/>
              <a:t>(</a:t>
            </a:r>
            <a:r>
              <a:rPr lang="en-US" sz="2400" dirty="0" err="1" smtClean="0"/>
              <a:t>e.Top</a:t>
            </a:r>
            <a:r>
              <a:rPr lang="en-US" sz="2400" dirty="0" smtClean="0"/>
              <a:t>() == i);</a:t>
            </a:r>
          </a:p>
          <a:p>
            <a:pPr marL="0" indent="0">
              <a:buNone/>
            </a:pPr>
            <a:r>
              <a:rPr lang="en-US" sz="2400" b="1" dirty="0" smtClean="0"/>
              <a:t>       </a:t>
            </a:r>
            <a:r>
              <a:rPr lang="en-US" sz="2400" dirty="0" err="1" smtClean="0"/>
              <a:t>e.Pop</a:t>
            </a:r>
            <a:r>
              <a:rPr lang="en-US" sz="2400" dirty="0"/>
              <a:t>();    </a:t>
            </a:r>
          </a:p>
          <a:p>
            <a:pPr marL="0" indent="0">
              <a:buNone/>
            </a:pPr>
            <a:r>
              <a:rPr lang="en-US" sz="2400" dirty="0"/>
              <a:t>       </a:t>
            </a:r>
            <a:r>
              <a:rPr lang="en-US" sz="2400" b="1" dirty="0" err="1"/>
              <a:t>PexAssert.IsTrue</a:t>
            </a:r>
            <a:r>
              <a:rPr lang="en-US" sz="2400" dirty="0"/>
              <a:t>(</a:t>
            </a:r>
            <a:r>
              <a:rPr lang="en-US" sz="2400" dirty="0" err="1"/>
              <a:t>e.Top</a:t>
            </a:r>
            <a:r>
              <a:rPr lang="en-US" sz="2400" dirty="0" smtClean="0"/>
              <a:t>() == i); </a:t>
            </a:r>
          </a:p>
          <a:p>
            <a:pPr marL="0" indent="0">
              <a:buNone/>
            </a:pPr>
            <a:r>
              <a:rPr lang="en-US" sz="2400" dirty="0" smtClean="0"/>
              <a:t>   }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06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Reviewers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Study product in advance and take notes</a:t>
            </a:r>
          </a:p>
          <a:p>
            <a:r>
              <a:rPr lang="en-US" altLang="en-US" dirty="0"/>
              <a:t>Have a check-list of review criteria</a:t>
            </a:r>
          </a:p>
          <a:p>
            <a:r>
              <a:rPr lang="en-US" altLang="en-US" dirty="0"/>
              <a:t>Give both positive and negative comments</a:t>
            </a:r>
          </a:p>
          <a:p>
            <a:r>
              <a:rPr lang="en-US" altLang="en-US" dirty="0"/>
              <a:t>Raise issues, </a:t>
            </a:r>
            <a:r>
              <a:rPr lang="en-US" altLang="en-US" b="1" i="1" dirty="0"/>
              <a:t>don’t resolve them</a:t>
            </a:r>
          </a:p>
          <a:p>
            <a:r>
              <a:rPr lang="en-US" altLang="en-US" dirty="0"/>
              <a:t>Must be technically </a:t>
            </a:r>
            <a:r>
              <a:rPr lang="en-US" altLang="en-US" dirty="0" smtClean="0"/>
              <a:t>competent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39F7-A3C4-4CEF-90DC-2E0154DE18D1}" type="slidenum">
              <a:rPr lang="en-US" altLang="en-US" smtClean="0"/>
              <a:pPr/>
              <a:t>50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658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Result of review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Review summary</a:t>
            </a:r>
          </a:p>
          <a:p>
            <a:pPr lvl="1"/>
            <a:r>
              <a:rPr lang="en-US" altLang="en-US" dirty="0"/>
              <a:t>Who, what, when and the conclusion</a:t>
            </a:r>
          </a:p>
          <a:p>
            <a:r>
              <a:rPr lang="en-US" altLang="en-US" dirty="0"/>
              <a:t>Issues list</a:t>
            </a:r>
          </a:p>
          <a:p>
            <a:pPr lvl="1"/>
            <a:r>
              <a:rPr lang="en-US" altLang="en-US" dirty="0"/>
              <a:t>Can result in more detailed reports</a:t>
            </a:r>
          </a:p>
          <a:p>
            <a:pPr lvl="1"/>
            <a:r>
              <a:rPr lang="en-US" altLang="en-US" dirty="0"/>
              <a:t>Give priority to issues</a:t>
            </a:r>
          </a:p>
          <a:p>
            <a:pPr lvl="1"/>
            <a:r>
              <a:rPr lang="en-US" altLang="en-US" dirty="0"/>
              <a:t>Can be disagreement on issues</a:t>
            </a:r>
          </a:p>
          <a:p>
            <a:pPr lvl="1"/>
            <a:r>
              <a:rPr lang="en-US" altLang="en-US" dirty="0"/>
              <a:t>Most issues are about product, but can also be about process or standards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FA3C-0E8B-4212-A98D-9532747F5F70}" type="slidenum">
              <a:rPr lang="en-US" altLang="en-US" smtClean="0"/>
              <a:pPr/>
              <a:t>51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342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Walkthrough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Producer guides reviewers through the product</a:t>
            </a:r>
          </a:p>
          <a:p>
            <a:pPr>
              <a:lnSpc>
                <a:spcPct val="90000"/>
              </a:lnSpc>
            </a:pPr>
            <a:r>
              <a:rPr lang="en-US" altLang="en-US"/>
              <a:t>Easier on reviewers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cover more material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More reviewers can participate</a:t>
            </a:r>
          </a:p>
          <a:p>
            <a:pPr>
              <a:lnSpc>
                <a:spcPct val="90000"/>
              </a:lnSpc>
            </a:pPr>
            <a:r>
              <a:rPr lang="en-US" altLang="en-US"/>
              <a:t>Good for training the reviewers</a:t>
            </a:r>
          </a:p>
          <a:p>
            <a:pPr>
              <a:lnSpc>
                <a:spcPct val="90000"/>
              </a:lnSpc>
            </a:pPr>
            <a:r>
              <a:rPr lang="en-US" altLang="en-US"/>
              <a:t>Not as good for evaluating and improving the product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FC84-7DCB-46E9-99CB-DA55B16327DD}" type="slidenum">
              <a:rPr lang="en-US" altLang="en-US" smtClean="0"/>
              <a:pPr/>
              <a:t>52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045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Inspection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Confine attention to a few aspects of the product, one at a time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More </a:t>
            </a:r>
            <a:r>
              <a:rPr lang="en-US" altLang="en-US" dirty="0"/>
              <a:t>preparation by leader - must give detailed instructions to reviewers</a:t>
            </a:r>
          </a:p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BE94-AF3E-4D8D-9983-E02342C89E8E}" type="slidenum">
              <a:rPr lang="en-US" altLang="en-US" smtClean="0"/>
              <a:pPr/>
              <a:t>53</a:t>
            </a:fld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5959993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REVIEWS,WALKTHROUGH AND INSPECTION IN SOFTWARE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TESTING:</a:t>
            </a:r>
            <a:endParaRPr lang="en-US" sz="1400" dirty="0">
              <a:solidFill>
                <a:schemeClr val="tx1">
                  <a:lumMod val="50000"/>
                </a:schemeClr>
              </a:solidFill>
              <a:hlinkClick r:id="rId3"/>
            </a:endParaRPr>
          </a:p>
          <a:p>
            <a:r>
              <a:rPr lang="en-US" sz="1400" dirty="0" smtClean="0">
                <a:hlinkClick r:id="rId3"/>
              </a:rPr>
              <a:t>http</a:t>
            </a:r>
            <a:r>
              <a:rPr lang="en-US" sz="1400" dirty="0">
                <a:hlinkClick r:id="rId3"/>
              </a:rPr>
              <a:t>://www.abodeqa.com/2014/03/22/reviewswalkthrough-and-inspection-in-software-testing</a:t>
            </a:r>
            <a:r>
              <a:rPr lang="en-US" sz="1400" dirty="0" smtClean="0">
                <a:hlinkClick r:id="rId3"/>
              </a:rPr>
              <a:t>/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318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Checklist: Java code</a:t>
            </a:r>
            <a:endParaRPr lang="en-US" altLang="en-US" dirty="0"/>
          </a:p>
        </p:txBody>
      </p:sp>
      <p:sp>
        <p:nvSpPr>
          <p:cNvPr id="308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Class names make sense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Class comment that defines variables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Classes </a:t>
            </a:r>
            <a:r>
              <a:rPr lang="en-US" altLang="en-US" sz="2400" dirty="0"/>
              <a:t>have </a:t>
            </a:r>
            <a:r>
              <a:rPr lang="en-US" altLang="en-US" sz="2400" dirty="0" smtClean="0"/>
              <a:t>member functions and fields in an order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Classes have getters/setters properly defined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Methods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Names should be spelled </a:t>
            </a:r>
            <a:r>
              <a:rPr lang="en-US" altLang="en-US" sz="2400" dirty="0"/>
              <a:t>out in full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Visibility should be as restrictive as possible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Should be properly documented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Should not be too big (less than 30 lines)</a:t>
            </a:r>
            <a:endParaRPr lang="en-US" alt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EA95-7D64-4FCC-9993-2C7152474A2C}" type="slidenum">
              <a:rPr lang="en-US" altLang="en-US" smtClean="0"/>
              <a:pPr/>
              <a:t>54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932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Reviews are a key quality control technique</a:t>
            </a:r>
          </a:p>
          <a:p>
            <a:r>
              <a:rPr lang="en-US" altLang="en-US"/>
              <a:t>Pair-programming is a kind of informal review</a:t>
            </a:r>
          </a:p>
          <a:p>
            <a:r>
              <a:rPr lang="en-US" altLang="en-US"/>
              <a:t>Use reviews to improve your process, not just your product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133C-8BE9-43B3-B236-EFEE77422689}" type="slidenum">
              <a:rPr lang="en-US" altLang="en-US" smtClean="0"/>
              <a:pPr/>
              <a:t>55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624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4DB6-E3A7-4944-A3AF-46E381DA39F5}" type="slidenum">
              <a:rPr lang="en-US" altLang="en-US" smtClean="0"/>
              <a:pPr/>
              <a:t>56</a:t>
            </a:fld>
            <a:endParaRPr lang="en-US" altLang="en-US" dirty="0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to read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Code </a:t>
            </a:r>
            <a:r>
              <a:rPr lang="en-US" altLang="en-US" dirty="0" smtClean="0"/>
              <a:t>Complete 2</a:t>
            </a:r>
            <a:endParaRPr lang="en-US" altLang="en-US" dirty="0"/>
          </a:p>
          <a:p>
            <a:pPr lvl="1"/>
            <a:r>
              <a:rPr lang="en-US" altLang="en-US" dirty="0" smtClean="0"/>
              <a:t>Ch. </a:t>
            </a:r>
            <a:r>
              <a:rPr lang="en-US" altLang="en-US" smtClean="0"/>
              <a:t>20 </a:t>
            </a:r>
            <a:r>
              <a:rPr lang="en-US" altLang="en-US" dirty="0"/>
              <a:t>“The Software Quality Landscape”</a:t>
            </a:r>
          </a:p>
          <a:p>
            <a:pPr lvl="1"/>
            <a:r>
              <a:rPr lang="en-US" altLang="en-US" dirty="0" smtClean="0"/>
              <a:t>Ch. </a:t>
            </a:r>
            <a:r>
              <a:rPr lang="en-US" altLang="en-US" dirty="0"/>
              <a:t>21 “Collaborative Construction”</a:t>
            </a:r>
          </a:p>
        </p:txBody>
      </p:sp>
    </p:spTree>
    <p:extLst>
      <p:ext uri="{BB962C8B-B14F-4D97-AF65-F5344CB8AC3E}">
        <p14:creationId xmlns:p14="http://schemas.microsoft.com/office/powerpoint/2010/main" val="348565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24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Loop Or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b="1" dirty="0"/>
              <a:t>[</a:t>
            </a:r>
            <a:r>
              <a:rPr lang="en-US" sz="2400" b="1" dirty="0" err="1"/>
              <a:t>PexMethod</a:t>
            </a:r>
            <a:r>
              <a:rPr lang="en-US" sz="2400" b="1" dirty="0"/>
              <a:t>]</a:t>
            </a:r>
            <a:endParaRPr lang="en-US" sz="2400" dirty="0" smtClean="0"/>
          </a:p>
          <a:p>
            <a:pPr marL="0" indent="0">
              <a:buNone/>
            </a:pPr>
            <a:r>
              <a:rPr lang="en-US" sz="2800" dirty="0" smtClean="0"/>
              <a:t>public </a:t>
            </a:r>
            <a:r>
              <a:rPr lang="en-US" sz="2800" dirty="0"/>
              <a:t>static </a:t>
            </a:r>
            <a:r>
              <a:rPr lang="en-US" sz="2800" dirty="0" smtClean="0"/>
              <a:t>void testPop3(</a:t>
            </a:r>
            <a:r>
              <a:rPr lang="en-US" sz="2800" dirty="0" err="1" smtClean="0"/>
              <a:t>UIntStack</a:t>
            </a:r>
            <a:r>
              <a:rPr lang="en-US" sz="2800" dirty="0" smtClean="0"/>
              <a:t> e, </a:t>
            </a:r>
            <a:r>
              <a:rPr lang="en-US" sz="2800" dirty="0" err="1" smtClean="0"/>
              <a:t>int</a:t>
            </a:r>
            <a:r>
              <a:rPr lang="en-US" sz="2800" dirty="0" smtClean="0"/>
              <a:t> k) {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curNumOfElems</a:t>
            </a:r>
            <a:r>
              <a:rPr lang="en-US" sz="2800" dirty="0" smtClean="0"/>
              <a:t> = </a:t>
            </a:r>
            <a:r>
              <a:rPr lang="en-US" sz="2800" dirty="0" err="1"/>
              <a:t>e.GetNumberOfElements</a:t>
            </a:r>
            <a:r>
              <a:rPr lang="en-US" sz="2800" dirty="0" smtClean="0"/>
              <a:t>();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b="1" dirty="0" smtClean="0">
                <a:solidFill>
                  <a:srgbClr val="FF0000"/>
                </a:solidFill>
              </a:rPr>
              <a:t>for (</a:t>
            </a:r>
            <a:r>
              <a:rPr lang="en-US" sz="2800" b="1" dirty="0" err="1" smtClean="0">
                <a:solidFill>
                  <a:srgbClr val="FF0000"/>
                </a:solidFill>
              </a:rPr>
              <a:t>int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i = 0; i &lt; </a:t>
            </a:r>
            <a:r>
              <a:rPr lang="en-US" sz="2800" b="1" dirty="0" err="1" smtClean="0">
                <a:solidFill>
                  <a:srgbClr val="FF0000"/>
                </a:solidFill>
              </a:rPr>
              <a:t>curNumOfElems</a:t>
            </a:r>
            <a:r>
              <a:rPr lang="en-US" sz="2800" b="1" dirty="0" smtClean="0">
                <a:solidFill>
                  <a:srgbClr val="FF0000"/>
                </a:solidFill>
              </a:rPr>
              <a:t>; i++)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</a:t>
            </a:r>
            <a:r>
              <a:rPr lang="en-US" sz="2800" dirty="0" err="1" smtClean="0"/>
              <a:t>e.Pop</a:t>
            </a:r>
            <a:r>
              <a:rPr lang="en-US" sz="2800" dirty="0" smtClean="0"/>
              <a:t>();</a:t>
            </a:r>
          </a:p>
          <a:p>
            <a:pPr marL="0" indent="0">
              <a:buNone/>
            </a:pPr>
            <a:r>
              <a:rPr lang="en-US" sz="2800" dirty="0" smtClean="0"/>
              <a:t>    </a:t>
            </a:r>
            <a:r>
              <a:rPr lang="en-US" sz="2800" b="1" dirty="0" err="1"/>
              <a:t>PexAssume.IsTrue</a:t>
            </a:r>
            <a:r>
              <a:rPr lang="en-US" sz="2800" dirty="0"/>
              <a:t>(</a:t>
            </a:r>
            <a:r>
              <a:rPr lang="en-US" sz="2800" dirty="0" err="1"/>
              <a:t>e.IsEmpty</a:t>
            </a:r>
            <a:r>
              <a:rPr lang="en-US" sz="2800" dirty="0" smtClean="0"/>
              <a:t>());</a:t>
            </a:r>
          </a:p>
          <a:p>
            <a:pPr marL="0" indent="0">
              <a:buNone/>
            </a:pPr>
            <a:r>
              <a:rPr lang="en-US" sz="2800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64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24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Constant Or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85912"/>
            <a:ext cx="85344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b="1" dirty="0"/>
              <a:t>[</a:t>
            </a:r>
            <a:r>
              <a:rPr lang="en-US" sz="2400" b="1" dirty="0" err="1"/>
              <a:t>PexMethod</a:t>
            </a:r>
            <a:r>
              <a:rPr lang="en-US" sz="2400" b="1" dirty="0"/>
              <a:t>]</a:t>
            </a:r>
            <a:endParaRPr lang="en-US" sz="2400" dirty="0" smtClean="0"/>
          </a:p>
          <a:p>
            <a:pPr marL="0" indent="0">
              <a:buNone/>
            </a:pPr>
            <a:r>
              <a:rPr lang="en-US" sz="2800" dirty="0" smtClean="0"/>
              <a:t>public </a:t>
            </a:r>
            <a:r>
              <a:rPr lang="en-US" sz="2800" dirty="0"/>
              <a:t>static </a:t>
            </a:r>
            <a:r>
              <a:rPr lang="en-US" sz="2800" dirty="0" smtClean="0"/>
              <a:t>void testPop3(</a:t>
            </a:r>
            <a:r>
              <a:rPr lang="en-US" sz="2800" dirty="0" err="1" smtClean="0"/>
              <a:t>UIntStack</a:t>
            </a:r>
            <a:r>
              <a:rPr lang="en-US" sz="2800" dirty="0" smtClean="0"/>
              <a:t> e) {</a:t>
            </a:r>
          </a:p>
          <a:p>
            <a:pPr marL="0" indent="0">
              <a:buNone/>
            </a:pPr>
            <a:r>
              <a:rPr lang="en-US" sz="2800" b="1" dirty="0" smtClean="0"/>
              <a:t>    </a:t>
            </a:r>
            <a:r>
              <a:rPr lang="en-US" sz="2800" b="1" dirty="0" err="1" smtClean="0"/>
              <a:t>PexAssume.IsTrue</a:t>
            </a:r>
            <a:r>
              <a:rPr lang="en-US" sz="2800" dirty="0" smtClean="0"/>
              <a:t>(</a:t>
            </a:r>
            <a:r>
              <a:rPr lang="en-US" sz="2800" dirty="0" err="1" smtClean="0"/>
              <a:t>s.Top</a:t>
            </a:r>
            <a:r>
              <a:rPr lang="en-US" sz="2800" dirty="0" smtClean="0"/>
              <a:t>() == </a:t>
            </a:r>
            <a:r>
              <a:rPr lang="en-US" sz="2800" b="1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/>
              <a:t>);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e.Push</a:t>
            </a:r>
            <a:r>
              <a:rPr lang="en-US" sz="2800" dirty="0" smtClean="0"/>
              <a:t>(</a:t>
            </a:r>
            <a:r>
              <a:rPr lang="en-US" sz="2800" b="1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/>
              <a:t>);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e.Pop</a:t>
            </a:r>
            <a:r>
              <a:rPr lang="en-US" sz="2800" dirty="0"/>
              <a:t>();</a:t>
            </a:r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lang="en-US" sz="2800" b="1" dirty="0" err="1" smtClean="0"/>
              <a:t>PexAssert.IsTrue</a:t>
            </a:r>
            <a:r>
              <a:rPr lang="en-US" sz="2800" dirty="0" smtClean="0"/>
              <a:t>(</a:t>
            </a:r>
            <a:r>
              <a:rPr lang="en-US" sz="2800" dirty="0" err="1" smtClean="0"/>
              <a:t>e.Top</a:t>
            </a:r>
            <a:r>
              <a:rPr lang="en-US" sz="2800" dirty="0" smtClean="0"/>
              <a:t>() == </a:t>
            </a:r>
            <a:r>
              <a:rPr lang="en-US" sz="2800" b="1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/>
              <a:t>);</a:t>
            </a:r>
          </a:p>
          <a:p>
            <a:pPr marL="0" indent="0">
              <a:buNone/>
            </a:pPr>
            <a:r>
              <a:rPr lang="en-US" sz="2800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0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24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Correct Assertion? Same 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85912"/>
            <a:ext cx="85344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b="1" dirty="0"/>
              <a:t>[</a:t>
            </a:r>
            <a:r>
              <a:rPr lang="en-US" sz="2400" b="1" dirty="0" err="1"/>
              <a:t>PexMethod</a:t>
            </a:r>
            <a:r>
              <a:rPr lang="en-US" sz="2400" b="1" dirty="0"/>
              <a:t>]</a:t>
            </a:r>
            <a:endParaRPr lang="en-US" sz="2400" dirty="0" smtClean="0"/>
          </a:p>
          <a:p>
            <a:pPr marL="0" indent="0">
              <a:buNone/>
            </a:pPr>
            <a:r>
              <a:rPr lang="en-US" sz="2800" dirty="0" smtClean="0"/>
              <a:t>public </a:t>
            </a:r>
            <a:r>
              <a:rPr lang="en-US" sz="2800" dirty="0"/>
              <a:t>static </a:t>
            </a:r>
            <a:r>
              <a:rPr lang="en-US" sz="2800" dirty="0" smtClean="0"/>
              <a:t>void testPop3(</a:t>
            </a:r>
            <a:r>
              <a:rPr lang="en-US" sz="2800" dirty="0" err="1" smtClean="0"/>
              <a:t>UIntStack</a:t>
            </a:r>
            <a:r>
              <a:rPr lang="en-US" sz="2800" dirty="0" smtClean="0"/>
              <a:t> e, </a:t>
            </a:r>
            <a:r>
              <a:rPr lang="en-US" sz="2800" dirty="0" err="1" smtClean="0"/>
              <a:t>int</a:t>
            </a:r>
            <a:r>
              <a:rPr lang="en-US" sz="2800" dirty="0" smtClean="0"/>
              <a:t> k) {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e.Push</a:t>
            </a:r>
            <a:r>
              <a:rPr lang="en-US" sz="2800" dirty="0" smtClean="0"/>
              <a:t>(</a:t>
            </a:r>
            <a:r>
              <a:rPr lang="en-US" sz="2800" b="1" dirty="0">
                <a:solidFill>
                  <a:srgbClr val="FF0000"/>
                </a:solidFill>
              </a:rPr>
              <a:t>k</a:t>
            </a:r>
            <a:r>
              <a:rPr lang="en-US" sz="2800" dirty="0" smtClean="0"/>
              <a:t>);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e.Push</a:t>
            </a:r>
            <a:r>
              <a:rPr lang="en-US" sz="2800" dirty="0" smtClean="0"/>
              <a:t>(</a:t>
            </a:r>
            <a:r>
              <a:rPr lang="en-US" sz="2800" b="1" dirty="0" smtClean="0">
                <a:solidFill>
                  <a:srgbClr val="FF0000"/>
                </a:solidFill>
              </a:rPr>
              <a:t>k</a:t>
            </a:r>
            <a:r>
              <a:rPr lang="en-US" sz="2800" dirty="0"/>
              <a:t>);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e.Pop</a:t>
            </a:r>
            <a:r>
              <a:rPr lang="en-US" sz="2800" dirty="0"/>
              <a:t>();</a:t>
            </a:r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lang="en-US" sz="2800" b="1" dirty="0" err="1" smtClean="0"/>
              <a:t>PexAssert.IsTrue</a:t>
            </a:r>
            <a:r>
              <a:rPr lang="en-US" sz="2800" dirty="0" smtClean="0"/>
              <a:t>(</a:t>
            </a:r>
            <a:r>
              <a:rPr lang="en-US" sz="2800" dirty="0" err="1" smtClean="0"/>
              <a:t>e.NumOfElements</a:t>
            </a:r>
            <a:r>
              <a:rPr lang="en-US" sz="2800" dirty="0" smtClean="0"/>
              <a:t>() &gt;= </a:t>
            </a:r>
            <a:r>
              <a:rPr lang="en-US" sz="2800" b="1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/>
              <a:t>);</a:t>
            </a:r>
          </a:p>
          <a:p>
            <a:pPr marL="0" indent="0">
              <a:buNone/>
            </a:pPr>
            <a:r>
              <a:rPr lang="en-US" sz="2800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70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Group Discussion: </a:t>
            </a:r>
            <a:br>
              <a:rPr lang="en-US" altLang="en-US" dirty="0" smtClean="0"/>
            </a:br>
            <a:r>
              <a:rPr lang="en-US" altLang="en-US" dirty="0" smtClean="0"/>
              <a:t>Quality </a:t>
            </a:r>
            <a:r>
              <a:rPr lang="en-US" altLang="en-US" dirty="0"/>
              <a:t>Assurance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82762"/>
            <a:ext cx="8229600" cy="475615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Get into group of 2-3 students, derive and document the answers for the following questions:</a:t>
            </a:r>
            <a:endParaRPr lang="en-US" altLang="en-US" dirty="0"/>
          </a:p>
          <a:p>
            <a:r>
              <a:rPr lang="en-US" altLang="en-US" dirty="0" smtClean="0"/>
              <a:t>What is a list of software quality assurance techniques that are adopted in a company that you worked in (e.g., as an intern) [if none of students in your group had such industrial experiences, it is fine; skip this question)?</a:t>
            </a:r>
          </a:p>
          <a:p>
            <a:r>
              <a:rPr lang="en-US" altLang="en-US" dirty="0" smtClean="0"/>
              <a:t>What is a </a:t>
            </a:r>
            <a:r>
              <a:rPr lang="en-US" altLang="en-US" dirty="0"/>
              <a:t>list of software quality assurance techniques that </a:t>
            </a:r>
            <a:r>
              <a:rPr lang="en-US" altLang="en-US" dirty="0" smtClean="0"/>
              <a:t>you are doing or plan to do in your course project?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4C8D-47C6-4525-B3E4-6FB64DC6BC8E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6071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Illinois">
      <a:dk1>
        <a:srgbClr val="003C7D"/>
      </a:dk1>
      <a:lt1>
        <a:sysClr val="window" lastClr="FFFFFF"/>
      </a:lt1>
      <a:dk2>
        <a:srgbClr val="F47F24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9749</TotalTime>
  <Words>2289</Words>
  <Application>Microsoft Office PowerPoint</Application>
  <PresentationFormat>On-screen Show (4:3)</PresentationFormat>
  <Paragraphs>475</Paragraphs>
  <Slides>56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6" baseType="lpstr">
      <vt:lpstr>Arial</vt:lpstr>
      <vt:lpstr>Calibri</vt:lpstr>
      <vt:lpstr>Century Gothic</vt:lpstr>
      <vt:lpstr>Consolas</vt:lpstr>
      <vt:lpstr>Georgia</vt:lpstr>
      <vt:lpstr>Segoe UI</vt:lpstr>
      <vt:lpstr>Segoe UI Semibold</vt:lpstr>
      <vt:lpstr>Times New Roman</vt:lpstr>
      <vt:lpstr>Wingdings</vt:lpstr>
      <vt:lpstr>Office Theme</vt:lpstr>
      <vt:lpstr>CS428: Software Engineering II</vt:lpstr>
      <vt:lpstr>Last-Time Quiz: Write Parameterized Unit Tests (PUTs)</vt:lpstr>
      <vt:lpstr>Copy Object Or Not?</vt:lpstr>
      <vt:lpstr>Conditional Or Not?</vt:lpstr>
      <vt:lpstr>Conditional Or Not?</vt:lpstr>
      <vt:lpstr>Loop Or Not?</vt:lpstr>
      <vt:lpstr>Constant Or Not?</vt:lpstr>
      <vt:lpstr>Correct Assertion? Same k?</vt:lpstr>
      <vt:lpstr>Group Discussion:  Quality Assurance</vt:lpstr>
      <vt:lpstr>Software Quality Assurance</vt:lpstr>
      <vt:lpstr>Perspectives on quality</vt:lpstr>
      <vt:lpstr>Failure vs. fault</vt:lpstr>
      <vt:lpstr>Faults, Errors &amp; Failures</vt:lpstr>
      <vt:lpstr>Mistake, Fault, Error, Failure</vt:lpstr>
      <vt:lpstr>What is fault, error, failure?</vt:lpstr>
      <vt:lpstr>What is fault, error, failure?</vt:lpstr>
      <vt:lpstr>What is fault, error, failure?</vt:lpstr>
      <vt:lpstr>PowerPoint Presentation</vt:lpstr>
      <vt:lpstr>Conversation 1:  Tester  Test Manager</vt:lpstr>
      <vt:lpstr>Conversation 2:  Tester  Test Manager</vt:lpstr>
      <vt:lpstr>Black-box vs. White-box</vt:lpstr>
      <vt:lpstr>Black Box vs. White Box</vt:lpstr>
      <vt:lpstr>A/B Testing</vt:lpstr>
      <vt:lpstr>Testing &amp; Debugging</vt:lpstr>
      <vt:lpstr>Cost of quality</vt:lpstr>
      <vt:lpstr>Failure costs</vt:lpstr>
      <vt:lpstr>Prevention costs</vt:lpstr>
      <vt:lpstr>Cost of fixing a fault</vt:lpstr>
      <vt:lpstr>How to improve quality</vt:lpstr>
      <vt:lpstr>Tracking progress</vt:lpstr>
      <vt:lpstr>Tracking progress in VS</vt:lpstr>
      <vt:lpstr>How to appraise quality</vt:lpstr>
      <vt:lpstr>The story of TeX</vt:lpstr>
      <vt:lpstr>Bug tracking</vt:lpstr>
      <vt:lpstr>Bugzilla</vt:lpstr>
      <vt:lpstr>Sample Bugzilla Bug Report</vt:lpstr>
      <vt:lpstr>Bug tracking</vt:lpstr>
      <vt:lpstr>Use quality information to make decisions</vt:lpstr>
      <vt:lpstr>Bug tracking</vt:lpstr>
      <vt:lpstr>Microsoft Watson  aka. Windows Error Reporting System</vt:lpstr>
      <vt:lpstr>Microsoft Watson  aka. Windows Error Reporting System</vt:lpstr>
      <vt:lpstr>Microsoft Watson  aka. Windows Error Reporting System</vt:lpstr>
      <vt:lpstr>SQA Manager</vt:lpstr>
      <vt:lpstr>Technical Reviews</vt:lpstr>
      <vt:lpstr>Main goal: evaluate quality</vt:lpstr>
      <vt:lpstr>Secondary goal: improve quality</vt:lpstr>
      <vt:lpstr>The Review Team</vt:lpstr>
      <vt:lpstr>Leader</vt:lpstr>
      <vt:lpstr>Recorder</vt:lpstr>
      <vt:lpstr>Reviewers</vt:lpstr>
      <vt:lpstr>Result of review</vt:lpstr>
      <vt:lpstr>Walkthrough</vt:lpstr>
      <vt:lpstr>Inspection</vt:lpstr>
      <vt:lpstr>Checklist: Java code</vt:lpstr>
      <vt:lpstr>Summary</vt:lpstr>
      <vt:lpstr>More to read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Tao Xie</cp:lastModifiedBy>
  <cp:revision>643</cp:revision>
  <dcterms:created xsi:type="dcterms:W3CDTF">2006-08-16T00:00:00Z</dcterms:created>
  <dcterms:modified xsi:type="dcterms:W3CDTF">2016-03-31T18:57:59Z</dcterms:modified>
</cp:coreProperties>
</file>