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942"/>
    </p:cViewPr>
  </p:sorter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CS428:</a:t>
            </a:r>
            <a:br>
              <a:rPr lang="en-US" dirty="0" smtClean="0"/>
            </a:br>
            <a:r>
              <a:rPr lang="en-US" dirty="0" smtClean="0"/>
              <a:t>Software Engineering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- Code Tuning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5630141"/>
            <a:ext cx="5737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solidFill>
                  <a:srgbClr val="333333"/>
                </a:solidFill>
                <a:latin typeface="Arial" panose="020B0604020202020204" pitchFamily="34" charset="0"/>
              </a:rPr>
              <a:t>Code Complete </a:t>
            </a:r>
            <a:r>
              <a:rPr lang="fr-FR" i="1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Chapter</a:t>
            </a:r>
            <a:r>
              <a:rPr lang="fr-FR" i="1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fr-FR" i="1" dirty="0">
                <a:solidFill>
                  <a:srgbClr val="333333"/>
                </a:solidFill>
                <a:latin typeface="Arial" panose="020B0604020202020204" pitchFamily="34" charset="0"/>
              </a:rPr>
              <a:t>26 - Code </a:t>
            </a:r>
            <a:r>
              <a:rPr lang="fr-FR" i="1" dirty="0" err="1">
                <a:solidFill>
                  <a:srgbClr val="333333"/>
                </a:solidFill>
                <a:latin typeface="Arial" panose="020B0604020202020204" pitchFamily="34" charset="0"/>
              </a:rPr>
              <a:t>Tuning</a:t>
            </a:r>
            <a:r>
              <a:rPr lang="fr-FR" i="1" dirty="0">
                <a:solidFill>
                  <a:srgbClr val="333333"/>
                </a:solidFill>
                <a:latin typeface="Arial" panose="020B0604020202020204" pitchFamily="34" charset="0"/>
              </a:rPr>
              <a:t>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323975"/>
          </a:xfrm>
        </p:spPr>
        <p:txBody>
          <a:bodyPr/>
          <a:lstStyle/>
          <a:p>
            <a:r>
              <a:rPr lang="en-US" altLang="en-US" smtClean="0"/>
              <a:t>Logical Approaches:</a:t>
            </a:r>
            <a:br>
              <a:rPr lang="en-US" altLang="en-US" smtClean="0"/>
            </a:br>
            <a:r>
              <a:rPr lang="en-US" altLang="en-US" sz="3600" smtClean="0"/>
              <a:t>Lazy Evaluation</a:t>
            </a:r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Class listofnumbers {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private int howmany;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private float* list;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private float median;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float getMedian() {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	return median;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void addNumber(float num) {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	//Add number to list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	//Compute Median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209820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112157"/>
            <a:ext cx="7772400" cy="1323975"/>
          </a:xfrm>
        </p:spPr>
        <p:txBody>
          <a:bodyPr/>
          <a:lstStyle/>
          <a:p>
            <a:r>
              <a:rPr lang="en-US" altLang="en-US" smtClean="0"/>
              <a:t>Logical Approaches:</a:t>
            </a:r>
            <a:br>
              <a:rPr lang="en-US" altLang="en-US" smtClean="0"/>
            </a:br>
            <a:r>
              <a:rPr lang="en-US" altLang="en-US" sz="3600" smtClean="0"/>
              <a:t>Lazy Evaluation</a:t>
            </a:r>
            <a:endParaRPr lang="en-US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Class listofnumbers {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private int howmany;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private float* list;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private float median;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float getMedian() {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</a:t>
            </a: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	//Compute Median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	return median;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void addNumber(float num) {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	//Add number to list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222717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Loops:</a:t>
            </a:r>
            <a:br>
              <a:rPr lang="en-US" altLang="en-US" smtClean="0"/>
            </a:br>
            <a:r>
              <a:rPr lang="en-US" altLang="en-US" sz="3600" smtClean="0"/>
              <a:t>Unswitching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Remove an if statement unrelated to index from inside loop to outside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for (i=0; i&lt;n; i++)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if (type == 1)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sum1 += a[i];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else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sum2 += a[i];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if (type == 1)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    for (i=0; i&lt;n; i++)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        sum1 += a[i];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    for (i=0; i&lt;n; i++)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        sum2 += a[i];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10235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0384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Loops:</a:t>
            </a:r>
            <a:br>
              <a:rPr lang="en-US" altLang="en-US" smtClean="0"/>
            </a:br>
            <a:r>
              <a:rPr lang="en-US" altLang="en-US" sz="3600" smtClean="0"/>
              <a:t>Jamming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Combine two loops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	for (i=0; i&lt;n;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    sum[i] = 0.0;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for (i=0; i&lt;n;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    rate[i] = 0.03;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</a:t>
            </a:r>
            <a:r>
              <a:rPr lang="en-US" altLang="en-US" sz="2400" smtClean="0">
                <a:solidFill>
                  <a:schemeClr val="tx2"/>
                </a:solidFill>
                <a:latin typeface="Courier New" panose="02070309020205020404" pitchFamily="49" charset="0"/>
              </a:rPr>
              <a:t>for (i=0; i&lt;n; i++)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tx2"/>
                </a:solidFill>
                <a:latin typeface="Courier New" panose="02070309020205020404" pitchFamily="49" charset="0"/>
              </a:rPr>
              <a:t>        sum [i] = 0.0;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tx2"/>
                </a:solidFill>
                <a:latin typeface="Courier New" panose="02070309020205020404" pitchFamily="49" charset="0"/>
              </a:rPr>
              <a:t>        rate[i] = 0.03;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tx2"/>
                </a:solidFill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29703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9993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Loops:</a:t>
            </a:r>
            <a:br>
              <a:rPr lang="en-US" altLang="en-US" smtClean="0"/>
            </a:br>
            <a:r>
              <a:rPr lang="en-US" altLang="en-US" sz="3600" smtClean="0"/>
              <a:t>Unrolling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Do more work inside loop for fewer iterations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Complete unroll: no more loop…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Occasionally done by compilers (if recognizable)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for (i=0; i&lt;n; i++)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a[i] = i;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for (i=0; i&lt;(n-1); i+=2)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    a[i] = i;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    a[i+1] = i+1;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if (i == n-1)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    a[n-1] = n-1;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41356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564" y="16308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Loops:</a:t>
            </a:r>
            <a:br>
              <a:rPr lang="en-US" altLang="en-US" smtClean="0"/>
            </a:br>
            <a:r>
              <a:rPr lang="en-US" altLang="en-US" sz="3600" smtClean="0"/>
              <a:t>Minimizing Interior Work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Move repeated computation outside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for (i=0; i&lt;n; i++)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balance[i] += purchase-&gt;allocator-&gt;indiv-&gt;borrower;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amounttopay[i] = balance[i]*(prime+card)*pcentpay;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newamt = purchase-&gt;allocator-&gt;indiv-&gt;borrower;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payrate = (prime+card)*pcentpay;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for (i=0; i&lt;n; i++)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    balance[i] += newamt;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    amounttopay[i] = balance[i]*payrate;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smtClean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16474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5646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Loops:</a:t>
            </a:r>
            <a:br>
              <a:rPr lang="en-US" altLang="en-US" smtClean="0"/>
            </a:br>
            <a:r>
              <a:rPr lang="en-US" altLang="en-US" sz="3600" smtClean="0"/>
              <a:t>Sentinel Values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Test value placed after end of array to guarantee termination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i=0;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found =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while ((!found) &amp;&amp; (i&lt;n))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if (a[i] == testval)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found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if (found) … //Value found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Courier New" panose="02070309020205020404" pitchFamily="49" charset="0"/>
              </a:rPr>
              <a:t>savevalue = a[n];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Courier New" panose="02070309020205020404" pitchFamily="49" charset="0"/>
              </a:rPr>
              <a:t>a[n] = testval;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Courier New" panose="02070309020205020404" pitchFamily="49" charset="0"/>
              </a:rPr>
              <a:t>i=0;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Courier New" panose="02070309020205020404" pitchFamily="49" charset="0"/>
              </a:rPr>
              <a:t>while (a[i] != testval)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Courier New" panose="02070309020205020404" pitchFamily="49" charset="0"/>
              </a:rPr>
              <a:t>    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smtClean="0">
                <a:solidFill>
                  <a:schemeClr val="tx2"/>
                </a:solidFill>
                <a:latin typeface="Courier New" panose="02070309020205020404" pitchFamily="49" charset="0"/>
              </a:rPr>
              <a:t>if (i&lt;n) … // Value found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9400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4857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Loops:</a:t>
            </a:r>
            <a:br>
              <a:rPr lang="en-US" altLang="en-US" smtClean="0"/>
            </a:br>
            <a:r>
              <a:rPr lang="en-US" altLang="en-US" sz="3600" smtClean="0"/>
              <a:t>Busiest Loop on Inside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Reduce overhead by calling fewer loops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for (i=0; i&lt;100; i++)	 // 100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for (j=0; j&lt;10; j++)  // 1000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    dosomething(i,j);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1100 loop iterations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tx2"/>
                </a:solidFill>
                <a:latin typeface="Courier New" panose="02070309020205020404" pitchFamily="49" charset="0"/>
              </a:rPr>
              <a:t>for (j=0; j&lt;10; j++)      //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tx2"/>
                </a:solidFill>
                <a:latin typeface="Courier New" panose="02070309020205020404" pitchFamily="49" charset="0"/>
              </a:rPr>
              <a:t>    for (i=0; i&lt;100; i++) // 1000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tx2"/>
                </a:solidFill>
                <a:latin typeface="Courier New" panose="02070309020205020404" pitchFamily="49" charset="0"/>
              </a:rPr>
              <a:t>        dosomething(i,j);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1010 loop iterations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30127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1445" y="0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Loops:</a:t>
            </a:r>
            <a:br>
              <a:rPr lang="en-US" altLang="en-US" smtClean="0"/>
            </a:br>
            <a:r>
              <a:rPr lang="en-US" altLang="en-US" sz="3600" smtClean="0"/>
              <a:t>Strength Reduction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Replace multiplication involving loop index by addition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for (i=0; i&lt;n; i++)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a[i] = i*conversion;</a:t>
            </a:r>
          </a:p>
          <a:p>
            <a:pPr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sum = 0;               // or: a[0] = 0;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for (i=0; i&lt;n; i++) {  // or: for (i=1; i&lt;n; i++)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    a[i] = sum;        // or: a[i] =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    sum += conversion; //     a[i-1]+conversion;</a:t>
            </a:r>
          </a:p>
          <a:p>
            <a:pPr eaLnBrk="1" hangingPunct="1"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34347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4857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Transforming Data:</a:t>
            </a:r>
            <a:br>
              <a:rPr lang="en-US" altLang="en-US" smtClean="0"/>
            </a:br>
            <a:r>
              <a:rPr lang="en-US" altLang="en-US" sz="3600" smtClean="0"/>
              <a:t>Integers Instead of Floats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math tends to be faster than floating point</a:t>
            </a:r>
          </a:p>
          <a:p>
            <a:pPr eaLnBrk="1" hangingPunct="1"/>
            <a:r>
              <a:rPr lang="en-US" altLang="en-US" smtClean="0"/>
              <a:t>Use ints instead of floats where appropriate</a:t>
            </a:r>
          </a:p>
          <a:p>
            <a:pPr eaLnBrk="1" hangingPunct="1"/>
            <a:r>
              <a:rPr lang="en-US" altLang="en-US" smtClean="0"/>
              <a:t>Likewise, use floats instead of doubles</a:t>
            </a:r>
          </a:p>
          <a:p>
            <a:pPr eaLnBrk="1" hangingPunct="1"/>
            <a:r>
              <a:rPr lang="en-US" altLang="en-US" smtClean="0"/>
              <a:t>Need to test on system…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17659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We’ll describe several categories of tuning, and several specific cases</a:t>
            </a:r>
          </a:p>
          <a:p>
            <a:pPr lvl="1" eaLnBrk="1" hangingPunct="1"/>
            <a:r>
              <a:rPr lang="en-US" altLang="en-US" dirty="0" smtClean="0"/>
              <a:t>Logical Approaches</a:t>
            </a:r>
          </a:p>
          <a:p>
            <a:pPr lvl="1" eaLnBrk="1" hangingPunct="1"/>
            <a:r>
              <a:rPr lang="en-US" altLang="en-US" dirty="0" smtClean="0"/>
              <a:t>Tuning Loops</a:t>
            </a:r>
          </a:p>
          <a:p>
            <a:pPr lvl="1" eaLnBrk="1" hangingPunct="1"/>
            <a:r>
              <a:rPr lang="en-US" altLang="en-US" dirty="0" smtClean="0"/>
              <a:t>Transforming Data</a:t>
            </a:r>
          </a:p>
          <a:p>
            <a:pPr lvl="1" eaLnBrk="1" hangingPunct="1"/>
            <a:r>
              <a:rPr lang="en-US" altLang="en-US" dirty="0" smtClean="0"/>
              <a:t>Tuning Expressions</a:t>
            </a:r>
          </a:p>
          <a:p>
            <a:pPr lvl="1" eaLnBrk="1" hangingPunct="1"/>
            <a:r>
              <a:rPr lang="en-US" altLang="en-US" dirty="0" smtClean="0"/>
              <a:t>Others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36426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3736" y="120384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Transforming Data:</a:t>
            </a:r>
            <a:br>
              <a:rPr lang="en-US" altLang="en-US" smtClean="0"/>
            </a:br>
            <a:r>
              <a:rPr lang="en-US" altLang="en-US" sz="3600" smtClean="0"/>
              <a:t>Fewer Array Dimensions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Express as 1D arrays instead of 2D/3D as appropriate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Beware assumptions on memory organization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for (i=0; i&lt;rows;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for (j=0; j&lt;cols; j++)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        a[i][j] = 0.0;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chemeClr val="tx2"/>
                </a:solidFill>
                <a:latin typeface="Courier New" panose="02070309020205020404" pitchFamily="49" charset="0"/>
              </a:rPr>
              <a:t>for (i=0; i&lt;rows*cols;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solidFill>
                  <a:schemeClr val="tx2"/>
                </a:solidFill>
                <a:latin typeface="Courier New" panose="02070309020205020404" pitchFamily="49" charset="0"/>
              </a:rPr>
              <a:t>    a[i] = 0.0;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11316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Transforming Data:</a:t>
            </a:r>
            <a:br>
              <a:rPr lang="en-US" altLang="en-US" smtClean="0"/>
            </a:br>
            <a:r>
              <a:rPr lang="en-US" altLang="en-US" sz="3600" smtClean="0"/>
              <a:t>Minimize Array Refs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Avoid repeated array references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Like minimizing interior work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for (i=0; i&lt;r;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for (j=0; j&lt;c; j++)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a[j] = b[j] + c[i];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for (i=0; i&lt;r;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    temp = c[i];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    for (j=0; j&lt;c; j++)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        a[j] = b[j] + 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26561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Transforming Data:</a:t>
            </a:r>
            <a:br>
              <a:rPr lang="en-US" altLang="en-US" smtClean="0"/>
            </a:br>
            <a:r>
              <a:rPr lang="en-US" altLang="en-US" sz="3600" smtClean="0"/>
              <a:t>Use Supplementary Indexes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 indices in array rather than elements themselves</a:t>
            </a:r>
          </a:p>
          <a:p>
            <a:pPr lvl="1" eaLnBrk="1" hangingPunct="1"/>
            <a:r>
              <a:rPr lang="en-US" altLang="en-US" smtClean="0"/>
              <a:t>Tradeoff extra dereference in place of copies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914400" y="4648200"/>
            <a:ext cx="1295400" cy="1447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Rectangle 11"/>
          <p:cNvSpPr>
            <a:spLocks noChangeArrowheads="1"/>
          </p:cNvSpPr>
          <p:nvPr/>
        </p:nvSpPr>
        <p:spPr bwMode="auto">
          <a:xfrm>
            <a:off x="2209800" y="4648200"/>
            <a:ext cx="1295400" cy="1447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Rectangle 12"/>
          <p:cNvSpPr>
            <a:spLocks noChangeArrowheads="1"/>
          </p:cNvSpPr>
          <p:nvPr/>
        </p:nvSpPr>
        <p:spPr bwMode="auto">
          <a:xfrm>
            <a:off x="3505200" y="4648200"/>
            <a:ext cx="1295400" cy="1447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13"/>
          <p:cNvSpPr>
            <a:spLocks noChangeArrowheads="1"/>
          </p:cNvSpPr>
          <p:nvPr/>
        </p:nvSpPr>
        <p:spPr bwMode="auto">
          <a:xfrm>
            <a:off x="7391400" y="4648200"/>
            <a:ext cx="1295400" cy="1447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6096000" y="4648200"/>
            <a:ext cx="1295400" cy="1447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4800600" y="4648200"/>
            <a:ext cx="1295400" cy="1447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3200400" y="3733800"/>
            <a:ext cx="3048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3505200" y="3733800"/>
            <a:ext cx="3048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Rectangle 18"/>
          <p:cNvSpPr>
            <a:spLocks noChangeArrowheads="1"/>
          </p:cNvSpPr>
          <p:nvPr/>
        </p:nvSpPr>
        <p:spPr bwMode="auto">
          <a:xfrm>
            <a:off x="3810000" y="3733800"/>
            <a:ext cx="3048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Rectangle 19"/>
          <p:cNvSpPr>
            <a:spLocks noChangeArrowheads="1"/>
          </p:cNvSpPr>
          <p:nvPr/>
        </p:nvSpPr>
        <p:spPr bwMode="auto">
          <a:xfrm>
            <a:off x="4114800" y="3733800"/>
            <a:ext cx="3048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Rectangle 20"/>
          <p:cNvSpPr>
            <a:spLocks noChangeArrowheads="1"/>
          </p:cNvSpPr>
          <p:nvPr/>
        </p:nvSpPr>
        <p:spPr bwMode="auto">
          <a:xfrm>
            <a:off x="4419600" y="3733800"/>
            <a:ext cx="3048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Rectangle 21"/>
          <p:cNvSpPr>
            <a:spLocks noChangeArrowheads="1"/>
          </p:cNvSpPr>
          <p:nvPr/>
        </p:nvSpPr>
        <p:spPr bwMode="auto">
          <a:xfrm>
            <a:off x="4724400" y="3733800"/>
            <a:ext cx="3048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5616" name="Straight Arrow Connector 23"/>
          <p:cNvCxnSpPr>
            <a:cxnSpLocks noChangeShapeType="1"/>
            <a:stCxn id="25610" idx="2"/>
            <a:endCxn id="25606" idx="0"/>
          </p:cNvCxnSpPr>
          <p:nvPr/>
        </p:nvCxnSpPr>
        <p:spPr bwMode="auto">
          <a:xfrm rot="16200000" flipH="1">
            <a:off x="3486150" y="3981450"/>
            <a:ext cx="533400" cy="800100"/>
          </a:xfrm>
          <a:prstGeom prst="straightConnector1">
            <a:avLst/>
          </a:prstGeom>
          <a:noFill/>
          <a:ln w="254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25617" name="Straight Arrow Connector 24"/>
          <p:cNvCxnSpPr>
            <a:cxnSpLocks noChangeShapeType="1"/>
            <a:endCxn id="25605" idx="0"/>
          </p:cNvCxnSpPr>
          <p:nvPr/>
        </p:nvCxnSpPr>
        <p:spPr bwMode="auto">
          <a:xfrm rot="10800000" flipV="1">
            <a:off x="2857500" y="4114800"/>
            <a:ext cx="1447800" cy="533400"/>
          </a:xfrm>
          <a:prstGeom prst="straightConnector1">
            <a:avLst/>
          </a:prstGeom>
          <a:noFill/>
          <a:ln w="254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25618" name="Straight Arrow Connector 25"/>
          <p:cNvCxnSpPr>
            <a:cxnSpLocks noChangeShapeType="1"/>
            <a:endCxn id="25604" idx="0"/>
          </p:cNvCxnSpPr>
          <p:nvPr/>
        </p:nvCxnSpPr>
        <p:spPr bwMode="auto">
          <a:xfrm rot="10800000" flipV="1">
            <a:off x="1562100" y="4114800"/>
            <a:ext cx="2057400" cy="533400"/>
          </a:xfrm>
          <a:prstGeom prst="straightConnector1">
            <a:avLst/>
          </a:prstGeom>
          <a:noFill/>
          <a:ln w="254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25619" name="Straight Arrow Connector 26"/>
          <p:cNvCxnSpPr>
            <a:cxnSpLocks noChangeShapeType="1"/>
            <a:endCxn id="25608" idx="0"/>
          </p:cNvCxnSpPr>
          <p:nvPr/>
        </p:nvCxnSpPr>
        <p:spPr bwMode="auto">
          <a:xfrm>
            <a:off x="4000500" y="4114800"/>
            <a:ext cx="2743200" cy="533400"/>
          </a:xfrm>
          <a:prstGeom prst="straightConnector1">
            <a:avLst/>
          </a:prstGeom>
          <a:noFill/>
          <a:ln w="254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25620" name="Straight Arrow Connector 27"/>
          <p:cNvCxnSpPr>
            <a:cxnSpLocks noChangeShapeType="1"/>
            <a:endCxn id="25607" idx="0"/>
          </p:cNvCxnSpPr>
          <p:nvPr/>
        </p:nvCxnSpPr>
        <p:spPr bwMode="auto">
          <a:xfrm>
            <a:off x="4533900" y="4114800"/>
            <a:ext cx="3505200" cy="533400"/>
          </a:xfrm>
          <a:prstGeom prst="straightConnector1">
            <a:avLst/>
          </a:prstGeom>
          <a:noFill/>
          <a:ln w="254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25621" name="Straight Arrow Connector 28"/>
          <p:cNvCxnSpPr>
            <a:cxnSpLocks noChangeShapeType="1"/>
            <a:endCxn id="25609" idx="0"/>
          </p:cNvCxnSpPr>
          <p:nvPr/>
        </p:nvCxnSpPr>
        <p:spPr bwMode="auto">
          <a:xfrm rot="16200000" flipH="1">
            <a:off x="4914900" y="4114800"/>
            <a:ext cx="533400" cy="533400"/>
          </a:xfrm>
          <a:prstGeom prst="straightConnector1">
            <a:avLst/>
          </a:prstGeom>
          <a:noFill/>
          <a:ln w="254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22" name="Rectangle 21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21015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090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Transforming Data:</a:t>
            </a:r>
            <a:br>
              <a:rPr lang="en-US" altLang="en-US" smtClean="0"/>
            </a:br>
            <a:r>
              <a:rPr lang="en-US" altLang="en-US" sz="3600" smtClean="0"/>
              <a:t>Use Caching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Store data instead of (re-)computing</a:t>
            </a:r>
          </a:p>
          <a:p>
            <a:pPr lvl="1" eaLnBrk="1" hangingPunct="1"/>
            <a:r>
              <a:rPr lang="en-US" altLang="en-US" smtClean="0"/>
              <a:t>e.g. store length of an array (ended by sentinel) once computed</a:t>
            </a:r>
          </a:p>
          <a:p>
            <a:pPr lvl="1" eaLnBrk="1" hangingPunct="1"/>
            <a:r>
              <a:rPr lang="en-US" altLang="en-US" smtClean="0"/>
              <a:t>e.g. repeated computation in loop</a:t>
            </a:r>
          </a:p>
          <a:p>
            <a:pPr eaLnBrk="1" hangingPunct="1"/>
            <a:r>
              <a:rPr lang="en-US" altLang="en-US" smtClean="0"/>
              <a:t>Overhead in storing data is offset by</a:t>
            </a:r>
          </a:p>
          <a:p>
            <a:pPr lvl="1" eaLnBrk="1" hangingPunct="1"/>
            <a:r>
              <a:rPr lang="en-US" altLang="en-US" smtClean="0"/>
              <a:t>More accesses to same computation</a:t>
            </a:r>
          </a:p>
          <a:p>
            <a:pPr lvl="1" eaLnBrk="1" hangingPunct="1"/>
            <a:r>
              <a:rPr lang="en-US" altLang="en-US" smtClean="0"/>
              <a:t>Expense of initial computation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15273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85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Tuning Expressions:</a:t>
            </a:r>
            <a:br>
              <a:rPr lang="en-US" altLang="en-US" sz="4000" smtClean="0"/>
            </a:br>
            <a:r>
              <a:rPr lang="en-US" altLang="en-US" sz="3200" smtClean="0"/>
              <a:t>Algebraic Identities and Strength Reduction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Avoid excessive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sqrt(x) &lt; sqrt(y) equivalent to x &lt; 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Combine logical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!a || !b equivalent to !(a &amp;&amp; b)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Use trigonometric/other identities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Right/Left shift to multiply/divide by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e.g. Efficient polynomial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A*x*x*x + B*x*x + C*x + D =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(((A*x)+B)*x)+C)*x+D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5933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127" y="124857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Expressions:</a:t>
            </a:r>
            <a:br>
              <a:rPr lang="en-US" altLang="en-US" smtClean="0"/>
            </a:br>
            <a:r>
              <a:rPr lang="en-US" altLang="en-US" sz="3600" smtClean="0"/>
              <a:t>Compile-Time Initialization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Known constant passed to function can be replaced by value.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log2val = log(val) / log(2);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chemeClr val="tx2"/>
                </a:solidFill>
                <a:latin typeface="Courier New" panose="02070309020205020404" pitchFamily="49" charset="0"/>
              </a:rPr>
              <a:t>const double LOG2 = 0.69314718;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chemeClr val="tx2"/>
                </a:solidFill>
                <a:latin typeface="Courier New" panose="02070309020205020404" pitchFamily="49" charset="0"/>
              </a:rPr>
              <a:t>log2val = log(val) / LOG2;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36519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602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Expressions:</a:t>
            </a:r>
            <a:br>
              <a:rPr lang="en-US" altLang="en-US" smtClean="0"/>
            </a:br>
            <a:r>
              <a:rPr lang="en-US" altLang="en-US" sz="3600" smtClean="0"/>
              <a:t>Avoid System Calls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Avoid calls that provide more computation than needed</a:t>
            </a:r>
          </a:p>
          <a:p>
            <a:pPr lvl="1" eaLnBrk="1" hangingPunct="1"/>
            <a:r>
              <a:rPr lang="en-US" altLang="en-US" smtClean="0"/>
              <a:t>e.g. if you need an integer log, don’t compute floating point logarithm</a:t>
            </a:r>
          </a:p>
          <a:p>
            <a:pPr lvl="2" eaLnBrk="1" hangingPunct="1"/>
            <a:r>
              <a:rPr lang="en-US" altLang="en-US" smtClean="0"/>
              <a:t>Could count # of shifts needed</a:t>
            </a:r>
          </a:p>
          <a:p>
            <a:pPr lvl="2" eaLnBrk="1" hangingPunct="1"/>
            <a:r>
              <a:rPr lang="en-US" altLang="en-US" smtClean="0"/>
              <a:t>Could program an if-then statement to identify the log (only a few cases)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6544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127" y="206891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Expressions:</a:t>
            </a:r>
            <a:br>
              <a:rPr lang="en-US" altLang="en-US" smtClean="0"/>
            </a:br>
            <a:r>
              <a:rPr lang="en-US" altLang="en-US" sz="3600" smtClean="0"/>
              <a:t>Use Correct Types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Avoid unnecessary type conversions</a:t>
            </a:r>
          </a:p>
          <a:p>
            <a:pPr eaLnBrk="1" hangingPunct="1"/>
            <a:r>
              <a:rPr lang="en-US" altLang="en-US" smtClean="0"/>
              <a:t>Use floating-point constants for floats, integer constants for 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34864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857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Tuning Expressions:</a:t>
            </a:r>
            <a:br>
              <a:rPr lang="en-US" altLang="en-US" smtClean="0"/>
            </a:br>
            <a:r>
              <a:rPr lang="en-US" altLang="en-US" sz="3600" smtClean="0"/>
              <a:t>Precompute Results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Storing data in tables/constants instead of computing at run-time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Even large precomputation can be tolerated for good run-time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Store table in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Constants in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Caching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8534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3" y="228600"/>
            <a:ext cx="8305800" cy="120753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Tuning Expressions:</a:t>
            </a:r>
            <a:br>
              <a:rPr lang="en-US" altLang="en-US" smtClean="0"/>
            </a:br>
            <a:r>
              <a:rPr lang="en-US" altLang="en-US" sz="3600" smtClean="0"/>
              <a:t>Eliminate Common Subexpressions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Anything repeated several times can be computed once (“factored” out)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Compilers pretty good at recognizing, now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a = b + (c/d) - e*(c/d) + f*(d/c);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chemeClr val="tx2"/>
                </a:solidFill>
                <a:latin typeface="Courier New" panose="02070309020205020404" pitchFamily="49" charset="0"/>
              </a:rPr>
              <a:t>t = c/d;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chemeClr val="tx2"/>
                </a:solidFill>
                <a:latin typeface="Courier New" panose="02070309020205020404" pitchFamily="49" charset="0"/>
              </a:rPr>
              <a:t>a = b + t - e*t + f/t;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35589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27" y="22860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Logical Approaches:</a:t>
            </a:r>
            <a:br>
              <a:rPr lang="en-US" altLang="en-US" sz="4000" dirty="0" smtClean="0"/>
            </a:br>
            <a:r>
              <a:rPr lang="en-US" altLang="en-US" sz="3200" dirty="0" smtClean="0"/>
              <a:t>Stop Testing Once You Know the Answer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Short-Circuit Evaluation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if ((a &gt; 1) and (a &lt; 4))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if (a &gt; 1)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 if (a &lt; 4) </a:t>
            </a:r>
          </a:p>
          <a:p>
            <a:pPr lvl="1" eaLnBrk="1" hangingPunct="1"/>
            <a:r>
              <a:rPr lang="en-US" altLang="en-US" dirty="0" smtClean="0"/>
              <a:t>Note: Some languages (C++/Java) do this automatically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42066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1836" y="124857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Tuning:</a:t>
            </a:r>
            <a:br>
              <a:rPr lang="en-US" altLang="en-US" smtClean="0"/>
            </a:br>
            <a:r>
              <a:rPr lang="en-US" altLang="en-US" sz="3600" smtClean="0"/>
              <a:t>Inlining Routines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Avoiding function call overhead by putting function code in place of function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Also called Macros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Some languages support directly   (C++: </a:t>
            </a:r>
            <a:r>
              <a:rPr lang="en-US" altLang="en-US" smtClean="0">
                <a:latin typeface="Courier New" panose="02070309020205020404" pitchFamily="49" charset="0"/>
              </a:rPr>
              <a:t>inline</a:t>
            </a:r>
            <a:r>
              <a:rPr lang="en-US" alt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Compilers tend to minimize overhead already, anyway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24349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8001000" cy="1120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Other Tuning:</a:t>
            </a:r>
            <a:br>
              <a:rPr lang="en-US" altLang="en-US" smtClean="0"/>
            </a:br>
            <a:r>
              <a:rPr lang="en-US" altLang="en-US" sz="3600" smtClean="0"/>
              <a:t>Recoding in Low-Level Language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Rewrite sections of code in lower-level (and probably much more efficient) language</a:t>
            </a:r>
          </a:p>
          <a:p>
            <a:pPr eaLnBrk="1" hangingPunct="1"/>
            <a:r>
              <a:rPr lang="en-US" altLang="en-US" sz="2800" smtClean="0"/>
              <a:t>Lower-level language depends on starting level</a:t>
            </a:r>
          </a:p>
          <a:p>
            <a:pPr lvl="1" eaLnBrk="1" hangingPunct="1"/>
            <a:r>
              <a:rPr lang="en-US" altLang="en-US" sz="2400" smtClean="0"/>
              <a:t>Python -&gt; C++</a:t>
            </a:r>
          </a:p>
          <a:p>
            <a:pPr lvl="1" eaLnBrk="1" hangingPunct="1"/>
            <a:r>
              <a:rPr lang="en-US" altLang="en-US" sz="2400" smtClean="0"/>
              <a:t>C++ -&gt; assembler</a:t>
            </a:r>
          </a:p>
          <a:p>
            <a:pPr eaLnBrk="1" hangingPunct="1"/>
            <a:r>
              <a:rPr lang="en-US" altLang="en-US" sz="2800" smtClean="0"/>
              <a:t>Should only be done at bottlenecks</a:t>
            </a:r>
          </a:p>
          <a:p>
            <a:pPr eaLnBrk="1" hangingPunct="1"/>
            <a:r>
              <a:rPr lang="en-US" altLang="en-US" sz="2800" smtClean="0"/>
              <a:t>Increase can vary greatly, can easily be worse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11585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4654"/>
            <a:ext cx="7772400" cy="1433512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Other Tuning:</a:t>
            </a:r>
            <a:br>
              <a:rPr lang="en-US" altLang="en-US" sz="4800" smtClean="0"/>
            </a:br>
            <a:r>
              <a:rPr lang="en-US" altLang="en-US" sz="4000" smtClean="0"/>
              <a:t>Buffer I/O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Buffer input and output</a:t>
            </a:r>
          </a:p>
          <a:p>
            <a:pPr lvl="1" eaLnBrk="1" hangingPunct="1"/>
            <a:r>
              <a:rPr lang="en-US" altLang="en-US" smtClean="0"/>
              <a:t>Allows more data to be processed at once</a:t>
            </a:r>
          </a:p>
          <a:p>
            <a:pPr lvl="1" eaLnBrk="1" hangingPunct="1"/>
            <a:r>
              <a:rPr lang="en-US" altLang="en-US" smtClean="0"/>
              <a:t>Usually there is overhead in sending output, getting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17534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441"/>
            <a:ext cx="83820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Other Tuning:</a:t>
            </a:r>
            <a:br>
              <a:rPr lang="en-US" altLang="en-US" smtClean="0"/>
            </a:br>
            <a:r>
              <a:rPr lang="en-US" altLang="en-US" sz="3600" smtClean="0"/>
              <a:t>Handle Special Cases Separately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After writing general purpose code, identify hot spots</a:t>
            </a:r>
          </a:p>
          <a:p>
            <a:pPr lvl="1" eaLnBrk="1" hangingPunct="1"/>
            <a:r>
              <a:rPr lang="en-US" altLang="en-US" smtClean="0"/>
              <a:t>Write special-case code to handle those cases more efficiently</a:t>
            </a:r>
          </a:p>
          <a:p>
            <a:pPr eaLnBrk="1" hangingPunct="1"/>
            <a:r>
              <a:rPr lang="en-US" altLang="en-US" smtClean="0"/>
              <a:t>Avoid overly complicated code to handle all cases</a:t>
            </a:r>
          </a:p>
          <a:p>
            <a:pPr lvl="1" eaLnBrk="1" hangingPunct="1"/>
            <a:r>
              <a:rPr lang="en-US" altLang="en-US" smtClean="0"/>
              <a:t>Classify into cases/groups, and separate code for each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18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7099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smtClean="0"/>
              <a:t>Other Tuning:</a:t>
            </a:r>
            <a:br>
              <a:rPr lang="en-US" altLang="en-US" sz="3600" smtClean="0"/>
            </a:br>
            <a:r>
              <a:rPr lang="en-US" altLang="en-US" sz="2800" smtClean="0"/>
              <a:t>Use Approximate Values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Sometimes can get away with approximate values</a:t>
            </a:r>
          </a:p>
          <a:p>
            <a:pPr eaLnBrk="1" hangingPunct="1"/>
            <a:r>
              <a:rPr lang="en-US" altLang="en-US" dirty="0" smtClean="0"/>
              <a:t>Use simpler computation if it is “close enough”</a:t>
            </a:r>
          </a:p>
          <a:p>
            <a:pPr lvl="1" eaLnBrk="1" hangingPunct="1"/>
            <a:r>
              <a:rPr lang="en-US" altLang="en-US" dirty="0" smtClean="0"/>
              <a:t>e.g. integer sin/cos, truncate small values to 0.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7975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7099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Other Tuning:</a:t>
            </a:r>
            <a:br>
              <a:rPr lang="en-US" altLang="en-US" dirty="0" smtClean="0"/>
            </a:br>
            <a:r>
              <a:rPr lang="en-US" altLang="en-US" sz="3600" dirty="0" err="1" smtClean="0"/>
              <a:t>Recompute</a:t>
            </a:r>
            <a:r>
              <a:rPr lang="en-US" altLang="en-US" sz="3600" dirty="0" smtClean="0"/>
              <a:t> to Save Space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Opposite of Caching!</a:t>
            </a:r>
          </a:p>
          <a:p>
            <a:pPr eaLnBrk="1" hangingPunct="1"/>
            <a:r>
              <a:rPr lang="en-US" altLang="en-US" dirty="0" smtClean="0"/>
              <a:t>If memory access is an issue, try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to store extra data</a:t>
            </a:r>
          </a:p>
          <a:p>
            <a:pPr eaLnBrk="1" hangingPunct="1"/>
            <a:r>
              <a:rPr lang="en-US" altLang="en-US" dirty="0" err="1" smtClean="0"/>
              <a:t>Recompute</a:t>
            </a:r>
            <a:r>
              <a:rPr lang="en-US" altLang="en-US" dirty="0" smtClean="0"/>
              <a:t> values to avoid additional memory accesses, even if already stored somewhere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3607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769937"/>
          </a:xfrm>
        </p:spPr>
        <p:txBody>
          <a:bodyPr/>
          <a:lstStyle/>
          <a:p>
            <a:r>
              <a:rPr lang="en-US" altLang="en-US" smtClean="0"/>
              <a:t>Code Tuning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This is a “last” step, and should only be applied when it is needed</a:t>
            </a:r>
          </a:p>
          <a:p>
            <a:r>
              <a:rPr lang="en-US" altLang="en-US" sz="2800" smtClean="0"/>
              <a:t>Always test your changes</a:t>
            </a:r>
          </a:p>
          <a:p>
            <a:pPr lvl="1"/>
            <a:r>
              <a:rPr lang="en-US" altLang="en-US" sz="2400" smtClean="0"/>
              <a:t>Often will not improve or even make worse</a:t>
            </a:r>
          </a:p>
          <a:p>
            <a:pPr lvl="1"/>
            <a:r>
              <a:rPr lang="en-US" altLang="en-US" sz="2400" smtClean="0"/>
              <a:t>If there is no improvement, go back to earlier version</a:t>
            </a:r>
          </a:p>
          <a:p>
            <a:r>
              <a:rPr lang="en-US" altLang="en-US" sz="2800" smtClean="0"/>
              <a:t>Usually, code readability is more important than performance benefit gained by tuning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30102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09" y="46636"/>
            <a:ext cx="8229600" cy="13583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Logical Approaches:</a:t>
            </a:r>
            <a:br>
              <a:rPr lang="en-US" altLang="en-US" sz="4000" dirty="0" smtClean="0"/>
            </a:br>
            <a:r>
              <a:rPr lang="en-US" altLang="en-US" sz="3200" dirty="0" smtClean="0"/>
              <a:t>Stop Testing Once You Know the Answer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Breaking out of “Test Loops”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flag = False;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for (i=0; i&lt;10000; i++)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if (a[i] &lt; 0) flag = True;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Several options: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a break command (or goto!)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Change condition to check for Flag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Sentinel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16016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9211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Logical Approaches:</a:t>
            </a:r>
            <a:br>
              <a:rPr lang="en-US" altLang="en-US" smtClean="0"/>
            </a:br>
            <a:r>
              <a:rPr lang="en-US" altLang="en-US" sz="3600" smtClean="0"/>
              <a:t>Order Tests by Frequency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2767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Test the most common case first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Especially in switch/case statements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Remember, compiler may reorder, or not short-circuit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Note: it’s worthwhile to compare performance of logical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Sometimes case is faster, sometimes if-then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Generally a useful approach, but can potentially make tougher-to-read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Organization for performance, not understanding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35222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60325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Logical Approaches:</a:t>
            </a:r>
            <a:br>
              <a:rPr lang="en-US" altLang="en-US" smtClean="0"/>
            </a:br>
            <a:r>
              <a:rPr lang="en-US" altLang="en-US" sz="3600" smtClean="0"/>
              <a:t>Use Lookup Tables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lookups can be much faster than following a logical computation</a:t>
            </a:r>
          </a:p>
          <a:p>
            <a:pPr eaLnBrk="1" hangingPunct="1"/>
            <a:r>
              <a:rPr lang="en-US" altLang="en-US" smtClean="0"/>
              <a:t>Example: diagram of logical values:</a:t>
            </a:r>
          </a:p>
        </p:txBody>
      </p:sp>
      <p:grpSp>
        <p:nvGrpSpPr>
          <p:cNvPr id="9220" name="Group 19"/>
          <p:cNvGrpSpPr>
            <a:grpSpLocks/>
          </p:cNvGrpSpPr>
          <p:nvPr/>
        </p:nvGrpSpPr>
        <p:grpSpPr bwMode="auto">
          <a:xfrm>
            <a:off x="3200400" y="3733800"/>
            <a:ext cx="3587750" cy="2514600"/>
            <a:chOff x="2016" y="2352"/>
            <a:chExt cx="2260" cy="1584"/>
          </a:xfrm>
        </p:grpSpPr>
        <p:sp>
          <p:nvSpPr>
            <p:cNvPr id="120836" name="Oval 4"/>
            <p:cNvSpPr>
              <a:spLocks noChangeArrowheads="1"/>
            </p:cNvSpPr>
            <p:nvPr/>
          </p:nvSpPr>
          <p:spPr bwMode="auto">
            <a:xfrm>
              <a:off x="2256" y="2352"/>
              <a:ext cx="1104" cy="110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0837" name="Oval 5"/>
            <p:cNvSpPr>
              <a:spLocks noChangeArrowheads="1"/>
            </p:cNvSpPr>
            <p:nvPr/>
          </p:nvSpPr>
          <p:spPr bwMode="auto">
            <a:xfrm>
              <a:off x="2832" y="2352"/>
              <a:ext cx="1104" cy="110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49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838" name="Oval 6"/>
            <p:cNvSpPr>
              <a:spLocks noChangeArrowheads="1"/>
            </p:cNvSpPr>
            <p:nvPr/>
          </p:nvSpPr>
          <p:spPr bwMode="auto">
            <a:xfrm>
              <a:off x="2592" y="2832"/>
              <a:ext cx="1104" cy="110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49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2496" y="25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3024" y="25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032" y="24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2016" y="24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2976" y="29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3648" y="36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2688" y="31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3552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3024" y="3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3360" y="30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2112" y="35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30675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5161" y="55852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Logical Approaches:</a:t>
            </a:r>
            <a:br>
              <a:rPr lang="en-US" altLang="en-US" smtClean="0"/>
            </a:br>
            <a:r>
              <a:rPr lang="en-US" altLang="en-US" sz="3600" smtClean="0"/>
              <a:t>Use Lookup Tables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if ((a &amp;&amp; !c) || (a &amp;&amp; b &amp;&amp; c)) {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val = 1;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} else if ((b &amp;&amp; !a) || (a &amp;&amp; c &amp;&amp; !b)) {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val = 2;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} else if (c &amp;&amp; !a &amp;&amp; !b) {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val = 3;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} else {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val = 0;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556250" y="4343400"/>
            <a:ext cx="3587750" cy="2514600"/>
            <a:chOff x="2016" y="2352"/>
            <a:chExt cx="2260" cy="1584"/>
          </a:xfrm>
        </p:grpSpPr>
        <p:sp>
          <p:nvSpPr>
            <p:cNvPr id="122885" name="Oval 5"/>
            <p:cNvSpPr>
              <a:spLocks noChangeArrowheads="1"/>
            </p:cNvSpPr>
            <p:nvPr/>
          </p:nvSpPr>
          <p:spPr bwMode="auto">
            <a:xfrm>
              <a:off x="2256" y="2352"/>
              <a:ext cx="1104" cy="110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2886" name="Oval 6"/>
            <p:cNvSpPr>
              <a:spLocks noChangeArrowheads="1"/>
            </p:cNvSpPr>
            <p:nvPr/>
          </p:nvSpPr>
          <p:spPr bwMode="auto">
            <a:xfrm>
              <a:off x="2832" y="2352"/>
              <a:ext cx="1104" cy="110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49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887" name="Oval 7"/>
            <p:cNvSpPr>
              <a:spLocks noChangeArrowheads="1"/>
            </p:cNvSpPr>
            <p:nvPr/>
          </p:nvSpPr>
          <p:spPr bwMode="auto">
            <a:xfrm>
              <a:off x="2592" y="2832"/>
              <a:ext cx="1104" cy="110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49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2496" y="25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3024" y="25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4032" y="24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2016" y="24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2976" y="29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3648" y="36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2688" y="31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552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3024" y="3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3360" y="30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2112" y="35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9450" y="6535882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21992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329" y="35070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Logical Approaches:</a:t>
            </a:r>
            <a:br>
              <a:rPr lang="en-US" altLang="en-US" smtClean="0"/>
            </a:br>
            <a:r>
              <a:rPr lang="en-US" altLang="en-US" sz="3600" smtClean="0"/>
              <a:t>Use Lookup Tables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static int valtable[2][2][2] = {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// !b!c   !bc    b!c    bc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   0,     3,     2,     2,   // !a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   1,     2,     1,     1,   // a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val = valtable[a][b][c]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556250" y="4343400"/>
            <a:ext cx="3587750" cy="2514600"/>
            <a:chOff x="2016" y="2352"/>
            <a:chExt cx="2260" cy="1584"/>
          </a:xfrm>
        </p:grpSpPr>
        <p:sp>
          <p:nvSpPr>
            <p:cNvPr id="123909" name="Oval 5"/>
            <p:cNvSpPr>
              <a:spLocks noChangeArrowheads="1"/>
            </p:cNvSpPr>
            <p:nvPr/>
          </p:nvSpPr>
          <p:spPr bwMode="auto">
            <a:xfrm>
              <a:off x="2256" y="2352"/>
              <a:ext cx="1104" cy="110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910" name="Oval 6"/>
            <p:cNvSpPr>
              <a:spLocks noChangeArrowheads="1"/>
            </p:cNvSpPr>
            <p:nvPr/>
          </p:nvSpPr>
          <p:spPr bwMode="auto">
            <a:xfrm>
              <a:off x="2832" y="2352"/>
              <a:ext cx="1104" cy="110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49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911" name="Oval 7"/>
            <p:cNvSpPr>
              <a:spLocks noChangeArrowheads="1"/>
            </p:cNvSpPr>
            <p:nvPr/>
          </p:nvSpPr>
          <p:spPr bwMode="auto">
            <a:xfrm>
              <a:off x="2592" y="2832"/>
              <a:ext cx="1104" cy="110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49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2496" y="25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3024" y="25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4032" y="24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2016" y="24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2976" y="29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3648" y="36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2688" y="31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3552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024" y="3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3360" y="30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2112" y="35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25525" y="6511774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23280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1836" y="-4473"/>
            <a:ext cx="7772400" cy="1311275"/>
          </a:xfrm>
        </p:spPr>
        <p:txBody>
          <a:bodyPr/>
          <a:lstStyle/>
          <a:p>
            <a:pPr eaLnBrk="1" hangingPunct="1"/>
            <a:r>
              <a:rPr lang="en-US" altLang="en-US" smtClean="0"/>
              <a:t>Logical Approaches:</a:t>
            </a:r>
            <a:br>
              <a:rPr lang="en-US" altLang="en-US" smtClean="0"/>
            </a:br>
            <a:r>
              <a:rPr lang="en-US" altLang="en-US" sz="3600" smtClean="0"/>
              <a:t>Lazy Evaluation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09" y="1753877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Idea: wait to compute until you’re sure you need the value</a:t>
            </a:r>
          </a:p>
          <a:p>
            <a:pPr lvl="1" eaLnBrk="1" hangingPunct="1"/>
            <a:r>
              <a:rPr lang="en-US" altLang="en-US" dirty="0" smtClean="0"/>
              <a:t>Often, you never actually use the value!</a:t>
            </a:r>
          </a:p>
          <a:p>
            <a:pPr eaLnBrk="1" hangingPunct="1"/>
            <a:r>
              <a:rPr lang="en-US" altLang="en-US" dirty="0" smtClean="0"/>
              <a:t>Tradeoff overhead to maintain lazy representations vs. time saved on computing unnecessary stuff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648866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Slides adapted from http</a:t>
            </a:r>
            <a:r>
              <a:rPr lang="en-US" sz="1200" dirty="0"/>
              <a:t>://courses.cs.tamu.edu/keyser/cpsc315/F08/</a:t>
            </a:r>
          </a:p>
        </p:txBody>
      </p:sp>
    </p:spTree>
    <p:extLst>
      <p:ext uri="{BB962C8B-B14F-4D97-AF65-F5344CB8AC3E}">
        <p14:creationId xmlns:p14="http://schemas.microsoft.com/office/powerpoint/2010/main" val="21376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1821</Words>
  <Application>Microsoft Office PowerPoint</Application>
  <PresentationFormat>On-screen Show (4:3)</PresentationFormat>
  <Paragraphs>355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Wingdings</vt:lpstr>
      <vt:lpstr>Office Theme</vt:lpstr>
      <vt:lpstr>CS428: Software Engineering II</vt:lpstr>
      <vt:lpstr>Tuning Code</vt:lpstr>
      <vt:lpstr>Logical Approaches: Stop Testing Once You Know the Answer</vt:lpstr>
      <vt:lpstr>Logical Approaches: Stop Testing Once You Know the Answer</vt:lpstr>
      <vt:lpstr>Logical Approaches: Order Tests by Frequency</vt:lpstr>
      <vt:lpstr>Logical Approaches: Use Lookup Tables</vt:lpstr>
      <vt:lpstr>Logical Approaches: Use Lookup Tables</vt:lpstr>
      <vt:lpstr>Logical Approaches: Use Lookup Tables</vt:lpstr>
      <vt:lpstr>Logical Approaches: Lazy Evaluation</vt:lpstr>
      <vt:lpstr>Logical Approaches: Lazy Evaluation</vt:lpstr>
      <vt:lpstr>Logical Approaches: Lazy Evaluation</vt:lpstr>
      <vt:lpstr>Tuning Loops: Unswitching</vt:lpstr>
      <vt:lpstr>Tuning Loops: Jamming</vt:lpstr>
      <vt:lpstr>Tuning Loops: Unrolling</vt:lpstr>
      <vt:lpstr>Tuning Loops: Minimizing Interior Work</vt:lpstr>
      <vt:lpstr>Tuning Loops: Sentinel Values</vt:lpstr>
      <vt:lpstr>Tuning Loops: Busiest Loop on Inside</vt:lpstr>
      <vt:lpstr>Tuning Loops: Strength Reduction</vt:lpstr>
      <vt:lpstr>Transforming Data: Integers Instead of Floats</vt:lpstr>
      <vt:lpstr>Transforming Data: Fewer Array Dimensions</vt:lpstr>
      <vt:lpstr>Transforming Data: Minimize Array Refs</vt:lpstr>
      <vt:lpstr>Transforming Data: Use Supplementary Indexes</vt:lpstr>
      <vt:lpstr>Transforming Data: Use Caching</vt:lpstr>
      <vt:lpstr>Tuning Expressions: Algebraic Identities and Strength Reduction</vt:lpstr>
      <vt:lpstr>Tuning Expressions: Compile-Time Initialization</vt:lpstr>
      <vt:lpstr>Tuning Expressions: Avoid System Calls</vt:lpstr>
      <vt:lpstr>Tuning Expressions: Use Correct Types</vt:lpstr>
      <vt:lpstr>Tuning Expressions: Precompute Results</vt:lpstr>
      <vt:lpstr>Tuning Expressions: Eliminate Common Subexpressions</vt:lpstr>
      <vt:lpstr>Other Tuning: Inlining Routines</vt:lpstr>
      <vt:lpstr>Other Tuning: Recoding in Low-Level Language</vt:lpstr>
      <vt:lpstr>Other Tuning: Buffer I/O</vt:lpstr>
      <vt:lpstr>Other Tuning: Handle Special Cases Separately</vt:lpstr>
      <vt:lpstr>Other Tuning: Use Approximate Values</vt:lpstr>
      <vt:lpstr>Other Tuning: Recompute to Save Space</vt:lpstr>
      <vt:lpstr>Code Tuning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Xie</cp:lastModifiedBy>
  <cp:revision>394</cp:revision>
  <dcterms:created xsi:type="dcterms:W3CDTF">2006-08-16T00:00:00Z</dcterms:created>
  <dcterms:modified xsi:type="dcterms:W3CDTF">2015-04-23T17:37:17Z</dcterms:modified>
</cp:coreProperties>
</file>