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17" r:id="rId3"/>
    <p:sldId id="289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24" r:id="rId12"/>
    <p:sldId id="323" r:id="rId13"/>
    <p:sldId id="325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9" r:id="rId22"/>
    <p:sldId id="318" r:id="rId23"/>
    <p:sldId id="311" r:id="rId24"/>
    <p:sldId id="322" r:id="rId25"/>
    <p:sldId id="312" r:id="rId26"/>
    <p:sldId id="313" r:id="rId27"/>
    <p:sldId id="314" r:id="rId28"/>
    <p:sldId id="320" r:id="rId29"/>
    <p:sldId id="321" r:id="rId30"/>
    <p:sldId id="31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660" autoAdjust="0"/>
  </p:normalViewPr>
  <p:slideViewPr>
    <p:cSldViewPr>
      <p:cViewPr varScale="1">
        <p:scale>
          <a:sx n="69" d="100"/>
          <a:sy n="69" d="100"/>
        </p:scale>
        <p:origin x="1203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41EE1-C517-41D6-B5F8-08C90135A1F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1DA7-3D4E-4876-B5BD-947C6A99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02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4-01-23T21:02:58.96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0 226 512,'0'-37'0,"0"-39"0,0-37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4-01-23T21:02:59.21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0 512,'0'38'0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in"/>
        </inkml:traceFormat>
        <inkml:channelProperties>
          <inkml:channelProperty channel="X" name="resolution" value="2109.91626" units="1/in"/>
          <inkml:channelProperty channel="Y" name="resolution" value="1336.88293" units="1/in"/>
          <inkml:channelProperty channel="F" name="resolution" value="41.73806" units="1/in"/>
        </inkml:channelProperties>
      </inkml:inkSource>
      <inkml:timestamp xml:id="ts0" timeString="2014-01-23T21:04:47.6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37 512,'0'0'0,"0"0"0,0-37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14CA0-8C2C-4A52-8277-C3FC09BA6781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444A7-DDF2-4993-BB58-05E3F1CB0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4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2"/>
            </a:solidFill>
          </a:ln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1-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50000"/>
        <a:buFont typeface="Arial" pitchFamily="34" charset="0"/>
        <a:buChar char="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120000"/>
        <a:buFont typeface="Arial" pitchFamily="34" charset="0"/>
        <a:buChar char="◊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135000"/>
        <a:buFont typeface="Arial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ntt.com/creating-gantt-charts.htm" TargetMode="External"/><Relationship Id="rId2" Type="http://schemas.openxmlformats.org/officeDocument/2006/relationships/hyperlink" Target="http://en.wikipedia.org/wiki/Gantt_char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hyperlink" Target="https://drive.google.com/templates?q=gantt&amp;ddrp=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ntt.com/creating-gantt-charts.htm" TargetMode="External"/><Relationship Id="rId2" Type="http://schemas.openxmlformats.org/officeDocument/2006/relationships/hyperlink" Target="http://en.wikipedia.org/wiki/Gantt_char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templates?q=gantt&amp;ddrp=1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emf"/><Relationship Id="rId3" Type="http://schemas.openxmlformats.org/officeDocument/2006/relationships/image" Target="../media/image1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3.emf"/><Relationship Id="rId4" Type="http://schemas.openxmlformats.org/officeDocument/2006/relationships/customXml" Target="../ink/ink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gram_Evaluation_and_Review_Techniqu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CS428:</a:t>
            </a:r>
            <a:br>
              <a:rPr lang="en-US" dirty="0"/>
            </a:br>
            <a:r>
              <a:rPr lang="en-US" dirty="0"/>
              <a:t>Software Engineering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Planning and Risks</a:t>
            </a:r>
          </a:p>
        </p:txBody>
      </p:sp>
    </p:spTree>
    <p:extLst>
      <p:ext uri="{BB962C8B-B14F-4D97-AF65-F5344CB8AC3E}">
        <p14:creationId xmlns:p14="http://schemas.microsoft.com/office/powerpoint/2010/main" val="1400837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40AC-FC8C-4CC1-9F1D-A394E157FAE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Gantt charts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97349"/>
            <a:ext cx="8153400" cy="628650"/>
          </a:xfrm>
        </p:spPr>
        <p:txBody>
          <a:bodyPr>
            <a:normAutofit fontScale="775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400" dirty="0">
                <a:hlinkClick r:id="rId2"/>
              </a:rPr>
              <a:t>http://en.wikipedia.org/wiki/Gantt_chart</a:t>
            </a:r>
            <a:endParaRPr lang="en-US" altLang="en-US" sz="2400" dirty="0"/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hlinkClick r:id="rId3"/>
              </a:rPr>
              <a:t>http://www.gantt.com/creating-gantt-charts.htm</a:t>
            </a:r>
            <a:r>
              <a:rPr lang="en-US" altLang="en-US" sz="2400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6418" y="6215746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may use Google doc following a template, e.g., </a:t>
            </a:r>
            <a:r>
              <a:rPr lang="en-US" dirty="0">
                <a:hlinkClick r:id="rId4"/>
              </a:rPr>
              <a:t>https://drive.google.com/templates?q=gantt&amp;ddrp=1#</a:t>
            </a:r>
            <a:r>
              <a:rPr lang="en-US" dirty="0"/>
              <a:t> </a:t>
            </a:r>
          </a:p>
        </p:txBody>
      </p:sp>
      <p:pic>
        <p:nvPicPr>
          <p:cNvPr id="4" name="Picture 2" descr="http://upload.wikimedia.org/wikipedia/en/7/73/Pert_example_gantt_chart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25738"/>
            <a:ext cx="8834252" cy="302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40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40AC-FC8C-4CC1-9F1D-A394E157FAE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Gantt charts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97349"/>
            <a:ext cx="8153400" cy="628650"/>
          </a:xfrm>
        </p:spPr>
        <p:txBody>
          <a:bodyPr>
            <a:normAutofit fontScale="775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400" dirty="0">
                <a:hlinkClick r:id="rId2"/>
              </a:rPr>
              <a:t>http://en.wikipedia.org/wiki/Gantt_chart</a:t>
            </a:r>
            <a:endParaRPr lang="en-US" altLang="en-US" sz="2400" dirty="0"/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hlinkClick r:id="rId3"/>
              </a:rPr>
              <a:t>http://www.gantt.com/creating-gantt-charts.htm</a:t>
            </a:r>
            <a:r>
              <a:rPr lang="en-US" altLang="en-US" sz="2400" dirty="0"/>
              <a:t> </a:t>
            </a:r>
          </a:p>
        </p:txBody>
      </p:sp>
      <p:pic>
        <p:nvPicPr>
          <p:cNvPr id="1026" name="Picture 2" descr="http://upload.wikimedia.org/wikipedia/commons/thumb/5/57/GanttChartAnatomy.svg/896px-GanttChartAnatomy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73" y="2059336"/>
            <a:ext cx="6426527" cy="427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437908" y="1711674"/>
            <a:ext cx="25952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Start to Start (SS):</a:t>
            </a:r>
            <a:r>
              <a:rPr lang="en-US" dirty="0"/>
              <a:t> The task cannot start until the predecessor starts, although it may start later.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37908" y="3691524"/>
            <a:ext cx="26645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Finish to Finish (FF):</a:t>
            </a:r>
            <a:r>
              <a:rPr lang="en-US" dirty="0"/>
              <a:t> The task cannot end before the predecessor ends, although it may end later.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4077" y="62484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may use Google doc following a template, e.g., </a:t>
            </a:r>
            <a:r>
              <a:rPr lang="en-US" dirty="0">
                <a:hlinkClick r:id="rId5"/>
              </a:rPr>
              <a:t>https://drive.google.com/templates?q=gantt&amp;ddrp=1#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689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418" y="60326"/>
            <a:ext cx="8229600" cy="11430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2965"/>
            <a:ext cx="82296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Your project has two phases. Each phase consists of three main tasks: analysis, coding and test, which must be performed sequentially.</a:t>
            </a:r>
          </a:p>
          <a:p>
            <a:r>
              <a:rPr lang="en-US" sz="2400" dirty="0"/>
              <a:t>Analysis for phase 2 can begin immediately on the completion of analysis for phase 1, but coding for phase 2 must await satisfactory testing of the phase 1 code. </a:t>
            </a:r>
          </a:p>
          <a:p>
            <a:r>
              <a:rPr lang="en-US" sz="2400" dirty="0"/>
              <a:t>Analysis is expected to take 3 weeks for phase 1, and 4 weeks for phase 2, while coding is expected to take 2 weeks for phase 1 and 3 weeks for phase 2. Testing is expected to take 1 week for both phases.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6475989"/>
            <a:ext cx="7439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Adapted from https://www.cl.cam.ac.uk/teaching/1011/Business/Examples.pdf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2578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/>
              <a:t>Draw the PERT and Gantt charts for the project, and define the critical path.</a:t>
            </a:r>
          </a:p>
          <a:p>
            <a:pPr marL="342900" indent="-342900">
              <a:buAutoNum type="alphaLcParenBoth"/>
            </a:pPr>
            <a:r>
              <a:rPr lang="en-US" dirty="0"/>
              <a:t>During testing of phase 1, a serious fault is found resulting in 2 weeks of extra work required in phase 1. How will this affect the overall timescale and critical path of the project?</a:t>
            </a:r>
          </a:p>
        </p:txBody>
      </p:sp>
    </p:spTree>
    <p:extLst>
      <p:ext uri="{BB962C8B-B14F-4D97-AF65-F5344CB8AC3E}">
        <p14:creationId xmlns:p14="http://schemas.microsoft.com/office/powerpoint/2010/main" val="4103779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44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tracking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Keep track of when each task is finished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Compare plan to reality</a:t>
            </a:r>
          </a:p>
          <a:p>
            <a:pPr lvl="1"/>
            <a:r>
              <a:rPr lang="en-US" altLang="en-US" dirty="0"/>
              <a:t>Project: You will update Wiki for your project</a:t>
            </a:r>
          </a:p>
          <a:p>
            <a:endParaRPr lang="en-US" altLang="en-US" dirty="0"/>
          </a:p>
          <a:p>
            <a:r>
              <a:rPr lang="en-US" altLang="en-US" dirty="0"/>
              <a:t>Tasks are either finished or not</a:t>
            </a:r>
          </a:p>
          <a:p>
            <a:r>
              <a:rPr lang="en-US" altLang="en-US" dirty="0"/>
              <a:t>Forbid “90% finished” - decompose tasks</a:t>
            </a:r>
          </a:p>
          <a:p>
            <a:pPr lvl="1"/>
            <a:r>
              <a:rPr lang="en-US" altLang="en-US" dirty="0"/>
              <a:t>XP is strict on this but you can modify XP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906A-5B20-432D-A325-7437A36790FD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3173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Schedule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List of dates, and the tasks to be finished (or started) at each</a:t>
            </a:r>
          </a:p>
          <a:p>
            <a:pPr lvl="1"/>
            <a:r>
              <a:rPr lang="en-US" altLang="en-US" dirty="0"/>
              <a:t>Can put into a spreadsheet</a:t>
            </a:r>
          </a:p>
          <a:p>
            <a:pPr lvl="1"/>
            <a:r>
              <a:rPr lang="en-US" altLang="en-US" dirty="0"/>
              <a:t>Task &amp; date, sorted by date</a:t>
            </a:r>
          </a:p>
          <a:p>
            <a:pPr lvl="1"/>
            <a:r>
              <a:rPr lang="en-US" altLang="en-US" dirty="0"/>
              <a:t>Separate column for actual completion date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Project: Can present on Wiki as a table (part of your Planning Game)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51FC-2616-450C-B023-2960BD13EA0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7805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is a task finished?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Must be objective</a:t>
            </a:r>
          </a:p>
          <a:p>
            <a:pPr lvl="1"/>
            <a:r>
              <a:rPr lang="en-US" altLang="en-US" dirty="0"/>
              <a:t>“Wrote a program” not “Learned language”</a:t>
            </a:r>
          </a:p>
          <a:p>
            <a:pPr lvl="1"/>
            <a:r>
              <a:rPr lang="en-US" altLang="en-US" dirty="0"/>
              <a:t>“Design passed review” not “Design is reusable”</a:t>
            </a:r>
          </a:p>
          <a:p>
            <a:r>
              <a:rPr lang="en-US" altLang="en-US" dirty="0"/>
              <a:t>Different tasks are evaluated differently</a:t>
            </a:r>
          </a:p>
          <a:p>
            <a:pPr lvl="1"/>
            <a:r>
              <a:rPr lang="en-US" altLang="en-US" dirty="0"/>
              <a:t>In XP, a programming task is not finished until all tests run correctly</a:t>
            </a:r>
          </a:p>
          <a:p>
            <a:pPr lvl="1"/>
            <a:r>
              <a:rPr lang="en-US" altLang="en-US" dirty="0"/>
              <a:t>In RUP, writing a document is a separate task from reviewing it</a:t>
            </a:r>
          </a:p>
          <a:p>
            <a:r>
              <a:rPr lang="en-US" altLang="en-US" dirty="0"/>
              <a:t>Example tools: Trello (</a:t>
            </a:r>
            <a:r>
              <a:rPr lang="en-US" altLang="en-US" dirty="0">
                <a:hlinkClick r:id="rId2"/>
              </a:rPr>
              <a:t>https://trello.com/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See optional reading on Trello </a:t>
            </a:r>
            <a:r>
              <a:rPr lang="en-US" altLang="en-US"/>
              <a:t>in schedule </a:t>
            </a:r>
            <a:r>
              <a:rPr lang="en-US" altLang="en-US" dirty="0"/>
              <a:t>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30FE-BB95-4A8F-8828-A9916A7B1FBD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8980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Risks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From </a:t>
            </a:r>
            <a:r>
              <a:rPr lang="en-US" altLang="en-US" dirty="0" err="1"/>
              <a:t>Sommerville</a:t>
            </a:r>
            <a:r>
              <a:rPr lang="en-US" altLang="en-US" dirty="0"/>
              <a:t> Ch. </a:t>
            </a:r>
            <a:r>
              <a:rPr lang="en-US" altLang="en-US"/>
              <a:t>22 (see Wiki)</a:t>
            </a:r>
          </a:p>
          <a:p>
            <a:endParaRPr lang="en-US" altLang="en-US"/>
          </a:p>
          <a:p>
            <a:r>
              <a:rPr lang="en-US" altLang="en-US" dirty="0"/>
              <a:t>Project risks</a:t>
            </a:r>
          </a:p>
          <a:p>
            <a:r>
              <a:rPr lang="en-US" altLang="en-US" dirty="0"/>
              <a:t>Product risks </a:t>
            </a:r>
          </a:p>
          <a:p>
            <a:r>
              <a:rPr lang="en-US" altLang="en-US" dirty="0"/>
              <a:t>Business risks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D3EE-6716-41F4-B171-D7A684B608F5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5596041"/>
            <a:ext cx="5715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Recall lecture contents on risk (management) in CS427</a:t>
            </a:r>
          </a:p>
        </p:txBody>
      </p:sp>
    </p:spTree>
    <p:extLst>
      <p:ext uri="{BB962C8B-B14F-4D97-AF65-F5344CB8AC3E}">
        <p14:creationId xmlns:p14="http://schemas.microsoft.com/office/powerpoint/2010/main" val="346455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can go wrong?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/>
          <a:lstStyle/>
          <a:p>
            <a:r>
              <a:rPr lang="en-US" altLang="en-US" sz="2800" dirty="0"/>
              <a:t>Problem harder than we thought</a:t>
            </a:r>
          </a:p>
          <a:p>
            <a:r>
              <a:rPr lang="en-US" altLang="en-US" sz="2800" dirty="0"/>
              <a:t>We waste time, take too long</a:t>
            </a:r>
          </a:p>
          <a:p>
            <a:r>
              <a:rPr lang="en-US" altLang="en-US" sz="2800" dirty="0"/>
              <a:t>Customers don’t know what they want</a:t>
            </a:r>
          </a:p>
          <a:p>
            <a:r>
              <a:rPr lang="en-US" altLang="en-US" sz="2800" dirty="0"/>
              <a:t>System is too slow</a:t>
            </a:r>
          </a:p>
          <a:p>
            <a:r>
              <a:rPr lang="en-US" altLang="en-US" sz="2800" dirty="0"/>
              <a:t>Stock options become worthless, developers quit</a:t>
            </a:r>
          </a:p>
          <a:p>
            <a:r>
              <a:rPr lang="en-US" altLang="en-US" sz="2800" dirty="0"/>
              <a:t>Developers get bored and quit</a:t>
            </a:r>
          </a:p>
          <a:p>
            <a:r>
              <a:rPr lang="en-US" altLang="en-US" sz="2800" dirty="0"/>
              <a:t>Developers like new technology. It doesn’t work</a:t>
            </a:r>
            <a:endParaRPr lang="en-US" altLang="en-US" dirty="0"/>
          </a:p>
          <a:p>
            <a:r>
              <a:rPr lang="en-US" altLang="en-US" sz="2800" dirty="0"/>
              <a:t>Customers run out of money and kill the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BE1C-3C7B-41C7-8466-F4192B0042FD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3651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Risk management process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Projects get killed for same old reasons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Use database of problems to identify risk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Assess risks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Avoid risks. Contain. Mitigate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Monitor risks you can’t avoid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3DE9-C9E3-4D87-B4FD-D2683F35BC8E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026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should we plan and schedule activities in a software project?</a:t>
            </a:r>
          </a:p>
          <a:p>
            <a:r>
              <a:rPr lang="en-US" dirty="0"/>
              <a:t>What are the biggest risks in a software project? How can we mitigate them?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01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Biggest risks in your opinion?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Process should address biggest risks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82E1-23D0-42EB-897C-9B42EFE7227A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8938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Some biggest risks in SW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Process should address biggest risks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Wrong requirements 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Constantly changing requirements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Inadequate schedule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82E1-23D0-42EB-897C-9B42EFE7227A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9632" name="Ink 69631"/>
              <p14:cNvContentPartPr/>
              <p14:nvPr/>
            </p14:nvContentPartPr>
            <p14:xfrm>
              <a:off x="6168853" y="1460407"/>
              <a:ext cx="0" cy="81720"/>
            </p14:xfrm>
          </p:contentPart>
        </mc:Choice>
        <mc:Fallback xmlns="">
          <p:pic>
            <p:nvPicPr>
              <p:cNvPr id="69632" name="Ink 6963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9637" name="Ink 69636"/>
              <p14:cNvContentPartPr/>
              <p14:nvPr/>
            </p14:nvContentPartPr>
            <p14:xfrm>
              <a:off x="6592573" y="1514767"/>
              <a:ext cx="0" cy="14040"/>
            </p14:xfrm>
          </p:contentPart>
        </mc:Choice>
        <mc:Fallback xmlns="">
          <p:pic>
            <p:nvPicPr>
              <p:cNvPr id="69637" name="Ink 6963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9719" name="Ink 69718"/>
              <p14:cNvContentPartPr/>
              <p14:nvPr/>
            </p14:nvContentPartPr>
            <p14:xfrm>
              <a:off x="6333733" y="5158687"/>
              <a:ext cx="0" cy="13680"/>
            </p14:xfrm>
          </p:contentPart>
        </mc:Choice>
        <mc:Fallback xmlns="">
          <p:pic>
            <p:nvPicPr>
              <p:cNvPr id="69719" name="Ink 6971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0" y="0"/>
                <a:ext cx="0" cy="1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983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How to manage biggest risks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Process should address biggest risks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Wrong requirements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Iterative development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Work closely with customer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Constantly changing requirements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Manage changes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Keep schedule up to date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Inadequate schedule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Keep schedule up to date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Reduce scope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82E1-23D0-42EB-897C-9B42EFE7227A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0871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Risk management</a:t>
            </a:r>
          </a:p>
        </p:txBody>
      </p:sp>
      <p:sp>
        <p:nvSpPr>
          <p:cNvPr id="10445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Risk assessment: a document listing risks, their likelihood, and their severity</a:t>
            </a:r>
          </a:p>
          <a:p>
            <a:r>
              <a:rPr lang="en-US" altLang="en-US" dirty="0"/>
              <a:t>Decide whether you are going to try to avoid this risk or just to monitor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278C-6144-43EC-B17F-A2D92EA229ED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7772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in your own projects?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risks in academic software engineering projects (as opposed to real world software project)?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34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risk in XP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Iteration</a:t>
            </a:r>
          </a:p>
          <a:p>
            <a:r>
              <a:rPr lang="en-US" altLang="en-US" dirty="0"/>
              <a:t>Do the simplest thing that could possibly work</a:t>
            </a:r>
          </a:p>
          <a:p>
            <a:r>
              <a:rPr lang="en-US" altLang="en-US" dirty="0"/>
              <a:t>Customer picks most important stories</a:t>
            </a:r>
          </a:p>
          <a:p>
            <a:r>
              <a:rPr lang="en-US" altLang="en-US" dirty="0"/>
              <a:t>Developers estimate time</a:t>
            </a:r>
          </a:p>
          <a:p>
            <a:pPr lvl="1"/>
            <a:r>
              <a:rPr lang="en-US" altLang="en-US" dirty="0"/>
              <a:t>Stories they can’t estimate (or that have long estimates) are risky; developers must work (prototype) to make reliable estimate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3D-DD08-4DF7-81C5-8FCFC570D704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581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Different types of risk (1)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Risk: later iterations need more sophisticated design than first ones</a:t>
            </a:r>
          </a:p>
          <a:p>
            <a:pPr lvl="1"/>
            <a:r>
              <a:rPr lang="en-US" altLang="en-US"/>
              <a:t>XP: keep design clean and simple and change it if necessary </a:t>
            </a:r>
          </a:p>
          <a:p>
            <a:pPr lvl="1"/>
            <a:r>
              <a:rPr lang="en-US" altLang="en-US"/>
              <a:t>RUP: elaboration phase should consider all use cases and should select ones that are risky to do first</a:t>
            </a:r>
          </a:p>
          <a:p>
            <a:pPr lvl="1"/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97A3-AD17-4B2D-BB0B-F7B67662AAB0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2756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Different types of risk (2)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Risk: As developers leave the project, new developers must learn the system</a:t>
            </a:r>
          </a:p>
          <a:p>
            <a:pPr lvl="1"/>
            <a:r>
              <a:rPr lang="en-US" altLang="en-US" dirty="0"/>
              <a:t>XP: Use pair programming to teach new developers the system and to make sure that knowledge of the system is spread as widely as possible</a:t>
            </a:r>
          </a:p>
          <a:p>
            <a:pPr lvl="1"/>
            <a:r>
              <a:rPr lang="en-US" altLang="en-US" dirty="0"/>
              <a:t>RUP: Document the architecture and key use cases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696D-67AB-43F4-B7FF-0FDE4E01A6C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7177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people don’t manage risk?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be a negative thinker!</a:t>
            </a:r>
          </a:p>
          <a:p>
            <a:r>
              <a:rPr lang="en-US" dirty="0"/>
              <a:t>Don’t raise a problem unless you have a solution for it</a:t>
            </a:r>
          </a:p>
          <a:p>
            <a:r>
              <a:rPr lang="en-US" dirty="0"/>
              <a:t>Don’t say something is a problem unless you can prove it is</a:t>
            </a:r>
          </a:p>
          <a:p>
            <a:r>
              <a:rPr lang="en-US" dirty="0"/>
              <a:t>Don’t raise a problem unless you want to be responsible for solving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69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catastrophic outcomes:</a:t>
            </a:r>
            <a:br>
              <a:rPr lang="en-US" dirty="0"/>
            </a:br>
            <a:r>
              <a:rPr lang="en-US" dirty="0"/>
              <a:t>“What is your biggest fear?”</a:t>
            </a:r>
          </a:p>
          <a:p>
            <a:r>
              <a:rPr lang="en-US" dirty="0"/>
              <a:t>Scenarios</a:t>
            </a:r>
          </a:p>
          <a:p>
            <a:r>
              <a:rPr lang="en-US" dirty="0"/>
              <a:t>Root causes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7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proposal parts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Description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Motivation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Comparison with similar software 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Languages, libraries, frameworks, platforms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>
                <a:solidFill>
                  <a:schemeClr val="tx2"/>
                </a:solidFill>
              </a:rPr>
              <a:t>Risks/challenges 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>
                <a:solidFill>
                  <a:schemeClr val="tx2"/>
                </a:solidFill>
              </a:rPr>
              <a:t>User stories and iterations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Meeting schedule (6+ hours/week of work)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Skill sets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Process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Tools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Related projects, if any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200D-41B8-4760-A471-0FC50CBFFEE5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454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Management tips for teams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Assign a project manager</a:t>
            </a:r>
          </a:p>
          <a:p>
            <a:r>
              <a:rPr lang="en-US" altLang="en-US" dirty="0"/>
              <a:t>Have a single person responsible for each item</a:t>
            </a:r>
          </a:p>
          <a:p>
            <a:pPr lvl="1"/>
            <a:r>
              <a:rPr lang="en-US" altLang="en-US" dirty="0"/>
              <a:t>“If everyone is responsible, no one is responsible” (but collective code ownership)</a:t>
            </a:r>
          </a:p>
          <a:p>
            <a:r>
              <a:rPr lang="en-US" altLang="en-US" dirty="0"/>
              <a:t>Have a plan (agenda) for each meeting</a:t>
            </a:r>
          </a:p>
          <a:p>
            <a:r>
              <a:rPr lang="en-US" altLang="en-US" dirty="0"/>
              <a:t>Make everything public</a:t>
            </a:r>
          </a:p>
          <a:p>
            <a:pPr lvl="1"/>
            <a:r>
              <a:rPr lang="en-US" altLang="en-US" dirty="0"/>
              <a:t>Plans, actuals, metrics,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885E-9E34-4409-A97D-556AD714F7BF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560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Planning in XP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Planning Game</a:t>
            </a:r>
          </a:p>
          <a:p>
            <a:r>
              <a:rPr lang="en-US" altLang="en-US"/>
              <a:t>Customer / Developer</a:t>
            </a:r>
          </a:p>
          <a:p>
            <a:r>
              <a:rPr lang="en-US" altLang="en-US"/>
              <a:t>User stories, estimates</a:t>
            </a:r>
          </a:p>
          <a:p>
            <a:r>
              <a:rPr lang="en-US" altLang="en-US"/>
              <a:t>Iteration planning meeting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0867-686F-4507-92A4-17BCD880675B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81200" y="4876800"/>
            <a:ext cx="533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Recall lecture contents on planning in XP in CS427</a:t>
            </a:r>
          </a:p>
        </p:txBody>
      </p:sp>
    </p:spTree>
    <p:extLst>
      <p:ext uri="{BB962C8B-B14F-4D97-AF65-F5344CB8AC3E}">
        <p14:creationId xmlns:p14="http://schemas.microsoft.com/office/powerpoint/2010/main" val="140253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plan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Make a list</a:t>
            </a:r>
            <a:r>
              <a:rPr lang="en-US" altLang="en-US" dirty="0"/>
              <a:t> of everything you have to do</a:t>
            </a:r>
          </a:p>
          <a:p>
            <a:r>
              <a:rPr lang="en-US" altLang="en-US" dirty="0"/>
              <a:t>Decide when you will do each thing</a:t>
            </a:r>
          </a:p>
          <a:p>
            <a:pPr lvl="1"/>
            <a:r>
              <a:rPr lang="en-US" altLang="en-US" dirty="0"/>
              <a:t>How long will it take?</a:t>
            </a:r>
          </a:p>
          <a:p>
            <a:r>
              <a:rPr lang="en-US" altLang="en-US" dirty="0"/>
              <a:t>Make sure you have what you need for each task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1D81-3F7F-49D8-8D30-0BB7778309B6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536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long will it take?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Compare with other tasks</a:t>
            </a:r>
            <a:r>
              <a:rPr lang="en-US" altLang="en-US" dirty="0"/>
              <a:t> you have done</a:t>
            </a:r>
          </a:p>
          <a:p>
            <a:r>
              <a:rPr lang="en-US" altLang="en-US" dirty="0"/>
              <a:t>If too hard to estimate, </a:t>
            </a:r>
            <a:r>
              <a:rPr lang="en-US" altLang="en-US" dirty="0">
                <a:solidFill>
                  <a:schemeClr val="tx2"/>
                </a:solidFill>
              </a:rPr>
              <a:t>break into smaller </a:t>
            </a:r>
            <a:r>
              <a:rPr lang="en-US" altLang="en-US" dirty="0"/>
              <a:t>steps</a:t>
            </a:r>
          </a:p>
          <a:p>
            <a:r>
              <a:rPr lang="en-US" altLang="en-US" dirty="0"/>
              <a:t>Get several people to estimate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AB97-8363-4081-8CCC-08B7A90A558F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347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Scheduling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Determine list of tasks</a:t>
            </a:r>
          </a:p>
          <a:p>
            <a:r>
              <a:rPr lang="en-US" altLang="en-US" dirty="0"/>
              <a:t>Determine needed resources for each task</a:t>
            </a:r>
          </a:p>
          <a:p>
            <a:pPr lvl="1"/>
            <a:r>
              <a:rPr lang="en-US" altLang="en-US" dirty="0"/>
              <a:t>People</a:t>
            </a:r>
          </a:p>
          <a:p>
            <a:pPr lvl="1"/>
            <a:r>
              <a:rPr lang="en-US" altLang="en-US" dirty="0"/>
              <a:t>Computers, testing system</a:t>
            </a:r>
          </a:p>
          <a:p>
            <a:r>
              <a:rPr lang="en-US" altLang="en-US" dirty="0"/>
              <a:t>Schedule tasks</a:t>
            </a:r>
          </a:p>
          <a:p>
            <a:pPr lvl="1"/>
            <a:r>
              <a:rPr lang="en-US" altLang="en-US" dirty="0"/>
              <a:t>Some tasks depend on others</a:t>
            </a:r>
          </a:p>
          <a:p>
            <a:pPr lvl="1"/>
            <a:r>
              <a:rPr lang="en-US" altLang="en-US" dirty="0"/>
              <a:t>Some tasks compete for resources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6F4D-BDF2-4FB8-B746-58724E667E1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160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commons/thumb/3/37/Pert_chart_colored.svg/309px-Pert_chart_colore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5257800"/>
            <a:ext cx="2616200" cy="16002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Program Evaluation and Review Technique (PERT)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Model for project management and planning</a:t>
            </a:r>
          </a:p>
          <a:p>
            <a:r>
              <a:rPr lang="en-US" altLang="en-US" dirty="0"/>
              <a:t>Represent tasks and their dependencies</a:t>
            </a:r>
          </a:p>
          <a:p>
            <a:r>
              <a:rPr lang="en-US" altLang="en-US" dirty="0"/>
              <a:t>Estimate amount of time for each task</a:t>
            </a:r>
          </a:p>
          <a:p>
            <a:r>
              <a:rPr lang="en-US" altLang="en-US" dirty="0"/>
              <a:t>Compute the time for entire project</a:t>
            </a:r>
          </a:p>
          <a:p>
            <a:r>
              <a:rPr lang="en-US" altLang="en-US" sz="2800" dirty="0">
                <a:hlinkClick r:id="rId3"/>
              </a:rPr>
              <a:t>http://en.wikipedia.org/wiki/Program_Evaluation_and_Review_Technique</a:t>
            </a:r>
            <a:endParaRPr lang="en-US" altLang="en-US" sz="2800" dirty="0"/>
          </a:p>
          <a:p>
            <a:pPr lvl="1"/>
            <a:r>
              <a:rPr lang="en-US" altLang="en-US" dirty="0"/>
              <a:t>How to compute the critical path?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5F9A-3BB1-404C-AF7D-40591508663A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784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70E5-730D-4F8F-B0CF-D3C33FCC841A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PERT example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48200"/>
            <a:ext cx="8153400" cy="1619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Critical path - path that takes longest</a:t>
            </a:r>
          </a:p>
          <a:p>
            <a:pPr>
              <a:lnSpc>
                <a:spcPct val="90000"/>
              </a:lnSpc>
            </a:pPr>
            <a:r>
              <a:rPr lang="en-US" altLang="en-US"/>
              <a:t>Slack - extra time for task</a:t>
            </a:r>
          </a:p>
          <a:p>
            <a:pPr>
              <a:lnSpc>
                <a:spcPct val="90000"/>
              </a:lnSpc>
            </a:pPr>
            <a:r>
              <a:rPr lang="en-US" altLang="en-US"/>
              <a:t>Only optimize steps on critical path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3886200" y="1828800"/>
            <a:ext cx="2057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Develop parser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3886200" y="2667000"/>
            <a:ext cx="19812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Develop type checker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3886200" y="3810000"/>
            <a:ext cx="19812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Develop code generator</a:t>
            </a: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1219200" y="26670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Define ASTs</a:t>
            </a:r>
          </a:p>
        </p:txBody>
      </p:sp>
      <p:sp>
        <p:nvSpPr>
          <p:cNvPr id="110600" name="Line 8"/>
          <p:cNvSpPr>
            <a:spLocks noChangeShapeType="1"/>
          </p:cNvSpPr>
          <p:nvPr/>
        </p:nvSpPr>
        <p:spPr bwMode="auto">
          <a:xfrm flipV="1">
            <a:off x="3200400" y="2133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1" name="Line 9"/>
          <p:cNvSpPr>
            <a:spLocks noChangeShapeType="1"/>
          </p:cNvSpPr>
          <p:nvPr/>
        </p:nvSpPr>
        <p:spPr bwMode="auto">
          <a:xfrm>
            <a:off x="3200400" y="2895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2" name="Line 10"/>
          <p:cNvSpPr>
            <a:spLocks noChangeShapeType="1"/>
          </p:cNvSpPr>
          <p:nvPr/>
        </p:nvSpPr>
        <p:spPr bwMode="auto">
          <a:xfrm>
            <a:off x="3200400" y="29718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990600" y="2286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0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4572000" y="1447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5</a:t>
            </a:r>
          </a:p>
        </p:txBody>
      </p:sp>
      <p:sp>
        <p:nvSpPr>
          <p:cNvPr id="110605" name="Text Box 13"/>
          <p:cNvSpPr txBox="1">
            <a:spLocks noChangeArrowheads="1"/>
          </p:cNvSpPr>
          <p:nvPr/>
        </p:nvSpPr>
        <p:spPr bwMode="auto">
          <a:xfrm>
            <a:off x="1981200" y="2286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5867400" y="1752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110607" name="Text Box 15"/>
          <p:cNvSpPr txBox="1">
            <a:spLocks noChangeArrowheads="1"/>
          </p:cNvSpPr>
          <p:nvPr/>
        </p:nvSpPr>
        <p:spPr bwMode="auto">
          <a:xfrm>
            <a:off x="5791200" y="2438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9</a:t>
            </a:r>
          </a:p>
        </p:txBody>
      </p:sp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8717973" y="2168669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17</a:t>
            </a:r>
          </a:p>
        </p:txBody>
      </p:sp>
      <p:sp>
        <p:nvSpPr>
          <p:cNvPr id="110609" name="Text Box 17"/>
          <p:cNvSpPr txBox="1">
            <a:spLocks noChangeArrowheads="1"/>
          </p:cNvSpPr>
          <p:nvPr/>
        </p:nvSpPr>
        <p:spPr bwMode="auto">
          <a:xfrm>
            <a:off x="5791200" y="3200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14</a:t>
            </a:r>
          </a:p>
        </p:txBody>
      </p:sp>
      <p:sp>
        <p:nvSpPr>
          <p:cNvPr id="110610" name="Text Box 18"/>
          <p:cNvSpPr txBox="1">
            <a:spLocks noChangeArrowheads="1"/>
          </p:cNvSpPr>
          <p:nvPr/>
        </p:nvSpPr>
        <p:spPr bwMode="auto">
          <a:xfrm>
            <a:off x="4572000" y="2286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6</a:t>
            </a:r>
          </a:p>
        </p:txBody>
      </p:sp>
      <p:sp>
        <p:nvSpPr>
          <p:cNvPr id="110611" name="Text Box 19"/>
          <p:cNvSpPr txBox="1">
            <a:spLocks noChangeArrowheads="1"/>
          </p:cNvSpPr>
          <p:nvPr/>
        </p:nvSpPr>
        <p:spPr bwMode="auto">
          <a:xfrm>
            <a:off x="4572000" y="3429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11</a:t>
            </a:r>
          </a:p>
        </p:txBody>
      </p:sp>
      <p:sp>
        <p:nvSpPr>
          <p:cNvPr id="110612" name="Text Box 20"/>
          <p:cNvSpPr txBox="1">
            <a:spLocks noChangeArrowheads="1"/>
          </p:cNvSpPr>
          <p:nvPr/>
        </p:nvSpPr>
        <p:spPr bwMode="auto">
          <a:xfrm>
            <a:off x="6858000" y="25908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Integrate</a:t>
            </a:r>
          </a:p>
        </p:txBody>
      </p:sp>
      <p:sp>
        <p:nvSpPr>
          <p:cNvPr id="110613" name="Line 21"/>
          <p:cNvSpPr>
            <a:spLocks noChangeShapeType="1"/>
          </p:cNvSpPr>
          <p:nvPr/>
        </p:nvSpPr>
        <p:spPr bwMode="auto">
          <a:xfrm>
            <a:off x="5943600" y="20574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4" name="Line 22"/>
          <p:cNvSpPr>
            <a:spLocks noChangeShapeType="1"/>
          </p:cNvSpPr>
          <p:nvPr/>
        </p:nvSpPr>
        <p:spPr bwMode="auto">
          <a:xfrm>
            <a:off x="5867400" y="2819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5" name="Line 23"/>
          <p:cNvSpPr>
            <a:spLocks noChangeShapeType="1"/>
          </p:cNvSpPr>
          <p:nvPr/>
        </p:nvSpPr>
        <p:spPr bwMode="auto">
          <a:xfrm flipV="1">
            <a:off x="5867400" y="2895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6" name="Text Box 24"/>
          <p:cNvSpPr txBox="1">
            <a:spLocks noChangeArrowheads="1"/>
          </p:cNvSpPr>
          <p:nvPr/>
        </p:nvSpPr>
        <p:spPr bwMode="auto">
          <a:xfrm>
            <a:off x="3276600" y="1981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110617" name="Text Box 25"/>
          <p:cNvSpPr txBox="1">
            <a:spLocks noChangeArrowheads="1"/>
          </p:cNvSpPr>
          <p:nvPr/>
        </p:nvSpPr>
        <p:spPr bwMode="auto">
          <a:xfrm>
            <a:off x="3276600" y="2514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110618" name="Text Box 26"/>
          <p:cNvSpPr txBox="1">
            <a:spLocks noChangeArrowheads="1"/>
          </p:cNvSpPr>
          <p:nvPr/>
        </p:nvSpPr>
        <p:spPr bwMode="auto">
          <a:xfrm>
            <a:off x="3276600" y="2971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110619" name="Text Box 27"/>
          <p:cNvSpPr txBox="1">
            <a:spLocks noChangeArrowheads="1"/>
          </p:cNvSpPr>
          <p:nvPr/>
        </p:nvSpPr>
        <p:spPr bwMode="auto">
          <a:xfrm>
            <a:off x="6522027" y="217559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14</a:t>
            </a:r>
          </a:p>
        </p:txBody>
      </p:sp>
      <p:sp>
        <p:nvSpPr>
          <p:cNvPr id="110620" name="Text Box 28"/>
          <p:cNvSpPr txBox="1">
            <a:spLocks noChangeArrowheads="1"/>
          </p:cNvSpPr>
          <p:nvPr/>
        </p:nvSpPr>
        <p:spPr bwMode="auto">
          <a:xfrm>
            <a:off x="7620000" y="213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401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llinois">
      <a:dk1>
        <a:srgbClr val="003C7D"/>
      </a:dk1>
      <a:lt1>
        <a:sysClr val="window" lastClr="FFFFFF"/>
      </a:lt1>
      <a:dk2>
        <a:srgbClr val="F47F24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1194</Words>
  <Application>Microsoft Office PowerPoint</Application>
  <PresentationFormat>On-screen Show (4:3)</PresentationFormat>
  <Paragraphs>220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Monotype Sorts</vt:lpstr>
      <vt:lpstr>Arial</vt:lpstr>
      <vt:lpstr>Calibri</vt:lpstr>
      <vt:lpstr>Office Theme</vt:lpstr>
      <vt:lpstr>CS428: Software Engineering II</vt:lpstr>
      <vt:lpstr>Today’s goals</vt:lpstr>
      <vt:lpstr>Project proposal parts</vt:lpstr>
      <vt:lpstr>Planning in XP</vt:lpstr>
      <vt:lpstr>How to plan</vt:lpstr>
      <vt:lpstr>How long will it take?</vt:lpstr>
      <vt:lpstr>Scheduling</vt:lpstr>
      <vt:lpstr>Program Evaluation and Review Technique (PERT)</vt:lpstr>
      <vt:lpstr>PERT example</vt:lpstr>
      <vt:lpstr>Gantt charts</vt:lpstr>
      <vt:lpstr>Gantt charts</vt:lpstr>
      <vt:lpstr>Exercise</vt:lpstr>
      <vt:lpstr>PowerPoint Presentation</vt:lpstr>
      <vt:lpstr>Project tracking</vt:lpstr>
      <vt:lpstr>Schedule</vt:lpstr>
      <vt:lpstr>When is a task finished?</vt:lpstr>
      <vt:lpstr>Risks</vt:lpstr>
      <vt:lpstr>What can go wrong?</vt:lpstr>
      <vt:lpstr>Risk management process</vt:lpstr>
      <vt:lpstr>Biggest risks in your opinion?</vt:lpstr>
      <vt:lpstr>Some biggest risks in SW</vt:lpstr>
      <vt:lpstr>How to manage biggest risks</vt:lpstr>
      <vt:lpstr>Risk management</vt:lpstr>
      <vt:lpstr>Risks in your own projects?</vt:lpstr>
      <vt:lpstr>Managing risk in XP</vt:lpstr>
      <vt:lpstr>Different types of risk (1)</vt:lpstr>
      <vt:lpstr>Different types of risk (2)</vt:lpstr>
      <vt:lpstr>Why people don’t manage risk?</vt:lpstr>
      <vt:lpstr>Discovering risks</vt:lpstr>
      <vt:lpstr>Management tips for teams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Tao Xie</cp:lastModifiedBy>
  <cp:revision>140</cp:revision>
  <dcterms:created xsi:type="dcterms:W3CDTF">2006-08-16T00:00:00Z</dcterms:created>
  <dcterms:modified xsi:type="dcterms:W3CDTF">2017-01-19T16:11:58Z</dcterms:modified>
</cp:coreProperties>
</file>