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handoutMasterIdLst>
    <p:handoutMasterId r:id="rId77"/>
  </p:handoutMasterIdLst>
  <p:sldIdLst>
    <p:sldId id="256" r:id="rId2"/>
    <p:sldId id="317" r:id="rId3"/>
    <p:sldId id="390" r:id="rId4"/>
    <p:sldId id="320" r:id="rId5"/>
    <p:sldId id="321" r:id="rId6"/>
    <p:sldId id="322" r:id="rId7"/>
    <p:sldId id="323" r:id="rId8"/>
    <p:sldId id="391" r:id="rId9"/>
    <p:sldId id="392" r:id="rId10"/>
    <p:sldId id="393" r:id="rId11"/>
    <p:sldId id="394" r:id="rId12"/>
    <p:sldId id="395" r:id="rId13"/>
    <p:sldId id="396" r:id="rId14"/>
    <p:sldId id="397" r:id="rId15"/>
    <p:sldId id="398" r:id="rId16"/>
    <p:sldId id="399" r:id="rId17"/>
    <p:sldId id="324" r:id="rId18"/>
    <p:sldId id="325" r:id="rId19"/>
    <p:sldId id="326" r:id="rId20"/>
    <p:sldId id="327" r:id="rId21"/>
    <p:sldId id="328" r:id="rId22"/>
    <p:sldId id="329" r:id="rId23"/>
    <p:sldId id="330" r:id="rId24"/>
    <p:sldId id="331" r:id="rId25"/>
    <p:sldId id="332" r:id="rId26"/>
    <p:sldId id="336" r:id="rId27"/>
    <p:sldId id="347" r:id="rId28"/>
    <p:sldId id="333" r:id="rId29"/>
    <p:sldId id="403" r:id="rId30"/>
    <p:sldId id="404" r:id="rId31"/>
    <p:sldId id="335" r:id="rId32"/>
    <p:sldId id="401" r:id="rId33"/>
    <p:sldId id="351" r:id="rId34"/>
    <p:sldId id="353" r:id="rId35"/>
    <p:sldId id="352" r:id="rId36"/>
    <p:sldId id="400" r:id="rId37"/>
    <p:sldId id="402" r:id="rId38"/>
    <p:sldId id="405" r:id="rId39"/>
    <p:sldId id="406" r:id="rId40"/>
    <p:sldId id="355" r:id="rId41"/>
    <p:sldId id="407" r:id="rId42"/>
    <p:sldId id="408" r:id="rId43"/>
    <p:sldId id="409" r:id="rId44"/>
    <p:sldId id="410" r:id="rId45"/>
    <p:sldId id="356" r:id="rId46"/>
    <p:sldId id="428" r:id="rId47"/>
    <p:sldId id="411" r:id="rId48"/>
    <p:sldId id="412" r:id="rId49"/>
    <p:sldId id="357" r:id="rId50"/>
    <p:sldId id="413" r:id="rId51"/>
    <p:sldId id="414" r:id="rId52"/>
    <p:sldId id="415" r:id="rId53"/>
    <p:sldId id="416" r:id="rId54"/>
    <p:sldId id="417" r:id="rId55"/>
    <p:sldId id="418" r:id="rId56"/>
    <p:sldId id="419" r:id="rId57"/>
    <p:sldId id="420" r:id="rId58"/>
    <p:sldId id="360" r:id="rId59"/>
    <p:sldId id="361" r:id="rId60"/>
    <p:sldId id="362" r:id="rId61"/>
    <p:sldId id="363" r:id="rId62"/>
    <p:sldId id="364" r:id="rId63"/>
    <p:sldId id="365" r:id="rId64"/>
    <p:sldId id="429" r:id="rId65"/>
    <p:sldId id="430" r:id="rId66"/>
    <p:sldId id="431" r:id="rId67"/>
    <p:sldId id="421" r:id="rId68"/>
    <p:sldId id="422" r:id="rId69"/>
    <p:sldId id="423" r:id="rId70"/>
    <p:sldId id="424" r:id="rId71"/>
    <p:sldId id="425" r:id="rId72"/>
    <p:sldId id="426" r:id="rId73"/>
    <p:sldId id="427" r:id="rId74"/>
    <p:sldId id="36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60" autoAdjust="0"/>
  </p:normalViewPr>
  <p:slideViewPr>
    <p:cSldViewPr>
      <p:cViewPr varScale="1">
        <p:scale>
          <a:sx n="69" d="100"/>
          <a:sy n="69" d="100"/>
        </p:scale>
        <p:origin x="1203"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3153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5798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2523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26706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5098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alistair.cockburn.us/get/246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agile.csc.ncsu.edu/iTrust/wiki/doku.php?id=requiremen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xkcd.com/844/"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youtube.com/watch?v=udr9-CN5mXU"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alistair.cockburn.us/get/2465"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alistair.cockburn.us/get/2465"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s.msdn.com/techtalk/archive/2005/12/16/504872.asp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en.wikipedia.org/wiki/Orthogonal_Defect_Classification"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uml-diagrams.org/use-case-include.html"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www.uml-diagrams.org/use-case-extend.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2" Type="http://schemas.openxmlformats.org/officeDocument/2006/relationships/hyperlink" Target="http://cukes.info/"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gile.csc.ncsu.edu/iTrust/wiki/doku.php?id=requirement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gile.csc.ncsu.edu/iTrust/wiki/doku.php?id=requirem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CS428:</a:t>
            </a:r>
            <a:br>
              <a:rPr lang="en-US" dirty="0"/>
            </a:br>
            <a:r>
              <a:rPr lang="en-US" dirty="0"/>
              <a:t>Software Engineering II</a:t>
            </a:r>
          </a:p>
        </p:txBody>
      </p:sp>
      <p:sp>
        <p:nvSpPr>
          <p:cNvPr id="3" name="Subtitle 2"/>
          <p:cNvSpPr>
            <a:spLocks noGrp="1"/>
          </p:cNvSpPr>
          <p:nvPr>
            <p:ph type="subTitle" idx="1"/>
          </p:nvPr>
        </p:nvSpPr>
        <p:spPr/>
        <p:txBody>
          <a:bodyPr/>
          <a:lstStyle/>
          <a:p>
            <a:r>
              <a:rPr lang="en-US" dirty="0"/>
              <a:t>Requirements</a:t>
            </a:r>
          </a:p>
        </p:txBody>
      </p:sp>
    </p:spTree>
    <p:extLst>
      <p:ext uri="{BB962C8B-B14F-4D97-AF65-F5344CB8AC3E}">
        <p14:creationId xmlns:p14="http://schemas.microsoft.com/office/powerpoint/2010/main" val="140083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Functional requirements II</a:t>
            </a:r>
          </a:p>
        </p:txBody>
      </p:sp>
      <p:sp>
        <p:nvSpPr>
          <p:cNvPr id="161795" name="Rectangle 3"/>
          <p:cNvSpPr>
            <a:spLocks noGrp="1" noChangeArrowheads="1"/>
          </p:cNvSpPr>
          <p:nvPr>
            <p:ph idx="1"/>
          </p:nvPr>
        </p:nvSpPr>
        <p:spPr/>
        <p:txBody>
          <a:bodyPr/>
          <a:lstStyle/>
          <a:p>
            <a:r>
              <a:rPr lang="en-US" altLang="en-US"/>
              <a:t>Command language</a:t>
            </a:r>
          </a:p>
          <a:p>
            <a:pPr lvl="1"/>
            <a:r>
              <a:rPr lang="en-US" altLang="en-US"/>
              <a:t>The “get” command will transfer ...</a:t>
            </a:r>
          </a:p>
          <a:p>
            <a:r>
              <a:rPr lang="en-US" altLang="en-US"/>
              <a:t>Web pages</a:t>
            </a:r>
          </a:p>
          <a:p>
            <a:pPr lvl="1"/>
            <a:r>
              <a:rPr lang="en-US" altLang="en-US"/>
              <a:t>Input forms, dynamic pages</a:t>
            </a:r>
          </a:p>
          <a:p>
            <a:r>
              <a:rPr lang="en-US" altLang="en-US"/>
              <a:t>Connections to other systems</a:t>
            </a:r>
          </a:p>
          <a:p>
            <a:pPr lvl="1"/>
            <a:r>
              <a:rPr lang="en-US" altLang="en-US"/>
              <a:t>Files, sockets, XML, …</a:t>
            </a:r>
          </a:p>
          <a:p>
            <a:r>
              <a:rPr lang="en-US" altLang="en-US"/>
              <a:t>Reports, displays</a:t>
            </a:r>
          </a:p>
        </p:txBody>
      </p:sp>
      <p:sp>
        <p:nvSpPr>
          <p:cNvPr id="5" name="Slide Number Placeholder 4"/>
          <p:cNvSpPr>
            <a:spLocks noGrp="1"/>
          </p:cNvSpPr>
          <p:nvPr>
            <p:ph type="sldNum" sz="quarter" idx="12"/>
          </p:nvPr>
        </p:nvSpPr>
        <p:spPr/>
        <p:txBody>
          <a:bodyPr/>
          <a:lstStyle/>
          <a:p>
            <a:fld id="{6435BD95-9812-4AAA-9216-98ED180CE8D5}" type="slidenum">
              <a:rPr lang="en-US" altLang="en-US" smtClean="0"/>
              <a:pPr/>
              <a:t>10</a:t>
            </a:fld>
            <a:endParaRPr lang="en-US" altLang="en-US" dirty="0"/>
          </a:p>
        </p:txBody>
      </p:sp>
    </p:spTree>
    <p:extLst>
      <p:ext uri="{BB962C8B-B14F-4D97-AF65-F5344CB8AC3E}">
        <p14:creationId xmlns:p14="http://schemas.microsoft.com/office/powerpoint/2010/main" val="389016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Non-functional requirements I</a:t>
            </a:r>
          </a:p>
        </p:txBody>
      </p:sp>
      <p:sp>
        <p:nvSpPr>
          <p:cNvPr id="163843" name="Rectangle 3"/>
          <p:cNvSpPr>
            <a:spLocks noGrp="1" noChangeArrowheads="1"/>
          </p:cNvSpPr>
          <p:nvPr>
            <p:ph idx="1"/>
          </p:nvPr>
        </p:nvSpPr>
        <p:spPr/>
        <p:txBody>
          <a:bodyPr>
            <a:normAutofit/>
          </a:bodyPr>
          <a:lstStyle/>
          <a:p>
            <a:r>
              <a:rPr lang="en-US" altLang="en-US" dirty="0"/>
              <a:t>Performance</a:t>
            </a:r>
          </a:p>
          <a:p>
            <a:pPr lvl="1"/>
            <a:r>
              <a:rPr lang="en-US" altLang="en-US" dirty="0"/>
              <a:t>Must answer a query in 3 seconds</a:t>
            </a:r>
          </a:p>
          <a:p>
            <a:r>
              <a:rPr lang="en-US" altLang="en-US" dirty="0"/>
              <a:t>Usability</a:t>
            </a:r>
          </a:p>
          <a:p>
            <a:pPr lvl="1"/>
            <a:r>
              <a:rPr lang="en-US" altLang="en-US" dirty="0"/>
              <a:t>New user must be able to finish buying a book in 15 minutes</a:t>
            </a:r>
          </a:p>
          <a:p>
            <a:pPr lvl="1"/>
            <a:r>
              <a:rPr lang="en-US" altLang="en-US" dirty="0"/>
              <a:t>90% of users must say they like interface</a:t>
            </a:r>
          </a:p>
          <a:p>
            <a:r>
              <a:rPr lang="en-US" altLang="en-US" dirty="0"/>
              <a:t>Maintainability</a:t>
            </a:r>
          </a:p>
          <a:p>
            <a:pPr lvl="1"/>
            <a:r>
              <a:rPr lang="en-US" altLang="en-US" dirty="0"/>
              <a:t>New programmers should be able to fix first bug in two weeks on the job</a:t>
            </a:r>
          </a:p>
        </p:txBody>
      </p:sp>
      <p:sp>
        <p:nvSpPr>
          <p:cNvPr id="5" name="Slide Number Placeholder 4"/>
          <p:cNvSpPr>
            <a:spLocks noGrp="1"/>
          </p:cNvSpPr>
          <p:nvPr>
            <p:ph type="sldNum" sz="quarter" idx="12"/>
          </p:nvPr>
        </p:nvSpPr>
        <p:spPr/>
        <p:txBody>
          <a:bodyPr/>
          <a:lstStyle/>
          <a:p>
            <a:fld id="{3E4E318D-3552-4880-BE0E-F93FC0347357}" type="slidenum">
              <a:rPr lang="en-US" altLang="en-US" smtClean="0"/>
              <a:pPr/>
              <a:t>11</a:t>
            </a:fld>
            <a:endParaRPr lang="en-US" altLang="en-US" dirty="0"/>
          </a:p>
        </p:txBody>
      </p:sp>
    </p:spTree>
    <p:extLst>
      <p:ext uri="{BB962C8B-B14F-4D97-AF65-F5344CB8AC3E}">
        <p14:creationId xmlns:p14="http://schemas.microsoft.com/office/powerpoint/2010/main" val="167046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274638"/>
            <a:ext cx="8305800" cy="1143000"/>
          </a:xfrm>
        </p:spPr>
        <p:txBody>
          <a:bodyPr>
            <a:normAutofit/>
          </a:bodyPr>
          <a:lstStyle/>
          <a:p>
            <a:r>
              <a:rPr lang="en-US" altLang="en-US"/>
              <a:t>Non-functional requirements II</a:t>
            </a:r>
          </a:p>
        </p:txBody>
      </p:sp>
      <p:sp>
        <p:nvSpPr>
          <p:cNvPr id="165891" name="Rectangle 3"/>
          <p:cNvSpPr>
            <a:spLocks noGrp="1" noChangeArrowheads="1"/>
          </p:cNvSpPr>
          <p:nvPr>
            <p:ph idx="1"/>
          </p:nvPr>
        </p:nvSpPr>
        <p:spPr/>
        <p:txBody>
          <a:bodyPr/>
          <a:lstStyle/>
          <a:p>
            <a:r>
              <a:rPr lang="en-US" altLang="en-US"/>
              <a:t>Technology</a:t>
            </a:r>
          </a:p>
          <a:p>
            <a:pPr lvl="1"/>
            <a:r>
              <a:rPr lang="en-US" altLang="en-US"/>
              <a:t>Must use Java</a:t>
            </a:r>
          </a:p>
          <a:p>
            <a:r>
              <a:rPr lang="en-US" altLang="en-US"/>
              <a:t>Business</a:t>
            </a:r>
          </a:p>
          <a:p>
            <a:pPr lvl="1"/>
            <a:r>
              <a:rPr lang="en-US" altLang="en-US"/>
              <a:t>Must get it finished in 1 year spending less than $1,000,000</a:t>
            </a:r>
          </a:p>
        </p:txBody>
      </p:sp>
      <p:sp>
        <p:nvSpPr>
          <p:cNvPr id="5" name="Slide Number Placeholder 4"/>
          <p:cNvSpPr>
            <a:spLocks noGrp="1"/>
          </p:cNvSpPr>
          <p:nvPr>
            <p:ph type="sldNum" sz="quarter" idx="12"/>
          </p:nvPr>
        </p:nvSpPr>
        <p:spPr/>
        <p:txBody>
          <a:bodyPr/>
          <a:lstStyle/>
          <a:p>
            <a:fld id="{9066E07F-D7D9-4413-89A6-4B12A0B9B6A1}" type="slidenum">
              <a:rPr lang="en-US" altLang="en-US" smtClean="0"/>
              <a:pPr/>
              <a:t>12</a:t>
            </a:fld>
            <a:endParaRPr lang="en-US" altLang="en-US" dirty="0"/>
          </a:p>
        </p:txBody>
      </p:sp>
    </p:spTree>
    <p:extLst>
      <p:ext uri="{BB962C8B-B14F-4D97-AF65-F5344CB8AC3E}">
        <p14:creationId xmlns:p14="http://schemas.microsoft.com/office/powerpoint/2010/main" val="181511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p:txBody>
          <a:bodyPr/>
          <a:lstStyle/>
          <a:p>
            <a:r>
              <a:rPr lang="en-US" altLang="en-US"/>
              <a:t>Accuracy</a:t>
            </a:r>
          </a:p>
        </p:txBody>
      </p:sp>
      <p:sp>
        <p:nvSpPr>
          <p:cNvPr id="164869" name="Rectangle 5"/>
          <p:cNvSpPr>
            <a:spLocks noGrp="1" noChangeArrowheads="1"/>
          </p:cNvSpPr>
          <p:nvPr>
            <p:ph idx="1"/>
          </p:nvPr>
        </p:nvSpPr>
        <p:spPr/>
        <p:txBody>
          <a:bodyPr/>
          <a:lstStyle/>
          <a:p>
            <a:pPr>
              <a:lnSpc>
                <a:spcPct val="90000"/>
              </a:lnSpc>
            </a:pPr>
            <a:r>
              <a:rPr lang="en-US" altLang="en-US" sz="2800"/>
              <a:t>Functional requirements - in theory, can specify completely</a:t>
            </a:r>
          </a:p>
          <a:p>
            <a:pPr>
              <a:lnSpc>
                <a:spcPct val="90000"/>
              </a:lnSpc>
            </a:pPr>
            <a:r>
              <a:rPr lang="en-US" altLang="en-US" sz="2800"/>
              <a:t>Non-functional requirements - hard to specify, can’t specify completely</a:t>
            </a:r>
          </a:p>
          <a:p>
            <a:pPr>
              <a:lnSpc>
                <a:spcPct val="90000"/>
              </a:lnSpc>
            </a:pPr>
            <a:endParaRPr lang="en-US" altLang="en-US" sz="2800"/>
          </a:p>
          <a:p>
            <a:pPr>
              <a:lnSpc>
                <a:spcPct val="90000"/>
              </a:lnSpc>
            </a:pPr>
            <a:r>
              <a:rPr lang="en-US" altLang="en-US" sz="2800"/>
              <a:t>Requirements should be specific, so you can tell whether you met them</a:t>
            </a:r>
          </a:p>
          <a:p>
            <a:pPr>
              <a:lnSpc>
                <a:spcPct val="90000"/>
              </a:lnSpc>
            </a:pPr>
            <a:r>
              <a:rPr lang="en-US" altLang="en-US" sz="2800"/>
              <a:t>Requirements should be as precise as necessary, but no more</a:t>
            </a:r>
          </a:p>
        </p:txBody>
      </p:sp>
      <p:sp>
        <p:nvSpPr>
          <p:cNvPr id="5" name="Slide Number Placeholder 4"/>
          <p:cNvSpPr>
            <a:spLocks noGrp="1"/>
          </p:cNvSpPr>
          <p:nvPr>
            <p:ph type="sldNum" sz="quarter" idx="12"/>
          </p:nvPr>
        </p:nvSpPr>
        <p:spPr/>
        <p:txBody>
          <a:bodyPr/>
          <a:lstStyle/>
          <a:p>
            <a:fld id="{8777DF1E-A1CE-4FBD-A032-7C992C3BD4B1}" type="slidenum">
              <a:rPr lang="en-US" altLang="en-US" smtClean="0"/>
              <a:pPr/>
              <a:t>13</a:t>
            </a:fld>
            <a:endParaRPr lang="en-US" altLang="en-US" dirty="0"/>
          </a:p>
        </p:txBody>
      </p:sp>
    </p:spTree>
    <p:extLst>
      <p:ext uri="{BB962C8B-B14F-4D97-AF65-F5344CB8AC3E}">
        <p14:creationId xmlns:p14="http://schemas.microsoft.com/office/powerpoint/2010/main" val="164866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r>
              <a:rPr lang="en-US" altLang="en-US"/>
              <a:t>System description</a:t>
            </a:r>
          </a:p>
        </p:txBody>
      </p:sp>
      <p:sp>
        <p:nvSpPr>
          <p:cNvPr id="144387" name="Rectangle 1027"/>
          <p:cNvSpPr>
            <a:spLocks noGrp="1" noChangeArrowheads="1"/>
          </p:cNvSpPr>
          <p:nvPr>
            <p:ph idx="1"/>
          </p:nvPr>
        </p:nvSpPr>
        <p:spPr/>
        <p:txBody>
          <a:bodyPr/>
          <a:lstStyle/>
          <a:p>
            <a:r>
              <a:rPr lang="en-US" altLang="en-US"/>
              <a:t>Typical description has two parts</a:t>
            </a:r>
          </a:p>
          <a:p>
            <a:pPr lvl="1"/>
            <a:r>
              <a:rPr lang="en-US" altLang="en-US"/>
              <a:t>Data</a:t>
            </a:r>
          </a:p>
          <a:p>
            <a:pPr lvl="1"/>
            <a:r>
              <a:rPr lang="en-US" altLang="en-US"/>
              <a:t>Operations on that data</a:t>
            </a:r>
          </a:p>
          <a:p>
            <a:endParaRPr lang="en-US" altLang="en-US"/>
          </a:p>
          <a:p>
            <a:r>
              <a:rPr lang="en-US" altLang="en-US"/>
              <a:t>Three possible descriptions</a:t>
            </a:r>
          </a:p>
          <a:p>
            <a:pPr lvl="1"/>
            <a:r>
              <a:rPr lang="en-US" altLang="en-US"/>
              <a:t>Requirements</a:t>
            </a:r>
          </a:p>
          <a:p>
            <a:pPr lvl="1"/>
            <a:r>
              <a:rPr lang="en-US" altLang="en-US"/>
              <a:t>Specification</a:t>
            </a:r>
          </a:p>
          <a:p>
            <a:pPr lvl="1"/>
            <a:r>
              <a:rPr lang="en-US" altLang="en-US"/>
              <a:t>Design</a:t>
            </a:r>
          </a:p>
        </p:txBody>
      </p:sp>
      <p:sp>
        <p:nvSpPr>
          <p:cNvPr id="5" name="Slide Number Placeholder 4"/>
          <p:cNvSpPr>
            <a:spLocks noGrp="1"/>
          </p:cNvSpPr>
          <p:nvPr>
            <p:ph type="sldNum" sz="quarter" idx="12"/>
          </p:nvPr>
        </p:nvSpPr>
        <p:spPr/>
        <p:txBody>
          <a:bodyPr/>
          <a:lstStyle/>
          <a:p>
            <a:fld id="{9DB9916E-02B2-4927-B46C-69C582FAE385}" type="slidenum">
              <a:rPr lang="en-US" altLang="en-US" smtClean="0"/>
              <a:pPr/>
              <a:t>14</a:t>
            </a:fld>
            <a:endParaRPr lang="en-US" altLang="en-US" dirty="0"/>
          </a:p>
        </p:txBody>
      </p:sp>
    </p:spTree>
    <p:extLst>
      <p:ext uri="{BB962C8B-B14F-4D97-AF65-F5344CB8AC3E}">
        <p14:creationId xmlns:p14="http://schemas.microsoft.com/office/powerpoint/2010/main" val="230913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9E0AA8E-FC7C-402D-9438-20F04394883E}" type="slidenum">
              <a:rPr lang="en-US" altLang="en-US" smtClean="0"/>
              <a:pPr/>
              <a:t>15</a:t>
            </a:fld>
            <a:endParaRPr lang="en-US" altLang="en-US" dirty="0"/>
          </a:p>
        </p:txBody>
      </p:sp>
      <p:sp>
        <p:nvSpPr>
          <p:cNvPr id="145410" name="Rectangle 2"/>
          <p:cNvSpPr>
            <a:spLocks noGrp="1" noChangeArrowheads="1"/>
          </p:cNvSpPr>
          <p:nvPr>
            <p:ph type="title"/>
          </p:nvPr>
        </p:nvSpPr>
        <p:spPr/>
        <p:txBody>
          <a:bodyPr/>
          <a:lstStyle/>
          <a:p>
            <a:r>
              <a:rPr lang="en-US" altLang="en-US"/>
              <a:t>Many notations </a:t>
            </a:r>
          </a:p>
        </p:txBody>
      </p:sp>
      <p:sp>
        <p:nvSpPr>
          <p:cNvPr id="145411" name="Rectangle 3"/>
          <p:cNvSpPr>
            <a:spLocks noGrp="1" noChangeArrowheads="1"/>
          </p:cNvSpPr>
          <p:nvPr>
            <p:ph type="body" idx="1"/>
          </p:nvPr>
        </p:nvSpPr>
        <p:spPr/>
        <p:txBody>
          <a:bodyPr/>
          <a:lstStyle/>
          <a:p>
            <a:pPr>
              <a:lnSpc>
                <a:spcPct val="90000"/>
              </a:lnSpc>
            </a:pPr>
            <a:r>
              <a:rPr lang="en-US" altLang="en-US"/>
              <a:t>UML</a:t>
            </a:r>
          </a:p>
          <a:p>
            <a:pPr lvl="1">
              <a:lnSpc>
                <a:spcPct val="90000"/>
              </a:lnSpc>
            </a:pPr>
            <a:r>
              <a:rPr lang="en-US" altLang="en-US"/>
              <a:t>Use cases</a:t>
            </a:r>
          </a:p>
          <a:p>
            <a:pPr lvl="1">
              <a:lnSpc>
                <a:spcPct val="90000"/>
              </a:lnSpc>
            </a:pPr>
            <a:r>
              <a:rPr lang="en-US" altLang="en-US"/>
              <a:t>Class diagram</a:t>
            </a:r>
          </a:p>
          <a:p>
            <a:pPr lvl="1">
              <a:lnSpc>
                <a:spcPct val="90000"/>
              </a:lnSpc>
            </a:pPr>
            <a:r>
              <a:rPr lang="en-US" altLang="en-US"/>
              <a:t>State diagram</a:t>
            </a:r>
          </a:p>
          <a:p>
            <a:pPr>
              <a:lnSpc>
                <a:spcPct val="90000"/>
              </a:lnSpc>
            </a:pPr>
            <a:r>
              <a:rPr lang="en-US" altLang="en-US"/>
              <a:t>Finite state machine</a:t>
            </a:r>
          </a:p>
          <a:p>
            <a:pPr>
              <a:lnSpc>
                <a:spcPct val="90000"/>
              </a:lnSpc>
            </a:pPr>
            <a:r>
              <a:rPr lang="en-US" altLang="en-US"/>
              <a:t>Data flow diagram</a:t>
            </a:r>
          </a:p>
          <a:p>
            <a:pPr>
              <a:lnSpc>
                <a:spcPct val="90000"/>
              </a:lnSpc>
            </a:pPr>
            <a:r>
              <a:rPr lang="en-US" altLang="en-US"/>
              <a:t>Pseudocode</a:t>
            </a:r>
          </a:p>
          <a:p>
            <a:pPr>
              <a:lnSpc>
                <a:spcPct val="90000"/>
              </a:lnSpc>
            </a:pPr>
            <a:r>
              <a:rPr lang="en-US" altLang="en-US"/>
              <a:t>Programming language</a:t>
            </a:r>
          </a:p>
        </p:txBody>
      </p:sp>
    </p:spTree>
    <p:extLst>
      <p:ext uri="{BB962C8B-B14F-4D97-AF65-F5344CB8AC3E}">
        <p14:creationId xmlns:p14="http://schemas.microsoft.com/office/powerpoint/2010/main" val="370013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DB8A0A9-5293-429C-8377-1FF26B646537}" type="slidenum">
              <a:rPr lang="en-US" altLang="en-US" smtClean="0"/>
              <a:pPr/>
              <a:t>16</a:t>
            </a:fld>
            <a:endParaRPr lang="en-US" altLang="en-US" dirty="0"/>
          </a:p>
        </p:txBody>
      </p:sp>
      <p:sp>
        <p:nvSpPr>
          <p:cNvPr id="146434" name="Rectangle 2"/>
          <p:cNvSpPr>
            <a:spLocks noGrp="1" noChangeArrowheads="1"/>
          </p:cNvSpPr>
          <p:nvPr>
            <p:ph type="title"/>
          </p:nvPr>
        </p:nvSpPr>
        <p:spPr/>
        <p:txBody>
          <a:bodyPr/>
          <a:lstStyle/>
          <a:p>
            <a:r>
              <a:rPr lang="en-US" altLang="en-US"/>
              <a:t>Many purposes</a:t>
            </a:r>
          </a:p>
        </p:txBody>
      </p:sp>
      <p:sp>
        <p:nvSpPr>
          <p:cNvPr id="146435" name="Rectangle 3"/>
          <p:cNvSpPr>
            <a:spLocks noGrp="1" noChangeArrowheads="1"/>
          </p:cNvSpPr>
          <p:nvPr>
            <p:ph type="body" idx="1"/>
          </p:nvPr>
        </p:nvSpPr>
        <p:spPr/>
        <p:txBody>
          <a:bodyPr/>
          <a:lstStyle/>
          <a:p>
            <a:r>
              <a:rPr lang="en-US" altLang="en-US"/>
              <a:t>Communicate to</a:t>
            </a:r>
          </a:p>
          <a:p>
            <a:pPr lvl="1"/>
            <a:r>
              <a:rPr lang="en-US" altLang="en-US"/>
              <a:t>User</a:t>
            </a:r>
          </a:p>
          <a:p>
            <a:pPr lvl="1"/>
            <a:r>
              <a:rPr lang="en-US" altLang="en-US"/>
              <a:t>Developers</a:t>
            </a:r>
          </a:p>
          <a:p>
            <a:pPr lvl="1"/>
            <a:r>
              <a:rPr lang="en-US" altLang="en-US"/>
              <a:t>Boss</a:t>
            </a:r>
          </a:p>
          <a:p>
            <a:pPr lvl="1"/>
            <a:endParaRPr lang="en-US" altLang="en-US"/>
          </a:p>
          <a:p>
            <a:r>
              <a:rPr lang="en-US" altLang="en-US"/>
              <a:t>Complete - lots of detail</a:t>
            </a:r>
          </a:p>
          <a:p>
            <a:r>
              <a:rPr lang="en-US" altLang="en-US"/>
              <a:t>Easy to read - less detail</a:t>
            </a:r>
          </a:p>
        </p:txBody>
      </p:sp>
    </p:spTree>
    <p:extLst>
      <p:ext uri="{BB962C8B-B14F-4D97-AF65-F5344CB8AC3E}">
        <p14:creationId xmlns:p14="http://schemas.microsoft.com/office/powerpoint/2010/main" val="211303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Cost of change curve</a:t>
            </a:r>
          </a:p>
        </p:txBody>
      </p:sp>
      <p:sp>
        <p:nvSpPr>
          <p:cNvPr id="11" name="Slide Number Placeholder 10"/>
          <p:cNvSpPr>
            <a:spLocks noGrp="1"/>
          </p:cNvSpPr>
          <p:nvPr>
            <p:ph type="sldNum" sz="quarter" idx="12"/>
          </p:nvPr>
        </p:nvSpPr>
        <p:spPr>
          <a:xfrm>
            <a:off x="6553200" y="6338093"/>
            <a:ext cx="2133600" cy="401638"/>
          </a:xfrm>
        </p:spPr>
        <p:txBody>
          <a:bodyPr/>
          <a:lstStyle/>
          <a:p>
            <a:fld id="{5325DBE1-53D4-4D50-9FEF-48ED29956D59}" type="slidenum">
              <a:rPr lang="en-US" altLang="en-US" smtClean="0"/>
              <a:pPr/>
              <a:t>17</a:t>
            </a:fld>
            <a:endParaRPr lang="en-US" altLang="en-US" dirty="0"/>
          </a:p>
        </p:txBody>
      </p:sp>
      <p:sp>
        <p:nvSpPr>
          <p:cNvPr id="132104" name="Text Box 8"/>
          <p:cNvSpPr txBox="1">
            <a:spLocks noChangeArrowheads="1"/>
          </p:cNvSpPr>
          <p:nvPr/>
        </p:nvSpPr>
        <p:spPr bwMode="auto">
          <a:xfrm>
            <a:off x="1092792" y="1784964"/>
            <a:ext cx="2103461" cy="37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t>Requirements</a:t>
            </a:r>
          </a:p>
          <a:p>
            <a:pPr algn="l"/>
            <a:endParaRPr lang="en-US" altLang="en-US" sz="2400" dirty="0"/>
          </a:p>
          <a:p>
            <a:pPr algn="l"/>
            <a:r>
              <a:rPr lang="en-US" altLang="en-US" sz="2400" dirty="0"/>
              <a:t>Design</a:t>
            </a:r>
          </a:p>
          <a:p>
            <a:pPr algn="l"/>
            <a:endParaRPr lang="en-US" altLang="en-US" sz="2400" dirty="0"/>
          </a:p>
          <a:p>
            <a:pPr algn="l"/>
            <a:r>
              <a:rPr lang="en-US" altLang="en-US" sz="2400" dirty="0"/>
              <a:t>Construction</a:t>
            </a:r>
          </a:p>
          <a:p>
            <a:pPr algn="l"/>
            <a:endParaRPr lang="en-US" altLang="en-US" sz="2400" dirty="0"/>
          </a:p>
          <a:p>
            <a:pPr algn="l"/>
            <a:r>
              <a:rPr lang="en-US" altLang="en-US" sz="2400" dirty="0"/>
              <a:t>Test</a:t>
            </a:r>
          </a:p>
          <a:p>
            <a:pPr algn="l"/>
            <a:endParaRPr lang="en-US" altLang="en-US" sz="2400" dirty="0"/>
          </a:p>
          <a:p>
            <a:pPr algn="l"/>
            <a:r>
              <a:rPr lang="en-US" altLang="en-US" sz="2400" dirty="0"/>
              <a:t>Deployment</a:t>
            </a:r>
          </a:p>
        </p:txBody>
      </p:sp>
      <p:sp>
        <p:nvSpPr>
          <p:cNvPr id="132108" name="Rectangle 12"/>
          <p:cNvSpPr>
            <a:spLocks noChangeArrowheads="1"/>
          </p:cNvSpPr>
          <p:nvPr/>
        </p:nvSpPr>
        <p:spPr bwMode="auto">
          <a:xfrm>
            <a:off x="3274325" y="2017375"/>
            <a:ext cx="304800" cy="2514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09" name="Rectangle 13"/>
          <p:cNvSpPr>
            <a:spLocks noChangeArrowheads="1"/>
          </p:cNvSpPr>
          <p:nvPr/>
        </p:nvSpPr>
        <p:spPr bwMode="auto">
          <a:xfrm>
            <a:off x="3274325" y="2779375"/>
            <a:ext cx="609600" cy="2514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0" name="Rectangle 14"/>
          <p:cNvSpPr>
            <a:spLocks noChangeArrowheads="1"/>
          </p:cNvSpPr>
          <p:nvPr/>
        </p:nvSpPr>
        <p:spPr bwMode="auto">
          <a:xfrm>
            <a:off x="3274325" y="3461365"/>
            <a:ext cx="1295400" cy="335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1" name="Rectangle 15"/>
          <p:cNvSpPr>
            <a:spLocks noChangeArrowheads="1"/>
          </p:cNvSpPr>
          <p:nvPr/>
        </p:nvSpPr>
        <p:spPr bwMode="auto">
          <a:xfrm>
            <a:off x="3274325" y="4223365"/>
            <a:ext cx="2667000" cy="335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2" name="Rectangle 16"/>
          <p:cNvSpPr>
            <a:spLocks noChangeArrowheads="1"/>
          </p:cNvSpPr>
          <p:nvPr/>
        </p:nvSpPr>
        <p:spPr bwMode="auto">
          <a:xfrm>
            <a:off x="3274325" y="4985365"/>
            <a:ext cx="4800600" cy="3352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113" name="Text Box 17"/>
          <p:cNvSpPr txBox="1">
            <a:spLocks noChangeArrowheads="1"/>
          </p:cNvSpPr>
          <p:nvPr/>
        </p:nvSpPr>
        <p:spPr bwMode="auto">
          <a:xfrm>
            <a:off x="3579125" y="5533924"/>
            <a:ext cx="3657600" cy="63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t>Cost of fixing a bug</a:t>
            </a:r>
            <a:endParaRPr lang="en-US" altLang="en-US" dirty="0"/>
          </a:p>
        </p:txBody>
      </p:sp>
    </p:spTree>
    <p:extLst>
      <p:ext uri="{BB962C8B-B14F-4D97-AF65-F5344CB8AC3E}">
        <p14:creationId xmlns:p14="http://schemas.microsoft.com/office/powerpoint/2010/main" val="3996955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FF7D8BB-AB12-409A-A578-90A3B5A594EC}" type="slidenum">
              <a:rPr lang="en-US" altLang="en-US" smtClean="0"/>
              <a:pPr/>
              <a:t>18</a:t>
            </a:fld>
            <a:endParaRPr lang="en-US" altLang="en-US" dirty="0"/>
          </a:p>
        </p:txBody>
      </p:sp>
      <p:sp>
        <p:nvSpPr>
          <p:cNvPr id="95234" name="Rectangle 2"/>
          <p:cNvSpPr>
            <a:spLocks noGrp="1" noChangeArrowheads="1"/>
          </p:cNvSpPr>
          <p:nvPr>
            <p:ph type="title"/>
          </p:nvPr>
        </p:nvSpPr>
        <p:spPr/>
        <p:txBody>
          <a:bodyPr/>
          <a:lstStyle/>
          <a:p>
            <a:r>
              <a:rPr lang="en-US" altLang="en-US"/>
              <a:t>Requirements analysis</a:t>
            </a:r>
          </a:p>
        </p:txBody>
      </p:sp>
      <p:graphicFrame>
        <p:nvGraphicFramePr>
          <p:cNvPr id="95236" name="Object 4"/>
          <p:cNvGraphicFramePr>
            <a:graphicFrameLocks noChangeAspect="1"/>
          </p:cNvGraphicFramePr>
          <p:nvPr/>
        </p:nvGraphicFramePr>
        <p:xfrm>
          <a:off x="1447800" y="1676400"/>
          <a:ext cx="6097588" cy="4065588"/>
        </p:xfrm>
        <a:graphic>
          <a:graphicData uri="http://schemas.openxmlformats.org/presentationml/2006/ole">
            <mc:AlternateContent xmlns:mc="http://schemas.openxmlformats.org/markup-compatibility/2006">
              <mc:Choice xmlns:v="urn:schemas-microsoft-com:vml" Requires="v">
                <p:oleObj spid="_x0000_s1167" name="VISIO" r:id="rId3" imgW="6095880" imgH="4064400" progId="Visio.Drawing.5">
                  <p:embed/>
                </p:oleObj>
              </mc:Choice>
              <mc:Fallback>
                <p:oleObj name="VISIO" r:id="rId3" imgW="6095880" imgH="40644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6097588"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reeform 1"/>
          <p:cNvSpPr/>
          <p:nvPr/>
        </p:nvSpPr>
        <p:spPr>
          <a:xfrm>
            <a:off x="6938367" y="3303984"/>
            <a:ext cx="8931" cy="1"/>
          </a:xfrm>
          <a:custGeom>
            <a:avLst/>
            <a:gdLst/>
            <a:ahLst/>
            <a:cxnLst/>
            <a:rect l="0" t="0" r="0" b="0"/>
            <a:pathLst>
              <a:path w="8931" h="1">
                <a:moveTo>
                  <a:pt x="8930" y="0"/>
                </a:moveTo>
                <a:lnTo>
                  <a:pt x="8930" y="0"/>
                </a:lnTo>
                <a:lnTo>
                  <a:pt x="8930" y="0"/>
                </a:lnTo>
                <a:lnTo>
                  <a:pt x="0" y="0"/>
                </a:lnTo>
                <a:lnTo>
                  <a:pt x="0" y="0"/>
                </a:lnTo>
              </a:path>
            </a:pathLst>
          </a:custGeom>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25400" dist="35921" dir="2700002">
                    <a:scrgbClr r="0" g="0" b="0">
                      <a:alpha val="60000"/>
                    </a:scrgbClr>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987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Questions to ask</a:t>
            </a:r>
          </a:p>
        </p:txBody>
      </p:sp>
      <p:sp>
        <p:nvSpPr>
          <p:cNvPr id="96259" name="Rectangle 3"/>
          <p:cNvSpPr>
            <a:spLocks noGrp="1" noChangeArrowheads="1"/>
          </p:cNvSpPr>
          <p:nvPr>
            <p:ph idx="1"/>
          </p:nvPr>
        </p:nvSpPr>
        <p:spPr/>
        <p:txBody>
          <a:bodyPr/>
          <a:lstStyle/>
          <a:p>
            <a:r>
              <a:rPr lang="en-US" altLang="en-US" dirty="0"/>
              <a:t>How do you learn </a:t>
            </a:r>
          </a:p>
          <a:p>
            <a:pPr lvl="1"/>
            <a:r>
              <a:rPr lang="en-US" altLang="en-US" dirty="0"/>
              <a:t>What the problem is?</a:t>
            </a:r>
          </a:p>
          <a:p>
            <a:pPr lvl="1"/>
            <a:r>
              <a:rPr lang="en-US" altLang="en-US" dirty="0"/>
              <a:t>What you can change?</a:t>
            </a:r>
          </a:p>
          <a:p>
            <a:pPr lvl="1"/>
            <a:r>
              <a:rPr lang="en-US" altLang="en-US" dirty="0"/>
              <a:t>What the computer should do?</a:t>
            </a:r>
          </a:p>
          <a:p>
            <a:pPr lvl="1"/>
            <a:r>
              <a:rPr lang="en-US" altLang="en-US" dirty="0"/>
              <a:t>Whether you were correct?</a:t>
            </a:r>
          </a:p>
        </p:txBody>
      </p:sp>
      <p:sp>
        <p:nvSpPr>
          <p:cNvPr id="5" name="Slide Number Placeholder 4"/>
          <p:cNvSpPr>
            <a:spLocks noGrp="1"/>
          </p:cNvSpPr>
          <p:nvPr>
            <p:ph type="sldNum" sz="quarter" idx="12"/>
          </p:nvPr>
        </p:nvSpPr>
        <p:spPr/>
        <p:txBody>
          <a:bodyPr/>
          <a:lstStyle/>
          <a:p>
            <a:fld id="{19DDBC24-3A87-4B6B-ACE4-DC5FCC945EA3}" type="slidenum">
              <a:rPr lang="en-US" altLang="en-US" smtClean="0"/>
              <a:pPr/>
              <a:t>19</a:t>
            </a:fld>
            <a:endParaRPr lang="en-US" altLang="en-US" dirty="0"/>
          </a:p>
        </p:txBody>
      </p:sp>
    </p:spTree>
    <p:extLst>
      <p:ext uri="{BB962C8B-B14F-4D97-AF65-F5344CB8AC3E}">
        <p14:creationId xmlns:p14="http://schemas.microsoft.com/office/powerpoint/2010/main" val="89996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week’s goals</a:t>
            </a:r>
          </a:p>
        </p:txBody>
      </p:sp>
      <p:sp>
        <p:nvSpPr>
          <p:cNvPr id="3" name="Content Placeholder 2"/>
          <p:cNvSpPr>
            <a:spLocks noGrp="1"/>
          </p:cNvSpPr>
          <p:nvPr>
            <p:ph idx="1"/>
          </p:nvPr>
        </p:nvSpPr>
        <p:spPr/>
        <p:txBody>
          <a:bodyPr/>
          <a:lstStyle/>
          <a:p>
            <a:r>
              <a:rPr lang="en-US" dirty="0"/>
              <a:t>How can we document requirements?</a:t>
            </a:r>
          </a:p>
          <a:p>
            <a:r>
              <a:rPr lang="en-US" dirty="0"/>
              <a:t>What are different ways of writing Use Cases?</a:t>
            </a:r>
          </a:p>
          <a:p>
            <a:r>
              <a:rPr lang="en-US" dirty="0"/>
              <a:t>When do Use Cases (not) fit for capturing requirements?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869301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a:t>Discovery techniques</a:t>
            </a:r>
          </a:p>
        </p:txBody>
      </p:sp>
      <p:sp>
        <p:nvSpPr>
          <p:cNvPr id="97283" name="Rectangle 3"/>
          <p:cNvSpPr>
            <a:spLocks noGrp="1" noChangeArrowheads="1"/>
          </p:cNvSpPr>
          <p:nvPr>
            <p:ph idx="1"/>
          </p:nvPr>
        </p:nvSpPr>
        <p:spPr/>
        <p:txBody>
          <a:bodyPr/>
          <a:lstStyle/>
          <a:p>
            <a:r>
              <a:rPr lang="en-US" altLang="en-US"/>
              <a:t>Reading</a:t>
            </a:r>
          </a:p>
          <a:p>
            <a:r>
              <a:rPr lang="en-US" altLang="en-US"/>
              <a:t>Interviews</a:t>
            </a:r>
          </a:p>
          <a:p>
            <a:r>
              <a:rPr lang="en-US" altLang="en-US"/>
              <a:t>Teams </a:t>
            </a:r>
          </a:p>
          <a:p>
            <a:r>
              <a:rPr lang="en-US" altLang="en-US"/>
              <a:t>Creating requirements document</a:t>
            </a:r>
          </a:p>
          <a:p>
            <a:r>
              <a:rPr lang="en-US" altLang="en-US"/>
              <a:t>Building models</a:t>
            </a:r>
          </a:p>
          <a:p>
            <a:r>
              <a:rPr lang="en-US" altLang="en-US"/>
              <a:t>Building prototypes</a:t>
            </a:r>
          </a:p>
          <a:p>
            <a:endParaRPr lang="en-US" altLang="en-US"/>
          </a:p>
        </p:txBody>
      </p:sp>
      <p:sp>
        <p:nvSpPr>
          <p:cNvPr id="5" name="Slide Number Placeholder 4"/>
          <p:cNvSpPr>
            <a:spLocks noGrp="1"/>
          </p:cNvSpPr>
          <p:nvPr>
            <p:ph type="sldNum" sz="quarter" idx="12"/>
          </p:nvPr>
        </p:nvSpPr>
        <p:spPr/>
        <p:txBody>
          <a:bodyPr/>
          <a:lstStyle/>
          <a:p>
            <a:fld id="{F64A9086-6EE2-4516-851B-309D63EC8FFB}" type="slidenum">
              <a:rPr lang="en-US" altLang="en-US" smtClean="0"/>
              <a:pPr/>
              <a:t>20</a:t>
            </a:fld>
            <a:endParaRPr lang="en-US" altLang="en-US" dirty="0"/>
          </a:p>
        </p:txBody>
      </p:sp>
    </p:spTree>
    <p:extLst>
      <p:ext uri="{BB962C8B-B14F-4D97-AF65-F5344CB8AC3E}">
        <p14:creationId xmlns:p14="http://schemas.microsoft.com/office/powerpoint/2010/main" val="412981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Requirement document</a:t>
            </a:r>
          </a:p>
        </p:txBody>
      </p:sp>
      <p:sp>
        <p:nvSpPr>
          <p:cNvPr id="110595" name="Rectangle 3"/>
          <p:cNvSpPr>
            <a:spLocks noGrp="1" noChangeArrowheads="1"/>
          </p:cNvSpPr>
          <p:nvPr>
            <p:ph idx="1"/>
          </p:nvPr>
        </p:nvSpPr>
        <p:spPr/>
        <p:txBody>
          <a:bodyPr/>
          <a:lstStyle/>
          <a:p>
            <a:r>
              <a:rPr lang="en-US" altLang="en-US"/>
              <a:t>List requirements</a:t>
            </a:r>
          </a:p>
          <a:p>
            <a:r>
              <a:rPr lang="en-US" altLang="en-US"/>
              <a:t>Name requirements</a:t>
            </a:r>
          </a:p>
          <a:p>
            <a:r>
              <a:rPr lang="en-US" altLang="en-US"/>
              <a:t>Categorize requirements by</a:t>
            </a:r>
          </a:p>
          <a:p>
            <a:pPr lvl="1"/>
            <a:r>
              <a:rPr lang="en-US" altLang="en-US"/>
              <a:t>Source</a:t>
            </a:r>
          </a:p>
          <a:p>
            <a:pPr lvl="1"/>
            <a:r>
              <a:rPr lang="en-US" altLang="en-US"/>
              <a:t>Feature</a:t>
            </a:r>
          </a:p>
          <a:p>
            <a:pPr lvl="1"/>
            <a:r>
              <a:rPr lang="en-US" altLang="en-US"/>
              <a:t>Subsystem</a:t>
            </a:r>
          </a:p>
          <a:p>
            <a:pPr lvl="1"/>
            <a:r>
              <a:rPr lang="en-US" altLang="en-US"/>
              <a:t>Type</a:t>
            </a:r>
          </a:p>
        </p:txBody>
      </p:sp>
      <p:sp>
        <p:nvSpPr>
          <p:cNvPr id="5" name="Slide Number Placeholder 4"/>
          <p:cNvSpPr>
            <a:spLocks noGrp="1"/>
          </p:cNvSpPr>
          <p:nvPr>
            <p:ph type="sldNum" sz="quarter" idx="12"/>
          </p:nvPr>
        </p:nvSpPr>
        <p:spPr/>
        <p:txBody>
          <a:bodyPr/>
          <a:lstStyle/>
          <a:p>
            <a:fld id="{C2F6C027-0E8F-4865-B51A-327D70B78F6B}" type="slidenum">
              <a:rPr lang="en-US" altLang="en-US" smtClean="0"/>
              <a:pPr/>
              <a:t>21</a:t>
            </a:fld>
            <a:endParaRPr lang="en-US" altLang="en-US" dirty="0"/>
          </a:p>
        </p:txBody>
      </p:sp>
    </p:spTree>
    <p:extLst>
      <p:ext uri="{BB962C8B-B14F-4D97-AF65-F5344CB8AC3E}">
        <p14:creationId xmlns:p14="http://schemas.microsoft.com/office/powerpoint/2010/main" val="175303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a:t>Example</a:t>
            </a:r>
          </a:p>
        </p:txBody>
      </p:sp>
      <p:sp>
        <p:nvSpPr>
          <p:cNvPr id="137219" name="Rectangle 3"/>
          <p:cNvSpPr>
            <a:spLocks noGrp="1" noChangeArrowheads="1"/>
          </p:cNvSpPr>
          <p:nvPr>
            <p:ph idx="1"/>
          </p:nvPr>
        </p:nvSpPr>
        <p:spPr/>
        <p:txBody>
          <a:bodyPr/>
          <a:lstStyle/>
          <a:p>
            <a:r>
              <a:rPr lang="en-US" altLang="en-US"/>
              <a:t>Health Claims Processing</a:t>
            </a:r>
          </a:p>
          <a:p>
            <a:pPr lvl="1"/>
            <a:r>
              <a:rPr lang="en-US" altLang="en-US"/>
              <a:t>System that receives health insurance claims</a:t>
            </a:r>
          </a:p>
          <a:p>
            <a:pPr lvl="1"/>
            <a:r>
              <a:rPr lang="en-US" altLang="en-US"/>
              <a:t>In the end, determines whether to pay or not</a:t>
            </a:r>
          </a:p>
          <a:p>
            <a:pPr lvl="1"/>
            <a:r>
              <a:rPr lang="en-US" altLang="en-US"/>
              <a:t>Suppose a legacy system that can process accepted claims</a:t>
            </a:r>
          </a:p>
          <a:p>
            <a:pPr lvl="1"/>
            <a:r>
              <a:rPr lang="en-US" altLang="en-US"/>
              <a:t>Develop a new system to automate overall processing</a:t>
            </a:r>
          </a:p>
        </p:txBody>
      </p:sp>
      <p:sp>
        <p:nvSpPr>
          <p:cNvPr id="5" name="Slide Number Placeholder 4"/>
          <p:cNvSpPr>
            <a:spLocks noGrp="1"/>
          </p:cNvSpPr>
          <p:nvPr>
            <p:ph type="sldNum" sz="quarter" idx="12"/>
          </p:nvPr>
        </p:nvSpPr>
        <p:spPr/>
        <p:txBody>
          <a:bodyPr/>
          <a:lstStyle/>
          <a:p>
            <a:fld id="{20038F2D-7E68-45C6-9507-6190D9B7A3BF}" type="slidenum">
              <a:rPr lang="en-US" altLang="en-US" smtClean="0"/>
              <a:pPr/>
              <a:t>22</a:t>
            </a:fld>
            <a:endParaRPr lang="en-US" altLang="en-US" dirty="0"/>
          </a:p>
        </p:txBody>
      </p:sp>
    </p:spTree>
    <p:extLst>
      <p:ext uri="{BB962C8B-B14F-4D97-AF65-F5344CB8AC3E}">
        <p14:creationId xmlns:p14="http://schemas.microsoft.com/office/powerpoint/2010/main" val="2352798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Health claims processing I</a:t>
            </a:r>
          </a:p>
        </p:txBody>
      </p:sp>
      <p:sp>
        <p:nvSpPr>
          <p:cNvPr id="98307" name="Rectangle 3"/>
          <p:cNvSpPr>
            <a:spLocks noGrp="1" noChangeArrowheads="1"/>
          </p:cNvSpPr>
          <p:nvPr>
            <p:ph idx="1"/>
          </p:nvPr>
        </p:nvSpPr>
        <p:spPr/>
        <p:txBody>
          <a:bodyPr/>
          <a:lstStyle/>
          <a:p>
            <a:r>
              <a:rPr lang="en-US" altLang="en-US" dirty="0"/>
              <a:t>R1)  Receives health claims and supporting documents via many sources: electronically, fax, on paper.</a:t>
            </a:r>
          </a:p>
          <a:p>
            <a:r>
              <a:rPr lang="en-US" altLang="en-US" dirty="0"/>
              <a:t>R2)  Scanned paper and fax processed by OCR.  Documents first subject to form dropout, </a:t>
            </a:r>
            <a:r>
              <a:rPr lang="en-US" altLang="en-US" dirty="0" err="1"/>
              <a:t>deskewing</a:t>
            </a:r>
            <a:r>
              <a:rPr lang="en-US" altLang="en-US" dirty="0"/>
              <a:t>, </a:t>
            </a:r>
            <a:r>
              <a:rPr lang="en-US" altLang="en-US" dirty="0" err="1"/>
              <a:t>despeckling</a:t>
            </a:r>
            <a:r>
              <a:rPr lang="en-US" altLang="en-US" dirty="0"/>
              <a:t>.</a:t>
            </a:r>
          </a:p>
          <a:p>
            <a:r>
              <a:rPr lang="en-US" altLang="en-US" dirty="0"/>
              <a:t>R3)  All images are logged to optical disk.</a:t>
            </a:r>
          </a:p>
        </p:txBody>
      </p:sp>
      <p:sp>
        <p:nvSpPr>
          <p:cNvPr id="5" name="Slide Number Placeholder 4"/>
          <p:cNvSpPr>
            <a:spLocks noGrp="1"/>
          </p:cNvSpPr>
          <p:nvPr>
            <p:ph type="sldNum" sz="quarter" idx="12"/>
          </p:nvPr>
        </p:nvSpPr>
        <p:spPr/>
        <p:txBody>
          <a:bodyPr/>
          <a:lstStyle/>
          <a:p>
            <a:fld id="{D32C0A81-16FB-491B-800E-1BB2681F6528}" type="slidenum">
              <a:rPr lang="en-US" altLang="en-US" smtClean="0"/>
              <a:pPr/>
              <a:t>23</a:t>
            </a:fld>
            <a:endParaRPr lang="en-US" altLang="en-US" dirty="0"/>
          </a:p>
        </p:txBody>
      </p:sp>
    </p:spTree>
    <p:extLst>
      <p:ext uri="{BB962C8B-B14F-4D97-AF65-F5344CB8AC3E}">
        <p14:creationId xmlns:p14="http://schemas.microsoft.com/office/powerpoint/2010/main" val="123584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Health claims processing II</a:t>
            </a:r>
          </a:p>
        </p:txBody>
      </p:sp>
      <p:sp>
        <p:nvSpPr>
          <p:cNvPr id="99331" name="Rectangle 3"/>
          <p:cNvSpPr>
            <a:spLocks noGrp="1" noChangeArrowheads="1"/>
          </p:cNvSpPr>
          <p:nvPr>
            <p:ph idx="1"/>
          </p:nvPr>
        </p:nvSpPr>
        <p:spPr/>
        <p:txBody>
          <a:bodyPr/>
          <a:lstStyle/>
          <a:p>
            <a:r>
              <a:rPr lang="en-US" altLang="en-US" dirty="0"/>
              <a:t>R4)  Fields with low confidence levels are repaired by hand.  Certain types of claims are transmitted to an offshore data entry vendor.</a:t>
            </a:r>
          </a:p>
          <a:p>
            <a:r>
              <a:rPr lang="en-US" altLang="en-US" dirty="0"/>
              <a:t>R5)  Match the plan and the health care provider.</a:t>
            </a:r>
          </a:p>
          <a:p>
            <a:r>
              <a:rPr lang="en-US" altLang="en-US" dirty="0"/>
              <a:t>R6)  Existing mainframe system processes accepted claims.</a:t>
            </a:r>
          </a:p>
        </p:txBody>
      </p:sp>
      <p:sp>
        <p:nvSpPr>
          <p:cNvPr id="5" name="Slide Number Placeholder 4"/>
          <p:cNvSpPr>
            <a:spLocks noGrp="1"/>
          </p:cNvSpPr>
          <p:nvPr>
            <p:ph type="sldNum" sz="quarter" idx="12"/>
          </p:nvPr>
        </p:nvSpPr>
        <p:spPr/>
        <p:txBody>
          <a:bodyPr/>
          <a:lstStyle/>
          <a:p>
            <a:fld id="{2AD08B58-0623-44AE-8091-98928EDAC932}" type="slidenum">
              <a:rPr lang="en-US" altLang="en-US" smtClean="0"/>
              <a:pPr/>
              <a:t>24</a:t>
            </a:fld>
            <a:endParaRPr lang="en-US" altLang="en-US" dirty="0"/>
          </a:p>
        </p:txBody>
      </p:sp>
    </p:spTree>
    <p:extLst>
      <p:ext uri="{BB962C8B-B14F-4D97-AF65-F5344CB8AC3E}">
        <p14:creationId xmlns:p14="http://schemas.microsoft.com/office/powerpoint/2010/main" val="1252263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Health claims processing III</a:t>
            </a:r>
          </a:p>
        </p:txBody>
      </p:sp>
      <p:sp>
        <p:nvSpPr>
          <p:cNvPr id="100355" name="Rectangle 3"/>
          <p:cNvSpPr>
            <a:spLocks noGrp="1" noChangeArrowheads="1"/>
          </p:cNvSpPr>
          <p:nvPr>
            <p:ph idx="1"/>
          </p:nvPr>
        </p:nvSpPr>
        <p:spPr/>
        <p:txBody>
          <a:bodyPr/>
          <a:lstStyle/>
          <a:p>
            <a:r>
              <a:rPr lang="en-US" altLang="en-US" dirty="0"/>
              <a:t>R7)  Determine if claim can be paid, and how much.  If there are inconsistencies, suspend the claim until a human (adjudicator) can look at it.</a:t>
            </a:r>
          </a:p>
          <a:p>
            <a:r>
              <a:rPr lang="en-US" altLang="en-US" dirty="0"/>
              <a:t>R8)  Adjudicator looks at documents about claim and history of client and can ask for more information, can accept claim, or can reject claim.</a:t>
            </a:r>
          </a:p>
        </p:txBody>
      </p:sp>
      <p:sp>
        <p:nvSpPr>
          <p:cNvPr id="5" name="Slide Number Placeholder 4"/>
          <p:cNvSpPr>
            <a:spLocks noGrp="1"/>
          </p:cNvSpPr>
          <p:nvPr>
            <p:ph type="sldNum" sz="quarter" idx="12"/>
          </p:nvPr>
        </p:nvSpPr>
        <p:spPr/>
        <p:txBody>
          <a:bodyPr/>
          <a:lstStyle/>
          <a:p>
            <a:fld id="{79413F1E-EF79-4981-9DF6-21738E3D1937}" type="slidenum">
              <a:rPr lang="en-US" altLang="en-US" smtClean="0"/>
              <a:pPr/>
              <a:t>25</a:t>
            </a:fld>
            <a:endParaRPr lang="en-US" altLang="en-US" dirty="0"/>
          </a:p>
        </p:txBody>
      </p:sp>
    </p:spTree>
    <p:extLst>
      <p:ext uri="{BB962C8B-B14F-4D97-AF65-F5344CB8AC3E}">
        <p14:creationId xmlns:p14="http://schemas.microsoft.com/office/powerpoint/2010/main" val="775244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dirty="0"/>
              <a:t>Summary of requirements</a:t>
            </a:r>
          </a:p>
        </p:txBody>
      </p:sp>
      <p:sp>
        <p:nvSpPr>
          <p:cNvPr id="107523" name="Rectangle 3"/>
          <p:cNvSpPr>
            <a:spLocks noGrp="1" noChangeArrowheads="1"/>
          </p:cNvSpPr>
          <p:nvPr>
            <p:ph idx="1"/>
          </p:nvPr>
        </p:nvSpPr>
        <p:spPr/>
        <p:txBody>
          <a:bodyPr/>
          <a:lstStyle/>
          <a:p>
            <a:r>
              <a:rPr lang="en-US" altLang="en-US"/>
              <a:t>Getting the right requirements is crucial and hard.  Key part of software engineering</a:t>
            </a:r>
          </a:p>
          <a:p>
            <a:r>
              <a:rPr lang="en-US" altLang="en-US"/>
              <a:t>Must communicate with users</a:t>
            </a:r>
          </a:p>
          <a:p>
            <a:r>
              <a:rPr lang="en-US" altLang="en-US"/>
              <a:t>Models are helpful in analyzing and communicating requirements</a:t>
            </a:r>
          </a:p>
        </p:txBody>
      </p:sp>
      <p:sp>
        <p:nvSpPr>
          <p:cNvPr id="5" name="Slide Number Placeholder 4"/>
          <p:cNvSpPr>
            <a:spLocks noGrp="1"/>
          </p:cNvSpPr>
          <p:nvPr>
            <p:ph type="sldNum" sz="quarter" idx="12"/>
          </p:nvPr>
        </p:nvSpPr>
        <p:spPr/>
        <p:txBody>
          <a:bodyPr/>
          <a:lstStyle/>
          <a:p>
            <a:fld id="{75103022-8044-4CAF-BB24-2D5BEA62947D}" type="slidenum">
              <a:rPr lang="en-US" altLang="en-US" smtClean="0"/>
              <a:pPr/>
              <a:t>26</a:t>
            </a:fld>
            <a:endParaRPr lang="en-US" altLang="en-US" dirty="0"/>
          </a:p>
        </p:txBody>
      </p:sp>
    </p:spTree>
    <p:extLst>
      <p:ext uri="{BB962C8B-B14F-4D97-AF65-F5344CB8AC3E}">
        <p14:creationId xmlns:p14="http://schemas.microsoft.com/office/powerpoint/2010/main" val="29047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BB7335-AC9B-4514-8A6F-7BE1BD4B1435}" type="slidenum">
              <a:rPr lang="en-US" altLang="en-US" smtClean="0"/>
              <a:pPr/>
              <a:t>27</a:t>
            </a:fld>
            <a:endParaRPr lang="en-US" altLang="en-US" dirty="0"/>
          </a:p>
        </p:txBody>
      </p:sp>
      <p:sp>
        <p:nvSpPr>
          <p:cNvPr id="130050" name="Rectangle 2"/>
          <p:cNvSpPr>
            <a:spLocks noGrp="1" noChangeArrowheads="1"/>
          </p:cNvSpPr>
          <p:nvPr>
            <p:ph type="title"/>
          </p:nvPr>
        </p:nvSpPr>
        <p:spPr/>
        <p:txBody>
          <a:bodyPr/>
          <a:lstStyle/>
          <a:p>
            <a:r>
              <a:rPr lang="en-US" altLang="en-US" dirty="0"/>
              <a:t>Use Cases</a:t>
            </a:r>
          </a:p>
        </p:txBody>
      </p:sp>
      <p:sp>
        <p:nvSpPr>
          <p:cNvPr id="130051" name="Rectangle 3"/>
          <p:cNvSpPr>
            <a:spLocks noGrp="1" noChangeArrowheads="1"/>
          </p:cNvSpPr>
          <p:nvPr>
            <p:ph type="body" idx="1"/>
          </p:nvPr>
        </p:nvSpPr>
        <p:spPr/>
        <p:txBody>
          <a:bodyPr/>
          <a:lstStyle/>
          <a:p>
            <a:r>
              <a:rPr lang="en-US" altLang="en-US" dirty="0"/>
              <a:t>One way to express requirements</a:t>
            </a:r>
          </a:p>
          <a:p>
            <a:r>
              <a:rPr lang="en-US" altLang="en-US" dirty="0"/>
              <a:t>Invented by Ivar Jacobsen</a:t>
            </a:r>
          </a:p>
          <a:p>
            <a:r>
              <a:rPr lang="en-US" altLang="en-US" dirty="0"/>
              <a:t>Popularized by Alistair Cockburn</a:t>
            </a:r>
          </a:p>
          <a:p>
            <a:pPr lvl="1"/>
            <a:r>
              <a:rPr lang="en-US" altLang="en-US" dirty="0"/>
              <a:t>We used to use his book</a:t>
            </a:r>
          </a:p>
          <a:p>
            <a:pPr lvl="1"/>
            <a:r>
              <a:rPr lang="en-US" altLang="en-US" dirty="0"/>
              <a:t>Now reading listed on Wiki (consult his book’s draft version </a:t>
            </a:r>
            <a:r>
              <a:rPr lang="en-US" altLang="en-US" dirty="0">
                <a:hlinkClick r:id="rId2"/>
              </a:rPr>
              <a:t>http://alistair.cockburn.us/get/2465</a:t>
            </a:r>
            <a:r>
              <a:rPr lang="en-US" altLang="en-US" dirty="0"/>
              <a:t> if there is unclear place in the reading)</a:t>
            </a:r>
          </a:p>
        </p:txBody>
      </p:sp>
    </p:spTree>
    <p:extLst>
      <p:ext uri="{BB962C8B-B14F-4D97-AF65-F5344CB8AC3E}">
        <p14:creationId xmlns:p14="http://schemas.microsoft.com/office/powerpoint/2010/main" val="216675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Use case diagram</a:t>
            </a:r>
          </a:p>
        </p:txBody>
      </p:sp>
      <p:sp>
        <p:nvSpPr>
          <p:cNvPr id="134147" name="Rectangle 3"/>
          <p:cNvSpPr>
            <a:spLocks noGrp="1" noChangeArrowheads="1"/>
          </p:cNvSpPr>
          <p:nvPr>
            <p:ph idx="1"/>
          </p:nvPr>
        </p:nvSpPr>
        <p:spPr/>
        <p:txBody>
          <a:bodyPr>
            <a:normAutofit/>
          </a:bodyPr>
          <a:lstStyle/>
          <a:p>
            <a:r>
              <a:rPr lang="en-US" altLang="en-US" dirty="0"/>
              <a:t>Shows context - what is in and out of the system</a:t>
            </a:r>
          </a:p>
          <a:p>
            <a:r>
              <a:rPr lang="en-US" altLang="en-US" dirty="0"/>
              <a:t>Shows scope and boundaries</a:t>
            </a:r>
          </a:p>
          <a:p>
            <a:r>
              <a:rPr lang="en-US" altLang="en-US" dirty="0"/>
              <a:t>Shows </a:t>
            </a:r>
            <a:r>
              <a:rPr lang="en-US" altLang="en-US" dirty="0">
                <a:solidFill>
                  <a:schemeClr val="tx2"/>
                </a:solidFill>
              </a:rPr>
              <a:t>actors</a:t>
            </a:r>
            <a:r>
              <a:rPr lang="en-US" altLang="en-US" dirty="0"/>
              <a:t> and </a:t>
            </a:r>
            <a:r>
              <a:rPr lang="en-US" altLang="en-US" dirty="0">
                <a:solidFill>
                  <a:schemeClr val="tx2"/>
                </a:solidFill>
              </a:rPr>
              <a:t>use cases</a:t>
            </a:r>
          </a:p>
          <a:p>
            <a:r>
              <a:rPr lang="en-US" altLang="en-US" dirty="0"/>
              <a:t>Shows relationships between actors and use cases</a:t>
            </a:r>
          </a:p>
          <a:p>
            <a:r>
              <a:rPr lang="en-US" altLang="en-US" dirty="0"/>
              <a:t>Does not show a description of use cases</a:t>
            </a:r>
          </a:p>
        </p:txBody>
      </p:sp>
      <p:sp>
        <p:nvSpPr>
          <p:cNvPr id="5" name="Slide Number Placeholder 4"/>
          <p:cNvSpPr>
            <a:spLocks noGrp="1"/>
          </p:cNvSpPr>
          <p:nvPr>
            <p:ph type="sldNum" sz="quarter" idx="12"/>
          </p:nvPr>
        </p:nvSpPr>
        <p:spPr/>
        <p:txBody>
          <a:bodyPr/>
          <a:lstStyle/>
          <a:p>
            <a:fld id="{AE9DE81B-C957-45C4-8A59-41EA1655BDFC}" type="slidenum">
              <a:rPr lang="en-US" altLang="en-US" smtClean="0"/>
              <a:pPr/>
              <a:t>28</a:t>
            </a:fld>
            <a:endParaRPr lang="en-US" altLang="en-US" dirty="0"/>
          </a:p>
        </p:txBody>
      </p:sp>
    </p:spTree>
    <p:extLst>
      <p:ext uri="{BB962C8B-B14F-4D97-AF65-F5344CB8AC3E}">
        <p14:creationId xmlns:p14="http://schemas.microsoft.com/office/powerpoint/2010/main" val="340402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altLang="en-US"/>
              <a:t>iTrust Spec:  Use Case Based</a:t>
            </a:r>
          </a:p>
        </p:txBody>
      </p:sp>
      <p:pic>
        <p:nvPicPr>
          <p:cNvPr id="30722" name="Picture 2" descr="http://agile.csc.ncsu.edu/iTrust/wiki/lib/exe/fetch.php?w=1000&amp;tok=7da868&amp;media=itrust_v20_usecas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5662568" cy="53454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33600" y="6523645"/>
            <a:ext cx="6858000" cy="369332"/>
          </a:xfrm>
          <a:prstGeom prst="rect">
            <a:avLst/>
          </a:prstGeom>
        </p:spPr>
        <p:txBody>
          <a:bodyPr wrap="square">
            <a:spAutoFit/>
          </a:bodyPr>
          <a:lstStyle/>
          <a:p>
            <a:r>
              <a:rPr lang="en-US" dirty="0">
                <a:hlinkClick r:id="rId4"/>
              </a:rPr>
              <a:t>http://agile.csc.ncsu.edu/iTrust/wiki/doku.php?id=requirements</a:t>
            </a:r>
            <a:r>
              <a:rPr lang="en-US" dirty="0"/>
              <a:t> </a:t>
            </a:r>
          </a:p>
        </p:txBody>
      </p:sp>
    </p:spTree>
    <p:extLst>
      <p:ext uri="{BB962C8B-B14F-4D97-AF65-F5344CB8AC3E}">
        <p14:creationId xmlns:p14="http://schemas.microsoft.com/office/powerpoint/2010/main" val="379674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37"/>
            <a:ext cx="4489769" cy="6858000"/>
          </a:xfrm>
          <a:prstGeom prst="rect">
            <a:avLst/>
          </a:prstGeom>
        </p:spPr>
      </p:pic>
      <p:sp>
        <p:nvSpPr>
          <p:cNvPr id="6" name="TextBox 5"/>
          <p:cNvSpPr txBox="1"/>
          <p:nvPr/>
        </p:nvSpPr>
        <p:spPr>
          <a:xfrm>
            <a:off x="5791200" y="5562600"/>
            <a:ext cx="2590800" cy="954107"/>
          </a:xfrm>
          <a:prstGeom prst="rect">
            <a:avLst/>
          </a:prstGeom>
          <a:noFill/>
        </p:spPr>
        <p:txBody>
          <a:bodyPr wrap="square" rtlCol="0">
            <a:spAutoFit/>
          </a:bodyPr>
          <a:lstStyle/>
          <a:p>
            <a:r>
              <a:rPr lang="en-US" sz="2800" dirty="0">
                <a:hlinkClick r:id="rId3"/>
              </a:rPr>
              <a:t>http://xkcd.com/844/</a:t>
            </a:r>
            <a:endParaRPr lang="en-US" sz="2800" dirty="0"/>
          </a:p>
        </p:txBody>
      </p:sp>
    </p:spTree>
    <p:extLst>
      <p:ext uri="{BB962C8B-B14F-4D97-AF65-F5344CB8AC3E}">
        <p14:creationId xmlns:p14="http://schemas.microsoft.com/office/powerpoint/2010/main" val="2316502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57200" y="20782"/>
            <a:ext cx="8229600" cy="1143000"/>
          </a:xfrm>
        </p:spPr>
        <p:txBody>
          <a:bodyPr/>
          <a:lstStyle/>
          <a:p>
            <a:r>
              <a:rPr lang="en-US" altLang="en-US"/>
              <a:t>iTrust Spec:  Use Case Based</a:t>
            </a:r>
          </a:p>
        </p:txBody>
      </p:sp>
      <p:pic>
        <p:nvPicPr>
          <p:cNvPr id="30722" name="Picture 2" descr="http://agile.csc.ncsu.edu/iTrust/wiki/lib/exe/fetch.php?w=1000&amp;tok=7da868&amp;media=itrust_v20_usecas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13030200" cy="1230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653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Main entities</a:t>
            </a:r>
          </a:p>
        </p:txBody>
      </p:sp>
      <p:sp>
        <p:nvSpPr>
          <p:cNvPr id="125955" name="Rectangle 3"/>
          <p:cNvSpPr>
            <a:spLocks noGrp="1" noChangeArrowheads="1"/>
          </p:cNvSpPr>
          <p:nvPr>
            <p:ph idx="1"/>
          </p:nvPr>
        </p:nvSpPr>
        <p:spPr/>
        <p:txBody>
          <a:bodyPr/>
          <a:lstStyle/>
          <a:p>
            <a:r>
              <a:rPr lang="en-US" altLang="en-US" dirty="0">
                <a:solidFill>
                  <a:schemeClr val="tx2"/>
                </a:solidFill>
              </a:rPr>
              <a:t>Actor</a:t>
            </a:r>
            <a:r>
              <a:rPr lang="en-US" altLang="en-US" dirty="0"/>
              <a:t>:  Role of something or someone that interacts with System</a:t>
            </a:r>
          </a:p>
          <a:p>
            <a:r>
              <a:rPr lang="en-US" altLang="en-US" dirty="0">
                <a:solidFill>
                  <a:schemeClr val="tx2"/>
                </a:solidFill>
              </a:rPr>
              <a:t>Use case</a:t>
            </a:r>
            <a:r>
              <a:rPr lang="en-US" altLang="en-US" dirty="0"/>
              <a:t>:  Something that the System does, or that happens to the System.  Always involves an actor</a:t>
            </a:r>
          </a:p>
          <a:p>
            <a:r>
              <a:rPr lang="en-US" altLang="en-US" dirty="0">
                <a:solidFill>
                  <a:schemeClr val="tx2"/>
                </a:solidFill>
              </a:rPr>
              <a:t>System</a:t>
            </a:r>
            <a:r>
              <a:rPr lang="en-US" altLang="en-US" dirty="0"/>
              <a:t>:  The thing you are studying</a:t>
            </a:r>
          </a:p>
          <a:p>
            <a:endParaRPr lang="en-US" altLang="en-US" dirty="0"/>
          </a:p>
        </p:txBody>
      </p:sp>
      <p:sp>
        <p:nvSpPr>
          <p:cNvPr id="5" name="Slide Number Placeholder 4"/>
          <p:cNvSpPr>
            <a:spLocks noGrp="1"/>
          </p:cNvSpPr>
          <p:nvPr>
            <p:ph type="sldNum" sz="quarter" idx="12"/>
          </p:nvPr>
        </p:nvSpPr>
        <p:spPr/>
        <p:txBody>
          <a:bodyPr/>
          <a:lstStyle/>
          <a:p>
            <a:fld id="{BB3112A5-BBD0-4D72-A09D-8B2A4339927E}" type="slidenum">
              <a:rPr lang="en-US" altLang="en-US" smtClean="0"/>
              <a:pPr/>
              <a:t>31</a:t>
            </a:fld>
            <a:endParaRPr lang="en-US" altLang="en-US" dirty="0"/>
          </a:p>
        </p:txBody>
      </p:sp>
    </p:spTree>
    <p:extLst>
      <p:ext uri="{BB962C8B-B14F-4D97-AF65-F5344CB8AC3E}">
        <p14:creationId xmlns:p14="http://schemas.microsoft.com/office/powerpoint/2010/main" val="47380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2"/>
          <p:cNvGraphicFramePr>
            <a:graphicFrameLocks noChangeAspect="1"/>
          </p:cNvGraphicFramePr>
          <p:nvPr>
            <p:extLst>
              <p:ext uri="{D42A27DB-BD31-4B8C-83A1-F6EECF244321}">
                <p14:modId xmlns:p14="http://schemas.microsoft.com/office/powerpoint/2010/main" val="523689108"/>
              </p:ext>
            </p:extLst>
          </p:nvPr>
        </p:nvGraphicFramePr>
        <p:xfrm>
          <a:off x="304800" y="526902"/>
          <a:ext cx="8229600" cy="6464300"/>
        </p:xfrm>
        <a:graphic>
          <a:graphicData uri="http://schemas.openxmlformats.org/presentationml/2006/ole">
            <mc:AlternateContent xmlns:mc="http://schemas.openxmlformats.org/markup-compatibility/2006">
              <mc:Choice xmlns:v="urn:schemas-microsoft-com:vml" Requires="v">
                <p:oleObj spid="_x0000_s5243" name="VISIO" r:id="rId3" imgW="8067600" imgH="6478920" progId="Visio.Drawing.5">
                  <p:embed/>
                </p:oleObj>
              </mc:Choice>
              <mc:Fallback>
                <p:oleObj name="VISIO" r:id="rId3" imgW="8067600" imgH="64789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26902"/>
                        <a:ext cx="8229600" cy="6464300"/>
                      </a:xfrm>
                      <a:prstGeom prst="rect">
                        <a:avLst/>
                      </a:prstGeom>
                      <a:noFill/>
                      <a:ln>
                        <a:noFill/>
                      </a:ln>
                      <a:effectLst/>
                      <a:extLst/>
                    </p:spPr>
                  </p:pic>
                </p:oleObj>
              </mc:Fallback>
            </mc:AlternateContent>
          </a:graphicData>
        </a:graphic>
      </p:graphicFrame>
      <p:sp>
        <p:nvSpPr>
          <p:cNvPr id="137219" name="Rectangle 3"/>
          <p:cNvSpPr>
            <a:spLocks noGrp="1" noChangeArrowheads="1"/>
          </p:cNvSpPr>
          <p:nvPr>
            <p:ph type="title"/>
          </p:nvPr>
        </p:nvSpPr>
        <p:spPr>
          <a:xfrm>
            <a:off x="406400" y="228600"/>
            <a:ext cx="7772400" cy="685800"/>
          </a:xfrm>
          <a:noFill/>
          <a:ln/>
        </p:spPr>
        <p:txBody>
          <a:bodyPr/>
          <a:lstStyle/>
          <a:p>
            <a:r>
              <a:rPr lang="en-US" altLang="en-US" sz="3600"/>
              <a:t>Example Use Case Diagram</a:t>
            </a:r>
          </a:p>
        </p:txBody>
      </p:sp>
      <p:sp>
        <p:nvSpPr>
          <p:cNvPr id="2" name="TextBox 1"/>
          <p:cNvSpPr txBox="1"/>
          <p:nvPr/>
        </p:nvSpPr>
        <p:spPr>
          <a:xfrm>
            <a:off x="76200" y="5918537"/>
            <a:ext cx="8945381" cy="1015663"/>
          </a:xfrm>
          <a:prstGeom prst="rect">
            <a:avLst/>
          </a:prstGeom>
          <a:noFill/>
        </p:spPr>
        <p:txBody>
          <a:bodyPr wrap="square" rtlCol="0">
            <a:spAutoFit/>
          </a:bodyPr>
          <a:lstStyle/>
          <a:p>
            <a:r>
              <a:rPr lang="en-US" sz="2000" b="1" dirty="0">
                <a:solidFill>
                  <a:srgbClr val="FF0000"/>
                </a:solidFill>
              </a:rPr>
              <a:t>Caveat: NOT good naming of use cases</a:t>
            </a:r>
          </a:p>
          <a:p>
            <a:r>
              <a:rPr lang="en-US" sz="2000" b="1" dirty="0">
                <a:solidFill>
                  <a:srgbClr val="FF0000"/>
                </a:solidFill>
              </a:rPr>
              <a:t>NO need to add arrows on edges except for Include or Extend relationships, see later slides</a:t>
            </a:r>
          </a:p>
        </p:txBody>
      </p:sp>
    </p:spTree>
    <p:extLst>
      <p:ext uri="{BB962C8B-B14F-4D97-AF65-F5344CB8AC3E}">
        <p14:creationId xmlns:p14="http://schemas.microsoft.com/office/powerpoint/2010/main" val="838116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D0220B9-BB9C-4C17-8F3E-57BD820A0B99}" type="slidenum">
              <a:rPr lang="en-US" altLang="en-US" smtClean="0"/>
              <a:pPr/>
              <a:t>33</a:t>
            </a:fld>
            <a:endParaRPr lang="en-US" altLang="en-US" dirty="0"/>
          </a:p>
        </p:txBody>
      </p:sp>
      <p:sp>
        <p:nvSpPr>
          <p:cNvPr id="125954" name="Rectangle 2"/>
          <p:cNvSpPr>
            <a:spLocks noGrp="1" noChangeArrowheads="1"/>
          </p:cNvSpPr>
          <p:nvPr>
            <p:ph type="title"/>
          </p:nvPr>
        </p:nvSpPr>
        <p:spPr/>
        <p:txBody>
          <a:bodyPr/>
          <a:lstStyle/>
          <a:p>
            <a:r>
              <a:rPr lang="en-US" altLang="en-US"/>
              <a:t>Use cases</a:t>
            </a:r>
          </a:p>
        </p:txBody>
      </p:sp>
      <p:sp>
        <p:nvSpPr>
          <p:cNvPr id="125955" name="Rectangle 3"/>
          <p:cNvSpPr>
            <a:spLocks noGrp="1" noChangeArrowheads="1"/>
          </p:cNvSpPr>
          <p:nvPr>
            <p:ph type="body" idx="1"/>
          </p:nvPr>
        </p:nvSpPr>
        <p:spPr/>
        <p:txBody>
          <a:bodyPr/>
          <a:lstStyle/>
          <a:p>
            <a:r>
              <a:rPr lang="en-US" altLang="en-US" dirty="0"/>
              <a:t>Text - a form of writing</a:t>
            </a:r>
          </a:p>
          <a:p>
            <a:r>
              <a:rPr lang="en-US" altLang="en-US" dirty="0"/>
              <a:t>Describes the system’s behavior as it responds to request from a primary </a:t>
            </a:r>
            <a:r>
              <a:rPr lang="en-US" altLang="en-US" dirty="0">
                <a:solidFill>
                  <a:schemeClr val="tx2"/>
                </a:solidFill>
              </a:rPr>
              <a:t>actor</a:t>
            </a:r>
          </a:p>
          <a:p>
            <a:pPr lvl="1"/>
            <a:r>
              <a:rPr lang="en-US" altLang="en-US" dirty="0"/>
              <a:t>Actor wants to achieve some </a:t>
            </a:r>
            <a:r>
              <a:rPr lang="en-US" altLang="en-US" dirty="0">
                <a:solidFill>
                  <a:schemeClr val="tx2"/>
                </a:solidFill>
              </a:rPr>
              <a:t>goal</a:t>
            </a:r>
          </a:p>
          <a:p>
            <a:r>
              <a:rPr lang="en-US" altLang="en-US" dirty="0"/>
              <a:t>Many kinds of use cases</a:t>
            </a:r>
          </a:p>
          <a:p>
            <a:pPr lvl="1"/>
            <a:r>
              <a:rPr lang="en-US" altLang="en-US" dirty="0"/>
              <a:t>Brief / detailed</a:t>
            </a:r>
          </a:p>
          <a:p>
            <a:pPr lvl="1"/>
            <a:r>
              <a:rPr lang="en-US" altLang="en-US" dirty="0"/>
              <a:t>Requirement / specification / design</a:t>
            </a:r>
          </a:p>
        </p:txBody>
      </p:sp>
    </p:spTree>
    <p:extLst>
      <p:ext uri="{BB962C8B-B14F-4D97-AF65-F5344CB8AC3E}">
        <p14:creationId xmlns:p14="http://schemas.microsoft.com/office/powerpoint/2010/main" val="418092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Use cases are text</a:t>
            </a:r>
          </a:p>
        </p:txBody>
      </p:sp>
      <p:sp>
        <p:nvSpPr>
          <p:cNvPr id="149507" name="Rectangle 3"/>
          <p:cNvSpPr>
            <a:spLocks noGrp="1" noChangeArrowheads="1"/>
          </p:cNvSpPr>
          <p:nvPr>
            <p:ph idx="1"/>
          </p:nvPr>
        </p:nvSpPr>
        <p:spPr/>
        <p:txBody>
          <a:bodyPr/>
          <a:lstStyle/>
          <a:p>
            <a:r>
              <a:rPr lang="en-US" altLang="en-US"/>
              <a:t>Use cases should be easy to read</a:t>
            </a:r>
          </a:p>
          <a:p>
            <a:pPr lvl="1"/>
            <a:r>
              <a:rPr lang="en-US" altLang="en-US"/>
              <a:t>Keep them short</a:t>
            </a:r>
          </a:p>
          <a:p>
            <a:pPr lvl="1"/>
            <a:r>
              <a:rPr lang="en-US" altLang="en-US"/>
              <a:t>Tell a story</a:t>
            </a:r>
          </a:p>
          <a:p>
            <a:pPr lvl="1"/>
            <a:r>
              <a:rPr lang="en-US" altLang="en-US"/>
              <a:t>Write full sentences with active verb phrases</a:t>
            </a:r>
          </a:p>
          <a:p>
            <a:pPr lvl="1"/>
            <a:r>
              <a:rPr lang="en-US" altLang="en-US"/>
              <a:t>Make the actors visible in each sentence</a:t>
            </a:r>
          </a:p>
          <a:p>
            <a:endParaRPr lang="en-US" altLang="en-US"/>
          </a:p>
        </p:txBody>
      </p:sp>
      <p:sp>
        <p:nvSpPr>
          <p:cNvPr id="5" name="Slide Number Placeholder 4"/>
          <p:cNvSpPr>
            <a:spLocks noGrp="1"/>
          </p:cNvSpPr>
          <p:nvPr>
            <p:ph type="sldNum" sz="quarter" idx="12"/>
          </p:nvPr>
        </p:nvSpPr>
        <p:spPr/>
        <p:txBody>
          <a:bodyPr/>
          <a:lstStyle/>
          <a:p>
            <a:fld id="{491D3EBA-ADEF-45C6-A318-B700859C1FB7}" type="slidenum">
              <a:rPr lang="en-US" altLang="en-US" smtClean="0"/>
              <a:pPr/>
              <a:t>34</a:t>
            </a:fld>
            <a:endParaRPr lang="en-US" altLang="en-US" dirty="0"/>
          </a:p>
        </p:txBody>
      </p:sp>
    </p:spTree>
    <p:extLst>
      <p:ext uri="{BB962C8B-B14F-4D97-AF65-F5344CB8AC3E}">
        <p14:creationId xmlns:p14="http://schemas.microsoft.com/office/powerpoint/2010/main" val="2051287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sz="3600" dirty="0"/>
              <a:t>Use cases are event sequences</a:t>
            </a:r>
          </a:p>
        </p:txBody>
      </p:sp>
      <p:sp>
        <p:nvSpPr>
          <p:cNvPr id="129027" name="Rectangle 3"/>
          <p:cNvSpPr>
            <a:spLocks noGrp="1" noChangeArrowheads="1"/>
          </p:cNvSpPr>
          <p:nvPr>
            <p:ph idx="1"/>
          </p:nvPr>
        </p:nvSpPr>
        <p:spPr/>
        <p:txBody>
          <a:bodyPr/>
          <a:lstStyle/>
          <a:p>
            <a:r>
              <a:rPr lang="en-US" altLang="en-US" dirty="0"/>
              <a:t>Describe the sequence of events that happen when the system responds to a request</a:t>
            </a:r>
          </a:p>
          <a:p>
            <a:pPr lvl="1"/>
            <a:r>
              <a:rPr lang="en-US" altLang="en-US" dirty="0"/>
              <a:t>Can describe alternatives (note that a scenario doesn’t have alternatives)</a:t>
            </a:r>
          </a:p>
          <a:p>
            <a:pPr lvl="1"/>
            <a:r>
              <a:rPr lang="en-US" altLang="en-US" dirty="0"/>
              <a:t>Can describe errors</a:t>
            </a:r>
          </a:p>
        </p:txBody>
      </p:sp>
      <p:sp>
        <p:nvSpPr>
          <p:cNvPr id="5" name="Slide Number Placeholder 4"/>
          <p:cNvSpPr>
            <a:spLocks noGrp="1"/>
          </p:cNvSpPr>
          <p:nvPr>
            <p:ph type="sldNum" sz="quarter" idx="12"/>
          </p:nvPr>
        </p:nvSpPr>
        <p:spPr/>
        <p:txBody>
          <a:bodyPr/>
          <a:lstStyle/>
          <a:p>
            <a:fld id="{C8C7AF45-9F53-4A74-8295-155EA40A3CD8}" type="slidenum">
              <a:rPr lang="en-US" altLang="en-US" smtClean="0"/>
              <a:pPr/>
              <a:t>35</a:t>
            </a:fld>
            <a:endParaRPr lang="en-US" altLang="en-US" dirty="0"/>
          </a:p>
        </p:txBody>
      </p:sp>
    </p:spTree>
    <p:extLst>
      <p:ext uri="{BB962C8B-B14F-4D97-AF65-F5344CB8AC3E}">
        <p14:creationId xmlns:p14="http://schemas.microsoft.com/office/powerpoint/2010/main" val="1938280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a use case</a:t>
            </a:r>
          </a:p>
        </p:txBody>
      </p:sp>
      <p:sp>
        <p:nvSpPr>
          <p:cNvPr id="3" name="Content Placeholder 2"/>
          <p:cNvSpPr>
            <a:spLocks noGrp="1"/>
          </p:cNvSpPr>
          <p:nvPr>
            <p:ph idx="1"/>
          </p:nvPr>
        </p:nvSpPr>
        <p:spPr/>
        <p:txBody>
          <a:bodyPr/>
          <a:lstStyle/>
          <a:p>
            <a:r>
              <a:rPr lang="en-US" dirty="0"/>
              <a:t>Primary actor – who starts it?</a:t>
            </a:r>
          </a:p>
          <a:p>
            <a:r>
              <a:rPr lang="en-US" dirty="0"/>
              <a:t>Why the use case? Primary actor has goal.</a:t>
            </a:r>
          </a:p>
          <a:p>
            <a:r>
              <a:rPr lang="en-US" dirty="0"/>
              <a:t>Normal steps</a:t>
            </a:r>
          </a:p>
          <a:p>
            <a:r>
              <a:rPr lang="en-US" dirty="0"/>
              <a:t>Alternative steps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1463604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EBC033C-EDE7-490E-B9A9-6372EBB787BD}" type="slidenum">
              <a:rPr lang="en-US" altLang="en-US" smtClean="0"/>
              <a:pPr/>
              <a:t>37</a:t>
            </a:fld>
            <a:endParaRPr lang="en-US" altLang="en-US" dirty="0"/>
          </a:p>
        </p:txBody>
      </p:sp>
      <p:sp>
        <p:nvSpPr>
          <p:cNvPr id="125954" name="Rectangle 2"/>
          <p:cNvSpPr>
            <a:spLocks noGrp="1" noChangeArrowheads="1"/>
          </p:cNvSpPr>
          <p:nvPr>
            <p:ph type="title"/>
          </p:nvPr>
        </p:nvSpPr>
        <p:spPr/>
        <p:txBody>
          <a:bodyPr/>
          <a:lstStyle/>
          <a:p>
            <a:r>
              <a:rPr lang="en-US" altLang="en-US"/>
              <a:t>Four kinds of use cases</a:t>
            </a:r>
          </a:p>
        </p:txBody>
      </p:sp>
      <p:sp>
        <p:nvSpPr>
          <p:cNvPr id="125955" name="Rectangle 3"/>
          <p:cNvSpPr>
            <a:spLocks noGrp="1" noChangeArrowheads="1"/>
          </p:cNvSpPr>
          <p:nvPr>
            <p:ph type="body" idx="1"/>
          </p:nvPr>
        </p:nvSpPr>
        <p:spPr>
          <a:xfrm>
            <a:off x="457200" y="1600200"/>
            <a:ext cx="8458200" cy="4724400"/>
          </a:xfrm>
        </p:spPr>
        <p:txBody>
          <a:bodyPr>
            <a:normAutofit/>
          </a:bodyPr>
          <a:lstStyle/>
          <a:p>
            <a:r>
              <a:rPr lang="en-US" altLang="en-US" dirty="0"/>
              <a:t>Actor-goal list</a:t>
            </a:r>
          </a:p>
          <a:p>
            <a:r>
              <a:rPr lang="en-US" altLang="en-US" dirty="0"/>
              <a:t>Use case brief</a:t>
            </a:r>
          </a:p>
          <a:p>
            <a:r>
              <a:rPr lang="en-US" altLang="en-US" dirty="0"/>
              <a:t>Casual use cases</a:t>
            </a:r>
          </a:p>
          <a:p>
            <a:r>
              <a:rPr lang="en-US" altLang="en-US" dirty="0"/>
              <a:t>“Fully dressed” use cases</a:t>
            </a:r>
          </a:p>
          <a:p>
            <a:endParaRPr lang="en-US" altLang="en-US" dirty="0"/>
          </a:p>
          <a:p>
            <a:r>
              <a:rPr lang="en-US" altLang="en-US" dirty="0"/>
              <a:t>Names from “Writing Effective Use Cases” by Alistair Cockburn</a:t>
            </a:r>
          </a:p>
          <a:p>
            <a:pPr lvl="1"/>
            <a:r>
              <a:rPr lang="en-US" altLang="en-US" dirty="0"/>
              <a:t>How are XP user stories related?</a:t>
            </a:r>
          </a:p>
        </p:txBody>
      </p:sp>
    </p:spTree>
    <p:extLst>
      <p:ext uri="{BB962C8B-B14F-4D97-AF65-F5344CB8AC3E}">
        <p14:creationId xmlns:p14="http://schemas.microsoft.com/office/powerpoint/2010/main" val="3925912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t>Goals</a:t>
            </a:r>
          </a:p>
        </p:txBody>
      </p:sp>
      <p:sp>
        <p:nvSpPr>
          <p:cNvPr id="129027" name="Rectangle 3"/>
          <p:cNvSpPr>
            <a:spLocks noGrp="1" noChangeArrowheads="1"/>
          </p:cNvSpPr>
          <p:nvPr>
            <p:ph idx="1"/>
          </p:nvPr>
        </p:nvSpPr>
        <p:spPr/>
        <p:txBody>
          <a:bodyPr/>
          <a:lstStyle/>
          <a:p>
            <a:r>
              <a:rPr lang="en-US" altLang="en-US"/>
              <a:t>Primary actor always has a goal</a:t>
            </a:r>
          </a:p>
          <a:p>
            <a:r>
              <a:rPr lang="en-US" altLang="en-US"/>
              <a:t>Must pick right level for goal</a:t>
            </a:r>
          </a:p>
          <a:p>
            <a:pPr lvl="1"/>
            <a:r>
              <a:rPr lang="en-US" altLang="en-US"/>
              <a:t>Use case for Amazon - buy a book</a:t>
            </a:r>
          </a:p>
          <a:p>
            <a:pPr lvl="1"/>
            <a:r>
              <a:rPr lang="en-US" altLang="en-US"/>
              <a:t>Higher-level goal - learn something, make someone happy</a:t>
            </a:r>
          </a:p>
          <a:p>
            <a:pPr lvl="1"/>
            <a:r>
              <a:rPr lang="en-US" altLang="en-US"/>
              <a:t>Lower-level goal - provide credit card info</a:t>
            </a:r>
          </a:p>
        </p:txBody>
      </p:sp>
      <p:sp>
        <p:nvSpPr>
          <p:cNvPr id="5" name="Slide Number Placeholder 4"/>
          <p:cNvSpPr>
            <a:spLocks noGrp="1"/>
          </p:cNvSpPr>
          <p:nvPr>
            <p:ph type="sldNum" sz="quarter" idx="12"/>
          </p:nvPr>
        </p:nvSpPr>
        <p:spPr/>
        <p:txBody>
          <a:bodyPr/>
          <a:lstStyle/>
          <a:p>
            <a:fld id="{D80C03B2-835B-4E31-8B93-FD6CA99DAE05}" type="slidenum">
              <a:rPr lang="en-US" altLang="en-US" smtClean="0"/>
              <a:pPr/>
              <a:t>38</a:t>
            </a:fld>
            <a:endParaRPr lang="en-US" altLang="en-US" dirty="0"/>
          </a:p>
        </p:txBody>
      </p:sp>
    </p:spTree>
    <p:extLst>
      <p:ext uri="{BB962C8B-B14F-4D97-AF65-F5344CB8AC3E}">
        <p14:creationId xmlns:p14="http://schemas.microsoft.com/office/powerpoint/2010/main" val="1006546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a:t>Actor-goal list</a:t>
            </a:r>
          </a:p>
        </p:txBody>
      </p:sp>
      <p:sp>
        <p:nvSpPr>
          <p:cNvPr id="166915" name="Rectangle 3"/>
          <p:cNvSpPr>
            <a:spLocks noGrp="1" noChangeArrowheads="1"/>
          </p:cNvSpPr>
          <p:nvPr>
            <p:ph idx="1"/>
          </p:nvPr>
        </p:nvSpPr>
        <p:spPr/>
        <p:txBody>
          <a:bodyPr/>
          <a:lstStyle/>
          <a:p>
            <a:r>
              <a:rPr lang="en-US" altLang="en-US"/>
              <a:t>Goals should be on the same level</a:t>
            </a:r>
          </a:p>
          <a:p>
            <a:r>
              <a:rPr lang="en-US" altLang="en-US"/>
              <a:t>Goal should be from point of view of primary actor</a:t>
            </a:r>
          </a:p>
          <a:p>
            <a:r>
              <a:rPr lang="en-US" altLang="en-US"/>
              <a:t>Sort goals by primary actor</a:t>
            </a:r>
          </a:p>
          <a:p>
            <a:r>
              <a:rPr lang="en-US" altLang="en-US"/>
              <a:t>Priority to designer of system, not to actors</a:t>
            </a:r>
          </a:p>
          <a:p>
            <a:endParaRPr lang="en-US" altLang="en-US"/>
          </a:p>
        </p:txBody>
      </p:sp>
      <p:sp>
        <p:nvSpPr>
          <p:cNvPr id="5" name="Slide Number Placeholder 4"/>
          <p:cNvSpPr>
            <a:spLocks noGrp="1"/>
          </p:cNvSpPr>
          <p:nvPr>
            <p:ph type="sldNum" sz="quarter" idx="12"/>
          </p:nvPr>
        </p:nvSpPr>
        <p:spPr/>
        <p:txBody>
          <a:bodyPr/>
          <a:lstStyle/>
          <a:p>
            <a:fld id="{8DF91A1D-6224-419E-9D2E-BBB882105126}" type="slidenum">
              <a:rPr lang="en-US" altLang="en-US" smtClean="0"/>
              <a:pPr/>
              <a:t>39</a:t>
            </a:fld>
            <a:endParaRPr lang="en-US" altLang="en-US" dirty="0"/>
          </a:p>
        </p:txBody>
      </p:sp>
    </p:spTree>
    <p:extLst>
      <p:ext uri="{BB962C8B-B14F-4D97-AF65-F5344CB8AC3E}">
        <p14:creationId xmlns:p14="http://schemas.microsoft.com/office/powerpoint/2010/main" val="332854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r>
              <a:rPr lang="en-US" altLang="en-US" dirty="0"/>
              <a:t>Primary project killers</a:t>
            </a:r>
          </a:p>
        </p:txBody>
      </p:sp>
      <p:sp>
        <p:nvSpPr>
          <p:cNvPr id="130051" name="Rectangle 3"/>
          <p:cNvSpPr>
            <a:spLocks noGrp="1" noChangeArrowheads="1"/>
          </p:cNvSpPr>
          <p:nvPr>
            <p:ph idx="1"/>
          </p:nvPr>
        </p:nvSpPr>
        <p:spPr/>
        <p:txBody>
          <a:bodyPr/>
          <a:lstStyle/>
          <a:p>
            <a:r>
              <a:rPr lang="en-US" altLang="en-US" dirty="0"/>
              <a:t>Requirements mistakes</a:t>
            </a:r>
          </a:p>
          <a:p>
            <a:pPr lvl="1"/>
            <a:r>
              <a:rPr lang="en-US" altLang="en-US" dirty="0"/>
              <a:t>Wrong requirements</a:t>
            </a:r>
          </a:p>
          <a:p>
            <a:pPr lvl="1"/>
            <a:r>
              <a:rPr lang="en-US" altLang="en-US" dirty="0"/>
              <a:t>Ever-changing requirements</a:t>
            </a:r>
          </a:p>
          <a:p>
            <a:pPr lvl="1"/>
            <a:r>
              <a:rPr lang="en-US" altLang="en-US" dirty="0"/>
              <a:t>Ever-increasing requirements (“creep”)</a:t>
            </a:r>
          </a:p>
          <a:p>
            <a:pPr lvl="1"/>
            <a:endParaRPr lang="en-US" altLang="en-US" dirty="0"/>
          </a:p>
          <a:p>
            <a:r>
              <a:rPr lang="en-US" altLang="en-US" dirty="0"/>
              <a:t>Improper schedule</a:t>
            </a:r>
          </a:p>
        </p:txBody>
      </p:sp>
      <p:sp>
        <p:nvSpPr>
          <p:cNvPr id="5" name="Slide Number Placeholder 4"/>
          <p:cNvSpPr>
            <a:spLocks noGrp="1"/>
          </p:cNvSpPr>
          <p:nvPr>
            <p:ph type="sldNum" sz="quarter" idx="12"/>
          </p:nvPr>
        </p:nvSpPr>
        <p:spPr/>
        <p:txBody>
          <a:bodyPr/>
          <a:lstStyle/>
          <a:p>
            <a:fld id="{84F7A83A-E4AA-46C8-8DDA-B8424916DCBF}" type="slidenum">
              <a:rPr lang="en-US" altLang="en-US" smtClean="0"/>
              <a:pPr/>
              <a:t>4</a:t>
            </a:fld>
            <a:endParaRPr lang="en-US" altLang="en-US" dirty="0"/>
          </a:p>
        </p:txBody>
      </p:sp>
    </p:spTree>
    <p:extLst>
      <p:ext uri="{BB962C8B-B14F-4D97-AF65-F5344CB8AC3E}">
        <p14:creationId xmlns:p14="http://schemas.microsoft.com/office/powerpoint/2010/main" val="190443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C221C42-A0AB-4531-BC72-DD9540C96972}" type="slidenum">
              <a:rPr lang="en-US" altLang="en-US" smtClean="0"/>
              <a:pPr/>
              <a:t>40</a:t>
            </a:fld>
            <a:endParaRPr lang="en-US" altLang="en-US" dirty="0"/>
          </a:p>
        </p:txBody>
      </p:sp>
      <p:sp>
        <p:nvSpPr>
          <p:cNvPr id="152578" name="Rectangle 2"/>
          <p:cNvSpPr>
            <a:spLocks noGrp="1" noChangeArrowheads="1"/>
          </p:cNvSpPr>
          <p:nvPr>
            <p:ph type="title"/>
          </p:nvPr>
        </p:nvSpPr>
        <p:spPr/>
        <p:txBody>
          <a:bodyPr/>
          <a:lstStyle/>
          <a:p>
            <a:r>
              <a:rPr lang="en-US" altLang="en-US"/>
              <a:t>Actor-goal list</a:t>
            </a:r>
          </a:p>
        </p:txBody>
      </p:sp>
      <p:sp>
        <p:nvSpPr>
          <p:cNvPr id="152579" name="Rectangle 3"/>
          <p:cNvSpPr>
            <a:spLocks noGrp="1" noChangeArrowheads="1"/>
          </p:cNvSpPr>
          <p:nvPr>
            <p:ph type="body" idx="1"/>
          </p:nvPr>
        </p:nvSpPr>
        <p:spPr/>
        <p:txBody>
          <a:bodyPr/>
          <a:lstStyle/>
          <a:p>
            <a:pPr>
              <a:buFont typeface="Monotype Sorts" pitchFamily="2" charset="2"/>
              <a:buNone/>
            </a:pPr>
            <a:r>
              <a:rPr lang="en-US" altLang="en-US" dirty="0"/>
              <a:t>Actor		Task-level goal		Priority</a:t>
            </a:r>
          </a:p>
          <a:p>
            <a:pPr>
              <a:buFont typeface="Monotype Sorts" pitchFamily="2" charset="2"/>
              <a:buNone/>
            </a:pPr>
            <a:r>
              <a:rPr lang="en-US" altLang="en-US" dirty="0"/>
              <a:t>Provider		Submit paper claim		1</a:t>
            </a:r>
          </a:p>
          <a:p>
            <a:pPr>
              <a:buFont typeface="Monotype Sorts" pitchFamily="2" charset="2"/>
              <a:buNone/>
            </a:pPr>
            <a:r>
              <a:rPr lang="en-US" altLang="en-US" dirty="0"/>
              <a:t>Provider		Submit fax claim		2</a:t>
            </a:r>
          </a:p>
          <a:p>
            <a:pPr>
              <a:buFont typeface="Monotype Sorts" pitchFamily="2" charset="2"/>
              <a:buNone/>
            </a:pPr>
            <a:r>
              <a:rPr lang="en-US" altLang="en-US" dirty="0"/>
              <a:t>Provider		Submit electronic claim	3</a:t>
            </a:r>
          </a:p>
          <a:p>
            <a:pPr>
              <a:buFont typeface="Monotype Sorts" pitchFamily="2" charset="2"/>
              <a:buNone/>
            </a:pPr>
            <a:r>
              <a:rPr lang="en-US" altLang="en-US" dirty="0"/>
              <a:t>Adjudicator	Adjudicate problem		2</a:t>
            </a:r>
          </a:p>
          <a:p>
            <a:pPr>
              <a:buFont typeface="Monotype Sorts" pitchFamily="2" charset="2"/>
              <a:buNone/>
            </a:pPr>
            <a:endParaRPr lang="en-US" altLang="en-US" dirty="0"/>
          </a:p>
        </p:txBody>
      </p:sp>
      <p:sp>
        <p:nvSpPr>
          <p:cNvPr id="152580" name="Line 4"/>
          <p:cNvSpPr>
            <a:spLocks noChangeShapeType="1"/>
          </p:cNvSpPr>
          <p:nvPr/>
        </p:nvSpPr>
        <p:spPr bwMode="auto">
          <a:xfrm>
            <a:off x="457200" y="220980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1" name="Line 5"/>
          <p:cNvSpPr>
            <a:spLocks noChangeShapeType="1"/>
          </p:cNvSpPr>
          <p:nvPr/>
        </p:nvSpPr>
        <p:spPr bwMode="auto">
          <a:xfrm>
            <a:off x="457200" y="160020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62392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Including lower-level goals</a:t>
            </a:r>
          </a:p>
        </p:txBody>
      </p:sp>
      <p:sp>
        <p:nvSpPr>
          <p:cNvPr id="167939" name="Rectangle 3"/>
          <p:cNvSpPr>
            <a:spLocks noGrp="1" noChangeArrowheads="1"/>
          </p:cNvSpPr>
          <p:nvPr>
            <p:ph idx="1"/>
          </p:nvPr>
        </p:nvSpPr>
        <p:spPr/>
        <p:txBody>
          <a:bodyPr/>
          <a:lstStyle/>
          <a:p>
            <a:r>
              <a:rPr lang="en-US" altLang="en-US" dirty="0"/>
              <a:t>Lower-level goals can improve readability</a:t>
            </a:r>
          </a:p>
          <a:p>
            <a:pPr lvl="1"/>
            <a:endParaRPr lang="en-US" altLang="en-US" dirty="0"/>
          </a:p>
          <a:p>
            <a:r>
              <a:rPr lang="en-US" altLang="en-US" dirty="0"/>
              <a:t>To design components</a:t>
            </a:r>
          </a:p>
          <a:p>
            <a:endParaRPr lang="en-US" altLang="en-US" dirty="0"/>
          </a:p>
          <a:p>
            <a:r>
              <a:rPr lang="en-US" altLang="en-US" dirty="0"/>
              <a:t>When user has only one goal</a:t>
            </a:r>
          </a:p>
        </p:txBody>
      </p:sp>
      <p:sp>
        <p:nvSpPr>
          <p:cNvPr id="5" name="Slide Number Placeholder 4"/>
          <p:cNvSpPr>
            <a:spLocks noGrp="1"/>
          </p:cNvSpPr>
          <p:nvPr>
            <p:ph type="sldNum" sz="quarter" idx="12"/>
          </p:nvPr>
        </p:nvSpPr>
        <p:spPr/>
        <p:txBody>
          <a:bodyPr/>
          <a:lstStyle/>
          <a:p>
            <a:fld id="{E0F0FC6A-5A83-4ECB-AE7B-B9BBA9F4879C}" type="slidenum">
              <a:rPr lang="en-US" altLang="en-US" smtClean="0"/>
              <a:pPr/>
              <a:t>41</a:t>
            </a:fld>
            <a:endParaRPr lang="en-US" altLang="en-US" dirty="0"/>
          </a:p>
        </p:txBody>
      </p:sp>
    </p:spTree>
    <p:extLst>
      <p:ext uri="{BB962C8B-B14F-4D97-AF65-F5344CB8AC3E}">
        <p14:creationId xmlns:p14="http://schemas.microsoft.com/office/powerpoint/2010/main" val="177229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Grp="1" noChangeArrowheads="1"/>
          </p:cNvSpPr>
          <p:nvPr>
            <p:ph type="title"/>
          </p:nvPr>
        </p:nvSpPr>
        <p:spPr/>
        <p:txBody>
          <a:bodyPr/>
          <a:lstStyle/>
          <a:p>
            <a:r>
              <a:rPr lang="en-US" altLang="en-US"/>
              <a:t>Actor-goal list for games</a:t>
            </a:r>
          </a:p>
        </p:txBody>
      </p:sp>
      <p:sp>
        <p:nvSpPr>
          <p:cNvPr id="181251" name="Rectangle 1027"/>
          <p:cNvSpPr>
            <a:spLocks noGrp="1" noChangeArrowheads="1"/>
          </p:cNvSpPr>
          <p:nvPr>
            <p:ph idx="1"/>
          </p:nvPr>
        </p:nvSpPr>
        <p:spPr/>
        <p:txBody>
          <a:bodyPr/>
          <a:lstStyle/>
          <a:p>
            <a:r>
              <a:rPr lang="en-US" altLang="en-US"/>
              <a:t>Games have one use case - play game</a:t>
            </a:r>
          </a:p>
          <a:p>
            <a:r>
              <a:rPr lang="en-US" altLang="en-US"/>
              <a:t>For use cases to be good requirements document, more detail is needed</a:t>
            </a:r>
          </a:p>
          <a:p>
            <a:pPr lvl="1"/>
            <a:r>
              <a:rPr lang="en-US" altLang="en-US"/>
              <a:t>Use lower-level goals</a:t>
            </a:r>
          </a:p>
        </p:txBody>
      </p:sp>
      <p:sp>
        <p:nvSpPr>
          <p:cNvPr id="5" name="Slide Number Placeholder 4"/>
          <p:cNvSpPr>
            <a:spLocks noGrp="1"/>
          </p:cNvSpPr>
          <p:nvPr>
            <p:ph type="sldNum" sz="quarter" idx="12"/>
          </p:nvPr>
        </p:nvSpPr>
        <p:spPr/>
        <p:txBody>
          <a:bodyPr/>
          <a:lstStyle/>
          <a:p>
            <a:fld id="{BDA958BF-B443-4E33-9B27-0421B907DAF6}" type="slidenum">
              <a:rPr lang="en-US" altLang="en-US" smtClean="0"/>
              <a:pPr/>
              <a:t>42</a:t>
            </a:fld>
            <a:endParaRPr lang="en-US" altLang="en-US" dirty="0"/>
          </a:p>
        </p:txBody>
      </p:sp>
    </p:spTree>
    <p:extLst>
      <p:ext uri="{BB962C8B-B14F-4D97-AF65-F5344CB8AC3E}">
        <p14:creationId xmlns:p14="http://schemas.microsoft.com/office/powerpoint/2010/main" val="3871349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7732330-6A86-4BC4-9878-60F549C0EA2D}" type="slidenum">
              <a:rPr lang="en-US" altLang="en-US" smtClean="0"/>
              <a:pPr/>
              <a:t>43</a:t>
            </a:fld>
            <a:endParaRPr lang="en-US" altLang="en-US" dirty="0"/>
          </a:p>
        </p:txBody>
      </p:sp>
      <p:sp>
        <p:nvSpPr>
          <p:cNvPr id="182274" name="Rectangle 2"/>
          <p:cNvSpPr>
            <a:spLocks noGrp="1" noChangeArrowheads="1"/>
          </p:cNvSpPr>
          <p:nvPr>
            <p:ph type="title"/>
          </p:nvPr>
        </p:nvSpPr>
        <p:spPr/>
        <p:txBody>
          <a:bodyPr/>
          <a:lstStyle/>
          <a:p>
            <a:r>
              <a:rPr lang="en-US" altLang="en-US" dirty="0"/>
              <a:t>Example: Tower game</a:t>
            </a:r>
          </a:p>
        </p:txBody>
      </p:sp>
      <p:sp>
        <p:nvSpPr>
          <p:cNvPr id="182275" name="Rectangle 3"/>
          <p:cNvSpPr>
            <a:spLocks noGrp="1" noChangeArrowheads="1"/>
          </p:cNvSpPr>
          <p:nvPr>
            <p:ph type="body" idx="1"/>
          </p:nvPr>
        </p:nvSpPr>
        <p:spPr/>
        <p:txBody>
          <a:bodyPr/>
          <a:lstStyle/>
          <a:p>
            <a:pPr>
              <a:buFont typeface="Monotype Sorts" pitchFamily="2" charset="2"/>
              <a:buNone/>
            </a:pPr>
            <a:r>
              <a:rPr lang="en-US" altLang="en-US" dirty="0"/>
              <a:t>Actor	Task-level goal			Priority</a:t>
            </a:r>
          </a:p>
          <a:p>
            <a:pPr>
              <a:buFont typeface="Monotype Sorts" pitchFamily="2" charset="2"/>
              <a:buNone/>
            </a:pPr>
            <a:r>
              <a:rPr lang="en-US" altLang="en-US" dirty="0"/>
              <a:t>User 	Create towers			1</a:t>
            </a:r>
          </a:p>
          <a:p>
            <a:pPr>
              <a:buFont typeface="Monotype Sorts" pitchFamily="2" charset="2"/>
              <a:buNone/>
            </a:pPr>
            <a:r>
              <a:rPr lang="en-US" altLang="en-US" dirty="0"/>
              <a:t>Tower   	Shoot monsters		2</a:t>
            </a:r>
          </a:p>
          <a:p>
            <a:pPr>
              <a:buFont typeface="Monotype Sorts" pitchFamily="2" charset="2"/>
              <a:buNone/>
            </a:pPr>
            <a:r>
              <a:rPr lang="en-US" altLang="en-US" dirty="0"/>
              <a:t>Monster	Move toward user		2</a:t>
            </a:r>
          </a:p>
          <a:p>
            <a:pPr>
              <a:buFont typeface="Monotype Sorts" pitchFamily="2" charset="2"/>
              <a:buNone/>
            </a:pPr>
            <a:r>
              <a:rPr lang="en-US" altLang="en-US" dirty="0"/>
              <a:t>Horde	Create monsters		3</a:t>
            </a:r>
          </a:p>
        </p:txBody>
      </p:sp>
      <p:sp>
        <p:nvSpPr>
          <p:cNvPr id="182276" name="Line 4"/>
          <p:cNvSpPr>
            <a:spLocks noChangeShapeType="1"/>
          </p:cNvSpPr>
          <p:nvPr/>
        </p:nvSpPr>
        <p:spPr bwMode="auto">
          <a:xfrm>
            <a:off x="457200" y="220980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277" name="Line 5"/>
          <p:cNvSpPr>
            <a:spLocks noChangeShapeType="1"/>
          </p:cNvSpPr>
          <p:nvPr/>
        </p:nvSpPr>
        <p:spPr bwMode="auto">
          <a:xfrm>
            <a:off x="457200" y="160020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38468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Use case brief</a:t>
            </a:r>
          </a:p>
        </p:txBody>
      </p:sp>
      <p:sp>
        <p:nvSpPr>
          <p:cNvPr id="168963" name="Rectangle 3"/>
          <p:cNvSpPr>
            <a:spLocks noGrp="1" noChangeArrowheads="1"/>
          </p:cNvSpPr>
          <p:nvPr>
            <p:ph idx="1"/>
          </p:nvPr>
        </p:nvSpPr>
        <p:spPr/>
        <p:txBody>
          <a:bodyPr/>
          <a:lstStyle/>
          <a:p>
            <a:r>
              <a:rPr lang="en-US" altLang="en-US"/>
              <a:t>1-6 sentence description of behavior</a:t>
            </a:r>
          </a:p>
          <a:p>
            <a:r>
              <a:rPr lang="en-US" altLang="en-US"/>
              <a:t>Mention only most significant behavior and failures</a:t>
            </a:r>
          </a:p>
          <a:p>
            <a:r>
              <a:rPr lang="en-US" altLang="en-US"/>
              <a:t>Short enough to put many on a page</a:t>
            </a:r>
          </a:p>
          <a:p>
            <a:r>
              <a:rPr lang="en-US" altLang="en-US"/>
              <a:t>Used to</a:t>
            </a:r>
          </a:p>
          <a:p>
            <a:pPr lvl="1"/>
            <a:r>
              <a:rPr lang="en-US" altLang="en-US"/>
              <a:t>Estimate complexity</a:t>
            </a:r>
          </a:p>
          <a:p>
            <a:pPr lvl="1"/>
            <a:r>
              <a:rPr lang="en-US" altLang="en-US"/>
              <a:t>Find components to reuse</a:t>
            </a:r>
          </a:p>
        </p:txBody>
      </p:sp>
      <p:sp>
        <p:nvSpPr>
          <p:cNvPr id="5" name="Slide Number Placeholder 4"/>
          <p:cNvSpPr>
            <a:spLocks noGrp="1"/>
          </p:cNvSpPr>
          <p:nvPr>
            <p:ph type="sldNum" sz="quarter" idx="12"/>
          </p:nvPr>
        </p:nvSpPr>
        <p:spPr/>
        <p:txBody>
          <a:bodyPr/>
          <a:lstStyle/>
          <a:p>
            <a:fld id="{AE2758B3-C935-4F3C-BB65-A6ADD138AFFD}" type="slidenum">
              <a:rPr lang="en-US" altLang="en-US" smtClean="0"/>
              <a:pPr/>
              <a:t>44</a:t>
            </a:fld>
            <a:endParaRPr lang="en-US" altLang="en-US" dirty="0"/>
          </a:p>
        </p:txBody>
      </p:sp>
    </p:spTree>
    <p:extLst>
      <p:ext uri="{BB962C8B-B14F-4D97-AF65-F5344CB8AC3E}">
        <p14:creationId xmlns:p14="http://schemas.microsoft.com/office/powerpoint/2010/main" val="1352157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B54FA7C-3107-4F58-A15F-993C8F9570EB}" type="slidenum">
              <a:rPr lang="en-US" altLang="en-US" smtClean="0"/>
              <a:pPr/>
              <a:t>45</a:t>
            </a:fld>
            <a:endParaRPr lang="en-US" altLang="en-US" dirty="0"/>
          </a:p>
        </p:txBody>
      </p:sp>
      <p:sp>
        <p:nvSpPr>
          <p:cNvPr id="153602" name="Rectangle 2"/>
          <p:cNvSpPr>
            <a:spLocks noGrp="1" noChangeArrowheads="1"/>
          </p:cNvSpPr>
          <p:nvPr>
            <p:ph type="title"/>
          </p:nvPr>
        </p:nvSpPr>
        <p:spPr/>
        <p:txBody>
          <a:bodyPr/>
          <a:lstStyle/>
          <a:p>
            <a:r>
              <a:rPr lang="en-US" altLang="en-US" dirty="0"/>
              <a:t>Use case briefs</a:t>
            </a:r>
          </a:p>
        </p:txBody>
      </p:sp>
      <p:sp>
        <p:nvSpPr>
          <p:cNvPr id="153603" name="Rectangle 3"/>
          <p:cNvSpPr>
            <a:spLocks noGrp="1" noChangeArrowheads="1"/>
          </p:cNvSpPr>
          <p:nvPr>
            <p:ph type="body" idx="1"/>
          </p:nvPr>
        </p:nvSpPr>
        <p:spPr>
          <a:xfrm>
            <a:off x="381000" y="1803756"/>
            <a:ext cx="1752600" cy="4171950"/>
          </a:xfrm>
        </p:spPr>
        <p:txBody>
          <a:bodyPr/>
          <a:lstStyle/>
          <a:p>
            <a:pPr>
              <a:buFont typeface="Monotype Sorts" pitchFamily="2" charset="2"/>
              <a:buNone/>
            </a:pPr>
            <a:r>
              <a:rPr lang="en-US" altLang="en-US" sz="2400" dirty="0"/>
              <a:t>Actor	</a:t>
            </a:r>
          </a:p>
          <a:p>
            <a:pPr>
              <a:buFont typeface="Monotype Sorts" pitchFamily="2" charset="2"/>
              <a:buNone/>
            </a:pPr>
            <a:r>
              <a:rPr lang="en-US" altLang="en-US" sz="2400" dirty="0"/>
              <a:t>Provider</a:t>
            </a:r>
          </a:p>
          <a:p>
            <a:pPr>
              <a:buFont typeface="Monotype Sorts" pitchFamily="2" charset="2"/>
              <a:buNone/>
            </a:pPr>
            <a:endParaRPr lang="en-US" altLang="en-US" sz="2400" dirty="0"/>
          </a:p>
          <a:p>
            <a:pPr>
              <a:buFont typeface="Monotype Sorts" pitchFamily="2" charset="2"/>
              <a:buNone/>
            </a:pPr>
            <a:endParaRPr lang="en-US" altLang="en-US" sz="2400" dirty="0"/>
          </a:p>
          <a:p>
            <a:pPr>
              <a:buFont typeface="Monotype Sorts" pitchFamily="2" charset="2"/>
              <a:buNone/>
            </a:pPr>
            <a:r>
              <a:rPr lang="en-US" altLang="en-US" sz="2400" dirty="0"/>
              <a:t>Provider</a:t>
            </a:r>
            <a:br>
              <a:rPr lang="en-US" altLang="en-US" sz="2400" dirty="0"/>
            </a:br>
            <a:endParaRPr lang="en-US" altLang="en-US" sz="2400" dirty="0"/>
          </a:p>
          <a:p>
            <a:pPr>
              <a:buFont typeface="Monotype Sorts" pitchFamily="2" charset="2"/>
              <a:buNone/>
            </a:pPr>
            <a:endParaRPr lang="en-US" altLang="en-US" sz="2400" dirty="0"/>
          </a:p>
          <a:p>
            <a:pPr>
              <a:buFont typeface="Monotype Sorts" pitchFamily="2" charset="2"/>
              <a:buNone/>
            </a:pPr>
            <a:r>
              <a:rPr lang="en-US" altLang="en-US" sz="2400" dirty="0"/>
              <a:t>Adjudicator</a:t>
            </a:r>
          </a:p>
        </p:txBody>
      </p:sp>
      <p:sp>
        <p:nvSpPr>
          <p:cNvPr id="153604" name="Text Box 4"/>
          <p:cNvSpPr txBox="1">
            <a:spLocks noChangeArrowheads="1"/>
          </p:cNvSpPr>
          <p:nvPr/>
        </p:nvSpPr>
        <p:spPr bwMode="auto">
          <a:xfrm>
            <a:off x="1981200" y="1836738"/>
            <a:ext cx="2362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lang="en-US" altLang="en-US" sz="2400" dirty="0"/>
              <a:t>Goal</a:t>
            </a:r>
          </a:p>
          <a:p>
            <a:pPr algn="l">
              <a:spcBef>
                <a:spcPct val="20000"/>
              </a:spcBef>
            </a:pPr>
            <a:r>
              <a:rPr lang="en-US" altLang="en-US" sz="2400" dirty="0"/>
              <a:t>Submit paper claim </a:t>
            </a:r>
          </a:p>
          <a:p>
            <a:pPr algn="l">
              <a:spcBef>
                <a:spcPct val="20000"/>
              </a:spcBef>
            </a:pPr>
            <a:r>
              <a:rPr lang="en-US" altLang="en-US" sz="2400" dirty="0"/>
              <a:t>              </a:t>
            </a:r>
          </a:p>
          <a:p>
            <a:pPr algn="l">
              <a:spcBef>
                <a:spcPct val="20000"/>
              </a:spcBef>
            </a:pPr>
            <a:r>
              <a:rPr lang="en-US" altLang="en-US" sz="2400" dirty="0"/>
              <a:t>Submit fax claim</a:t>
            </a:r>
          </a:p>
          <a:p>
            <a:pPr algn="l">
              <a:spcBef>
                <a:spcPct val="20000"/>
              </a:spcBef>
            </a:pPr>
            <a:endParaRPr lang="en-US" altLang="en-US" sz="2400" dirty="0"/>
          </a:p>
          <a:p>
            <a:pPr algn="l">
              <a:spcBef>
                <a:spcPct val="20000"/>
              </a:spcBef>
            </a:pPr>
            <a:r>
              <a:rPr lang="en-US" altLang="en-US" sz="2400" dirty="0"/>
              <a:t>Adjudicate failed claim</a:t>
            </a:r>
          </a:p>
        </p:txBody>
      </p:sp>
      <p:sp>
        <p:nvSpPr>
          <p:cNvPr id="153605" name="Text Box 5"/>
          <p:cNvSpPr txBox="1">
            <a:spLocks noChangeArrowheads="1"/>
          </p:cNvSpPr>
          <p:nvPr/>
        </p:nvSpPr>
        <p:spPr bwMode="auto">
          <a:xfrm>
            <a:off x="4267200" y="1836738"/>
            <a:ext cx="4876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dirty="0"/>
              <a:t>Brief</a:t>
            </a:r>
          </a:p>
          <a:p>
            <a:pPr algn="l">
              <a:spcBef>
                <a:spcPct val="50000"/>
              </a:spcBef>
            </a:pPr>
            <a:r>
              <a:rPr lang="en-US" altLang="en-US" sz="2400" dirty="0"/>
              <a:t>Submit claim on paper, which is converted into electronic form, and either paid or sent for adjudication</a:t>
            </a:r>
          </a:p>
          <a:p>
            <a:pPr algn="l">
              <a:spcBef>
                <a:spcPct val="50000"/>
              </a:spcBef>
            </a:pPr>
            <a:r>
              <a:rPr lang="en-US" altLang="en-US" sz="2400" dirty="0"/>
              <a:t>Submit claim by fax, which is processed by OCR and either paid or sent for adjudication.  </a:t>
            </a:r>
          </a:p>
          <a:p>
            <a:pPr algn="l">
              <a:spcBef>
                <a:spcPct val="50000"/>
              </a:spcBef>
            </a:pPr>
            <a:r>
              <a:rPr lang="en-US" altLang="en-US" sz="2400" dirty="0"/>
              <a:t>Decide whether a questionable claim should be paid by the mainframe payment system or rejected</a:t>
            </a:r>
          </a:p>
        </p:txBody>
      </p:sp>
      <p:sp>
        <p:nvSpPr>
          <p:cNvPr id="153606" name="Line 6"/>
          <p:cNvSpPr>
            <a:spLocks noChangeShapeType="1"/>
          </p:cNvSpPr>
          <p:nvPr/>
        </p:nvSpPr>
        <p:spPr bwMode="auto">
          <a:xfrm>
            <a:off x="381000" y="2264391"/>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07" name="Line 7"/>
          <p:cNvSpPr>
            <a:spLocks noChangeShapeType="1"/>
          </p:cNvSpPr>
          <p:nvPr/>
        </p:nvSpPr>
        <p:spPr bwMode="auto">
          <a:xfrm>
            <a:off x="381000" y="1803756"/>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55446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r>
              <a:rPr lang="en-US" dirty="0"/>
              <a:t>Identify Use Cases from Video Scenarios</a:t>
            </a:r>
          </a:p>
        </p:txBody>
      </p:sp>
      <p:sp>
        <p:nvSpPr>
          <p:cNvPr id="3" name="Content Placeholder 2"/>
          <p:cNvSpPr>
            <a:spLocks noGrp="1"/>
          </p:cNvSpPr>
          <p:nvPr>
            <p:ph idx="1"/>
          </p:nvPr>
        </p:nvSpPr>
        <p:spPr>
          <a:xfrm>
            <a:off x="425970" y="1371600"/>
            <a:ext cx="8305800" cy="5121275"/>
          </a:xfrm>
        </p:spPr>
        <p:txBody>
          <a:bodyPr/>
          <a:lstStyle/>
          <a:p>
            <a:r>
              <a:rPr lang="en-US" dirty="0"/>
              <a:t>Watch a video clip (you are allowed to write notes when watching!): </a:t>
            </a:r>
            <a:r>
              <a:rPr lang="en-US" sz="2400" dirty="0">
                <a:hlinkClick r:id="rId2"/>
              </a:rPr>
              <a:t>https://www.youtube.com/watch?v=udr9-CN5mXU</a:t>
            </a:r>
            <a:r>
              <a:rPr lang="en-US" sz="2400" dirty="0"/>
              <a:t>  </a:t>
            </a:r>
          </a:p>
          <a:p>
            <a:r>
              <a:rPr lang="en-US" dirty="0"/>
              <a:t>Get into groups of 2-3 students</a:t>
            </a:r>
          </a:p>
          <a:p>
            <a:r>
              <a:rPr lang="en-US" dirty="0"/>
              <a:t>Competition: enumerate as many use cases as possible in the form of Actor-goal list such as (you can leave priority empty)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sp>
        <p:nvSpPr>
          <p:cNvPr id="5" name="Rectangle 3"/>
          <p:cNvSpPr txBox="1">
            <a:spLocks noChangeArrowheads="1"/>
          </p:cNvSpPr>
          <p:nvPr/>
        </p:nvSpPr>
        <p:spPr>
          <a:xfrm>
            <a:off x="533400" y="5105400"/>
            <a:ext cx="8382000" cy="17526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Monotype Sorts" pitchFamily="2" charset="2"/>
              <a:buNone/>
            </a:pPr>
            <a:r>
              <a:rPr lang="en-US" altLang="en-US" dirty="0"/>
              <a:t>Actor	Task-level goal	 Priority</a:t>
            </a:r>
          </a:p>
          <a:p>
            <a:pPr>
              <a:buFont typeface="Monotype Sorts" pitchFamily="2" charset="2"/>
              <a:buNone/>
            </a:pPr>
            <a:r>
              <a:rPr lang="en-US" altLang="en-US" dirty="0"/>
              <a:t>XXX	   YYY                             Z</a:t>
            </a:r>
          </a:p>
          <a:p>
            <a:pPr>
              <a:buFont typeface="Monotype Sorts" pitchFamily="2" charset="2"/>
              <a:buNone/>
            </a:pPr>
            <a:r>
              <a:rPr lang="en-US" altLang="en-US" dirty="0"/>
              <a:t>Tower     Shoot monsters	    2</a:t>
            </a:r>
          </a:p>
          <a:p>
            <a:pPr>
              <a:buFont typeface="Monotype Sorts" pitchFamily="2" charset="2"/>
              <a:buNone/>
            </a:pPr>
            <a:r>
              <a:rPr lang="en-US" altLang="en-US" dirty="0"/>
              <a:t>Monster  Move toward user	    2</a:t>
            </a:r>
          </a:p>
          <a:p>
            <a:pPr>
              <a:buFont typeface="Monotype Sorts" pitchFamily="2" charset="2"/>
              <a:buNone/>
            </a:pPr>
            <a:r>
              <a:rPr lang="en-US" altLang="en-US" dirty="0"/>
              <a:t>Horde	   Create monsters	    3</a:t>
            </a:r>
          </a:p>
        </p:txBody>
      </p:sp>
    </p:spTree>
    <p:extLst>
      <p:ext uri="{BB962C8B-B14F-4D97-AF65-F5344CB8AC3E}">
        <p14:creationId xmlns:p14="http://schemas.microsoft.com/office/powerpoint/2010/main" val="196181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Casual &amp; Fully Dressed</a:t>
            </a:r>
          </a:p>
        </p:txBody>
      </p:sp>
      <p:sp>
        <p:nvSpPr>
          <p:cNvPr id="169987" name="Rectangle 3"/>
          <p:cNvSpPr>
            <a:spLocks noGrp="1" noChangeArrowheads="1"/>
          </p:cNvSpPr>
          <p:nvPr>
            <p:ph idx="1"/>
          </p:nvPr>
        </p:nvSpPr>
        <p:spPr/>
        <p:txBody>
          <a:bodyPr/>
          <a:lstStyle/>
          <a:p>
            <a:r>
              <a:rPr lang="en-US" altLang="en-US"/>
              <a:t>Used to tell developers what to build</a:t>
            </a:r>
          </a:p>
          <a:p>
            <a:r>
              <a:rPr lang="en-US" altLang="en-US"/>
              <a:t>“Casual” consists of normal paragraphs</a:t>
            </a:r>
          </a:p>
          <a:p>
            <a:r>
              <a:rPr lang="en-US" altLang="en-US"/>
              <a:t>“Fully Dressed” has labeled sections</a:t>
            </a:r>
          </a:p>
          <a:p>
            <a:r>
              <a:rPr lang="en-US" altLang="en-US"/>
              <a:t>Both should emphasize “main success scenario”</a:t>
            </a:r>
          </a:p>
          <a:p>
            <a:r>
              <a:rPr lang="en-US" altLang="en-US"/>
              <a:t>Both should include ways of failing</a:t>
            </a:r>
          </a:p>
          <a:p>
            <a:r>
              <a:rPr lang="en-US" altLang="en-US"/>
              <a:t>One per page</a:t>
            </a:r>
          </a:p>
        </p:txBody>
      </p:sp>
      <p:sp>
        <p:nvSpPr>
          <p:cNvPr id="5" name="Slide Number Placeholder 4"/>
          <p:cNvSpPr>
            <a:spLocks noGrp="1"/>
          </p:cNvSpPr>
          <p:nvPr>
            <p:ph type="sldNum" sz="quarter" idx="12"/>
          </p:nvPr>
        </p:nvSpPr>
        <p:spPr/>
        <p:txBody>
          <a:bodyPr/>
          <a:lstStyle/>
          <a:p>
            <a:fld id="{8F45D7E5-6291-4D3F-B698-FD77C9E6AB5D}" type="slidenum">
              <a:rPr lang="en-US" altLang="en-US" smtClean="0"/>
              <a:pPr/>
              <a:t>47</a:t>
            </a:fld>
            <a:endParaRPr lang="en-US" altLang="en-US" dirty="0"/>
          </a:p>
        </p:txBody>
      </p:sp>
    </p:spTree>
    <p:extLst>
      <p:ext uri="{BB962C8B-B14F-4D97-AF65-F5344CB8AC3E}">
        <p14:creationId xmlns:p14="http://schemas.microsoft.com/office/powerpoint/2010/main" val="3417645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Design scope</a:t>
            </a:r>
          </a:p>
        </p:txBody>
      </p:sp>
      <p:sp>
        <p:nvSpPr>
          <p:cNvPr id="172035" name="Rectangle 3"/>
          <p:cNvSpPr>
            <a:spLocks noGrp="1" noChangeArrowheads="1"/>
          </p:cNvSpPr>
          <p:nvPr>
            <p:ph idx="1"/>
          </p:nvPr>
        </p:nvSpPr>
        <p:spPr/>
        <p:txBody>
          <a:bodyPr/>
          <a:lstStyle/>
          <a:p>
            <a:r>
              <a:rPr lang="en-US" altLang="en-US" dirty="0"/>
              <a:t>Actor-Goal list and use case briefs help decide design scope</a:t>
            </a:r>
          </a:p>
          <a:p>
            <a:pPr lvl="1"/>
            <a:r>
              <a:rPr lang="en-US" altLang="en-US" dirty="0"/>
              <a:t>What is in, what is out</a:t>
            </a:r>
          </a:p>
          <a:p>
            <a:pPr lvl="1"/>
            <a:r>
              <a:rPr lang="en-US" altLang="en-US" dirty="0"/>
              <a:t>What is a use case, what is not a use case</a:t>
            </a:r>
          </a:p>
          <a:p>
            <a:r>
              <a:rPr lang="en-US" altLang="en-US" dirty="0"/>
              <a:t>Casual/fully dressed use case is given to developers so they know what to build</a:t>
            </a:r>
          </a:p>
        </p:txBody>
      </p:sp>
      <p:sp>
        <p:nvSpPr>
          <p:cNvPr id="5" name="Slide Number Placeholder 4"/>
          <p:cNvSpPr>
            <a:spLocks noGrp="1"/>
          </p:cNvSpPr>
          <p:nvPr>
            <p:ph type="sldNum" sz="quarter" idx="12"/>
          </p:nvPr>
        </p:nvSpPr>
        <p:spPr/>
        <p:txBody>
          <a:bodyPr/>
          <a:lstStyle/>
          <a:p>
            <a:fld id="{3337DFD1-8366-47B1-93D5-56E8B4D39157}" type="slidenum">
              <a:rPr lang="en-US" altLang="en-US" smtClean="0"/>
              <a:pPr/>
              <a:t>48</a:t>
            </a:fld>
            <a:endParaRPr lang="en-US" altLang="en-US" dirty="0"/>
          </a:p>
        </p:txBody>
      </p:sp>
    </p:spTree>
    <p:extLst>
      <p:ext uri="{BB962C8B-B14F-4D97-AF65-F5344CB8AC3E}">
        <p14:creationId xmlns:p14="http://schemas.microsoft.com/office/powerpoint/2010/main" val="1845823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fontScale="90000"/>
          </a:bodyPr>
          <a:lstStyle/>
          <a:p>
            <a:r>
              <a:rPr lang="en-US" altLang="en-US" dirty="0"/>
              <a:t>Casual (short) version of</a:t>
            </a:r>
            <a:br>
              <a:rPr lang="en-US" altLang="en-US" dirty="0"/>
            </a:br>
            <a:r>
              <a:rPr lang="en-US" altLang="en-US" dirty="0"/>
              <a:t>Submit Fax Claim</a:t>
            </a:r>
          </a:p>
        </p:txBody>
      </p:sp>
      <p:sp>
        <p:nvSpPr>
          <p:cNvPr id="126979" name="Rectangle 3"/>
          <p:cNvSpPr>
            <a:spLocks noGrp="1" noChangeArrowheads="1"/>
          </p:cNvSpPr>
          <p:nvPr>
            <p:ph idx="1"/>
          </p:nvPr>
        </p:nvSpPr>
        <p:spPr/>
        <p:txBody>
          <a:bodyPr/>
          <a:lstStyle/>
          <a:p>
            <a:pPr>
              <a:buFont typeface="Monotype Sorts" pitchFamily="2" charset="2"/>
              <a:buNone/>
            </a:pPr>
            <a:r>
              <a:rPr lang="en-US" altLang="en-US" sz="2800"/>
              <a:t>The Provider submits a claim by fax.  The claim processing system will log the image to optical disk, apply form dropout, deskewing, despeckling, and then process it using OCR.  Knowledge workers will repair any fields that seem to be in error.  The claim will then either be paid (using existing mainframe processing system) or sent to adjudication.</a:t>
            </a:r>
          </a:p>
        </p:txBody>
      </p:sp>
      <p:sp>
        <p:nvSpPr>
          <p:cNvPr id="5" name="Slide Number Placeholder 4"/>
          <p:cNvSpPr>
            <a:spLocks noGrp="1"/>
          </p:cNvSpPr>
          <p:nvPr>
            <p:ph type="sldNum" sz="quarter" idx="12"/>
          </p:nvPr>
        </p:nvSpPr>
        <p:spPr/>
        <p:txBody>
          <a:bodyPr/>
          <a:lstStyle/>
          <a:p>
            <a:fld id="{DADC92A8-8E60-4E24-8D2C-71695DE6F0C4}" type="slidenum">
              <a:rPr lang="en-US" altLang="en-US" smtClean="0"/>
              <a:pPr/>
              <a:t>49</a:t>
            </a:fld>
            <a:endParaRPr lang="en-US" altLang="en-US" dirty="0"/>
          </a:p>
        </p:txBody>
      </p:sp>
    </p:spTree>
    <p:extLst>
      <p:ext uri="{BB962C8B-B14F-4D97-AF65-F5344CB8AC3E}">
        <p14:creationId xmlns:p14="http://schemas.microsoft.com/office/powerpoint/2010/main" val="308161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Requirements in XP</a:t>
            </a:r>
          </a:p>
        </p:txBody>
      </p:sp>
      <p:sp>
        <p:nvSpPr>
          <p:cNvPr id="71683" name="Rectangle 3"/>
          <p:cNvSpPr>
            <a:spLocks noGrp="1" noChangeArrowheads="1"/>
          </p:cNvSpPr>
          <p:nvPr>
            <p:ph idx="1"/>
          </p:nvPr>
        </p:nvSpPr>
        <p:spPr>
          <a:xfrm>
            <a:off x="457200" y="1600200"/>
            <a:ext cx="8534400" cy="4724400"/>
          </a:xfrm>
        </p:spPr>
        <p:txBody>
          <a:bodyPr/>
          <a:lstStyle/>
          <a:p>
            <a:r>
              <a:rPr lang="en-US" altLang="en-US" dirty="0"/>
              <a:t>Customer (&amp; developer) writes user stories</a:t>
            </a:r>
          </a:p>
          <a:p>
            <a:r>
              <a:rPr lang="en-US" altLang="en-US" dirty="0"/>
              <a:t>Customer interprets user stories</a:t>
            </a:r>
          </a:p>
          <a:p>
            <a:pPr>
              <a:buFont typeface="Monotype Sorts" pitchFamily="2" charset="2"/>
              <a:buNone/>
            </a:pPr>
            <a:endParaRPr lang="en-US" altLang="en-US" dirty="0"/>
          </a:p>
          <a:p>
            <a:r>
              <a:rPr lang="en-US" altLang="en-US" dirty="0"/>
              <a:t>Customer assumed to know requirements</a:t>
            </a:r>
          </a:p>
          <a:p>
            <a:pPr lvl="1"/>
            <a:r>
              <a:rPr lang="en-US" altLang="en-US" dirty="0"/>
              <a:t>No process for learning requirements</a:t>
            </a:r>
          </a:p>
        </p:txBody>
      </p:sp>
      <p:sp>
        <p:nvSpPr>
          <p:cNvPr id="5" name="Slide Number Placeholder 4"/>
          <p:cNvSpPr>
            <a:spLocks noGrp="1"/>
          </p:cNvSpPr>
          <p:nvPr>
            <p:ph type="sldNum" sz="quarter" idx="12"/>
          </p:nvPr>
        </p:nvSpPr>
        <p:spPr/>
        <p:txBody>
          <a:bodyPr/>
          <a:lstStyle/>
          <a:p>
            <a:fld id="{508F2E11-64D5-45CD-BB86-2E4DD8F55D1A}" type="slidenum">
              <a:rPr lang="en-US" altLang="en-US" smtClean="0"/>
              <a:pPr/>
              <a:t>5</a:t>
            </a:fld>
            <a:endParaRPr lang="en-US" altLang="en-US" dirty="0"/>
          </a:p>
        </p:txBody>
      </p:sp>
    </p:spTree>
    <p:extLst>
      <p:ext uri="{BB962C8B-B14F-4D97-AF65-F5344CB8AC3E}">
        <p14:creationId xmlns:p14="http://schemas.microsoft.com/office/powerpoint/2010/main" val="1393415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a:t>Fully dressed</a:t>
            </a:r>
          </a:p>
        </p:txBody>
      </p:sp>
      <p:sp>
        <p:nvSpPr>
          <p:cNvPr id="173059" name="Rectangle 3"/>
          <p:cNvSpPr>
            <a:spLocks noGrp="1" noChangeArrowheads="1"/>
          </p:cNvSpPr>
          <p:nvPr>
            <p:ph idx="1"/>
          </p:nvPr>
        </p:nvSpPr>
        <p:spPr/>
        <p:txBody>
          <a:bodyPr/>
          <a:lstStyle/>
          <a:p>
            <a:r>
              <a:rPr lang="en-US" altLang="en-US"/>
              <a:t>Primary actor</a:t>
            </a:r>
          </a:p>
          <a:p>
            <a:r>
              <a:rPr lang="en-US" altLang="en-US"/>
              <a:t>Goal in context - what is the primary actor’s bigger goal?</a:t>
            </a:r>
          </a:p>
          <a:p>
            <a:r>
              <a:rPr lang="en-US" altLang="en-US"/>
              <a:t>Scope - system we are designing</a:t>
            </a:r>
          </a:p>
          <a:p>
            <a:r>
              <a:rPr lang="en-US" altLang="en-US"/>
              <a:t>Level - user goal, higher-level (summary), lower-level (subfunction)</a:t>
            </a:r>
          </a:p>
          <a:p>
            <a:r>
              <a:rPr lang="en-US" altLang="en-US"/>
              <a:t>Stakeholders</a:t>
            </a:r>
          </a:p>
        </p:txBody>
      </p:sp>
      <p:sp>
        <p:nvSpPr>
          <p:cNvPr id="5" name="Slide Number Placeholder 4"/>
          <p:cNvSpPr>
            <a:spLocks noGrp="1"/>
          </p:cNvSpPr>
          <p:nvPr>
            <p:ph type="sldNum" sz="quarter" idx="12"/>
          </p:nvPr>
        </p:nvSpPr>
        <p:spPr/>
        <p:txBody>
          <a:bodyPr/>
          <a:lstStyle/>
          <a:p>
            <a:fld id="{2973130C-2992-445C-9377-343BE5502F60}" type="slidenum">
              <a:rPr lang="en-US" altLang="en-US" smtClean="0"/>
              <a:pPr/>
              <a:t>50</a:t>
            </a:fld>
            <a:endParaRPr lang="en-US" altLang="en-US" dirty="0"/>
          </a:p>
        </p:txBody>
      </p:sp>
      <p:sp>
        <p:nvSpPr>
          <p:cNvPr id="6" name="TextBox 5"/>
          <p:cNvSpPr txBox="1"/>
          <p:nvPr/>
        </p:nvSpPr>
        <p:spPr>
          <a:xfrm>
            <a:off x="388911" y="6001434"/>
            <a:ext cx="7543800" cy="646331"/>
          </a:xfrm>
          <a:prstGeom prst="rect">
            <a:avLst/>
          </a:prstGeom>
          <a:noFill/>
        </p:spPr>
        <p:txBody>
          <a:bodyPr wrap="square" rtlCol="0">
            <a:spAutoFit/>
          </a:bodyPr>
          <a:lstStyle/>
          <a:p>
            <a:r>
              <a:rPr lang="en-US" altLang="en-US" dirty="0">
                <a:solidFill>
                  <a:schemeClr val="tx2"/>
                </a:solidFill>
              </a:rPr>
              <a:t>Scope </a:t>
            </a:r>
            <a:r>
              <a:rPr lang="en-US" dirty="0"/>
              <a:t>or </a:t>
            </a:r>
            <a:r>
              <a:rPr lang="en-US" altLang="en-US" dirty="0">
                <a:solidFill>
                  <a:schemeClr val="tx2"/>
                </a:solidFill>
              </a:rPr>
              <a:t>Level </a:t>
            </a:r>
            <a:r>
              <a:rPr lang="en-US" dirty="0"/>
              <a:t>options, see Page 3 of </a:t>
            </a:r>
            <a:r>
              <a:rPr lang="en-US" dirty="0">
                <a:hlinkClick r:id="rId2"/>
              </a:rPr>
              <a:t>http://alistair.cockburn.us/get/2465</a:t>
            </a:r>
            <a:r>
              <a:rPr lang="en-US" dirty="0"/>
              <a:t> </a:t>
            </a:r>
          </a:p>
        </p:txBody>
      </p:sp>
    </p:spTree>
    <p:extLst>
      <p:ext uri="{BB962C8B-B14F-4D97-AF65-F5344CB8AC3E}">
        <p14:creationId xmlns:p14="http://schemas.microsoft.com/office/powerpoint/2010/main" val="2827203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Fully dressed</a:t>
            </a:r>
          </a:p>
        </p:txBody>
      </p:sp>
      <p:sp>
        <p:nvSpPr>
          <p:cNvPr id="174083" name="Rectangle 3"/>
          <p:cNvSpPr>
            <a:spLocks noGrp="1" noChangeArrowheads="1"/>
          </p:cNvSpPr>
          <p:nvPr>
            <p:ph idx="1"/>
          </p:nvPr>
        </p:nvSpPr>
        <p:spPr/>
        <p:txBody>
          <a:bodyPr/>
          <a:lstStyle/>
          <a:p>
            <a:r>
              <a:rPr lang="en-US" altLang="en-US"/>
              <a:t>Preconditions: things that must be true before this use case can happen</a:t>
            </a:r>
          </a:p>
          <a:p>
            <a:r>
              <a:rPr lang="en-US" altLang="en-US"/>
              <a:t>Guarantees: things that the use case will ensure are always true</a:t>
            </a:r>
          </a:p>
          <a:p>
            <a:r>
              <a:rPr lang="en-US" altLang="en-US"/>
              <a:t>Triggers: things that cause the use case to start</a:t>
            </a:r>
          </a:p>
        </p:txBody>
      </p:sp>
      <p:sp>
        <p:nvSpPr>
          <p:cNvPr id="5" name="Slide Number Placeholder 4"/>
          <p:cNvSpPr>
            <a:spLocks noGrp="1"/>
          </p:cNvSpPr>
          <p:nvPr>
            <p:ph type="sldNum" sz="quarter" idx="12"/>
          </p:nvPr>
        </p:nvSpPr>
        <p:spPr/>
        <p:txBody>
          <a:bodyPr/>
          <a:lstStyle/>
          <a:p>
            <a:fld id="{7821556B-9E3D-4174-831C-B05FAB089213}" type="slidenum">
              <a:rPr lang="en-US" altLang="en-US" smtClean="0"/>
              <a:pPr/>
              <a:t>51</a:t>
            </a:fld>
            <a:endParaRPr lang="en-US" altLang="en-US" dirty="0"/>
          </a:p>
        </p:txBody>
      </p:sp>
    </p:spTree>
    <p:extLst>
      <p:ext uri="{BB962C8B-B14F-4D97-AF65-F5344CB8AC3E}">
        <p14:creationId xmlns:p14="http://schemas.microsoft.com/office/powerpoint/2010/main" val="165140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Main success scenario</a:t>
            </a:r>
          </a:p>
        </p:txBody>
      </p:sp>
      <p:sp>
        <p:nvSpPr>
          <p:cNvPr id="175107" name="Rectangle 3"/>
          <p:cNvSpPr>
            <a:spLocks noGrp="1" noChangeArrowheads="1"/>
          </p:cNvSpPr>
          <p:nvPr>
            <p:ph idx="1"/>
          </p:nvPr>
        </p:nvSpPr>
        <p:spPr/>
        <p:txBody>
          <a:bodyPr/>
          <a:lstStyle/>
          <a:p>
            <a:r>
              <a:rPr lang="en-US" altLang="en-US"/>
              <a:t>Describe trigger</a:t>
            </a:r>
          </a:p>
          <a:p>
            <a:r>
              <a:rPr lang="en-US" altLang="en-US"/>
              <a:t>Give numbered list of actions leading to success</a:t>
            </a:r>
          </a:p>
          <a:p>
            <a:r>
              <a:rPr lang="en-US" altLang="en-US"/>
              <a:t>Alternatives left to “extensions”</a:t>
            </a:r>
          </a:p>
        </p:txBody>
      </p:sp>
      <p:sp>
        <p:nvSpPr>
          <p:cNvPr id="5" name="Slide Number Placeholder 4"/>
          <p:cNvSpPr>
            <a:spLocks noGrp="1"/>
          </p:cNvSpPr>
          <p:nvPr>
            <p:ph type="sldNum" sz="quarter" idx="12"/>
          </p:nvPr>
        </p:nvSpPr>
        <p:spPr>
          <a:xfrm>
            <a:off x="6553200" y="6338093"/>
            <a:ext cx="2133600" cy="401638"/>
          </a:xfrm>
        </p:spPr>
        <p:txBody>
          <a:bodyPr/>
          <a:lstStyle/>
          <a:p>
            <a:fld id="{26E2504C-B1C3-4247-AE50-0F861B673634}" type="slidenum">
              <a:rPr lang="en-US" altLang="en-US" smtClean="0"/>
              <a:pPr/>
              <a:t>52</a:t>
            </a:fld>
            <a:endParaRPr lang="en-US" altLang="en-US" dirty="0"/>
          </a:p>
        </p:txBody>
      </p:sp>
    </p:spTree>
    <p:extLst>
      <p:ext uri="{BB962C8B-B14F-4D97-AF65-F5344CB8AC3E}">
        <p14:creationId xmlns:p14="http://schemas.microsoft.com/office/powerpoint/2010/main" val="2403044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Extensions</a:t>
            </a:r>
          </a:p>
        </p:txBody>
      </p:sp>
      <p:sp>
        <p:nvSpPr>
          <p:cNvPr id="176131" name="Rectangle 3"/>
          <p:cNvSpPr>
            <a:spLocks noGrp="1" noChangeArrowheads="1"/>
          </p:cNvSpPr>
          <p:nvPr>
            <p:ph idx="1"/>
          </p:nvPr>
        </p:nvSpPr>
        <p:spPr/>
        <p:txBody>
          <a:bodyPr/>
          <a:lstStyle/>
          <a:p>
            <a:r>
              <a:rPr lang="en-US" altLang="en-US" dirty="0"/>
              <a:t>Alternatives to main success scenario</a:t>
            </a:r>
          </a:p>
          <a:p>
            <a:r>
              <a:rPr lang="en-US" altLang="en-US" dirty="0"/>
              <a:t>Special cases, failures</a:t>
            </a:r>
          </a:p>
          <a:p>
            <a:r>
              <a:rPr lang="en-US" altLang="en-US" dirty="0"/>
              <a:t>Steps have same numbers as in main success scenario, but modified to show they are alternatives</a:t>
            </a:r>
          </a:p>
          <a:p>
            <a:pPr lvl="1"/>
            <a:r>
              <a:rPr lang="en-US" altLang="en-US" dirty="0"/>
              <a:t>3a instead of 3</a:t>
            </a:r>
          </a:p>
        </p:txBody>
      </p:sp>
      <p:sp>
        <p:nvSpPr>
          <p:cNvPr id="5" name="Slide Number Placeholder 4"/>
          <p:cNvSpPr>
            <a:spLocks noGrp="1"/>
          </p:cNvSpPr>
          <p:nvPr>
            <p:ph type="sldNum" sz="quarter" idx="12"/>
          </p:nvPr>
        </p:nvSpPr>
        <p:spPr/>
        <p:txBody>
          <a:bodyPr/>
          <a:lstStyle/>
          <a:p>
            <a:fld id="{188DBEAF-5BA6-4DEA-A209-76E9701305FD}" type="slidenum">
              <a:rPr lang="en-US" altLang="en-US" smtClean="0"/>
              <a:pPr/>
              <a:t>53</a:t>
            </a:fld>
            <a:endParaRPr lang="en-US" altLang="en-US" dirty="0"/>
          </a:p>
        </p:txBody>
      </p:sp>
    </p:spTree>
    <p:extLst>
      <p:ext uri="{BB962C8B-B14F-4D97-AF65-F5344CB8AC3E}">
        <p14:creationId xmlns:p14="http://schemas.microsoft.com/office/powerpoint/2010/main" val="1736274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1CD6ABB-E6B9-44EE-B810-8E35A5CCB35A}" type="slidenum">
              <a:rPr lang="en-US" altLang="en-US" smtClean="0"/>
              <a:pPr/>
              <a:t>54</a:t>
            </a:fld>
            <a:endParaRPr lang="en-US" altLang="en-US" dirty="0"/>
          </a:p>
        </p:txBody>
      </p:sp>
      <p:sp>
        <p:nvSpPr>
          <p:cNvPr id="128002" name="Rectangle 2"/>
          <p:cNvSpPr>
            <a:spLocks noGrp="1" noChangeArrowheads="1"/>
          </p:cNvSpPr>
          <p:nvPr>
            <p:ph type="title"/>
          </p:nvPr>
        </p:nvSpPr>
        <p:spPr>
          <a:xfrm>
            <a:off x="406400" y="228600"/>
            <a:ext cx="8204200" cy="1143000"/>
          </a:xfrm>
        </p:spPr>
        <p:txBody>
          <a:bodyPr>
            <a:normAutofit fontScale="90000"/>
          </a:bodyPr>
          <a:lstStyle/>
          <a:p>
            <a:r>
              <a:rPr lang="en-US" altLang="en-US" dirty="0"/>
              <a:t>Example fully dressed (detailed) version of Submit Fax Claim</a:t>
            </a:r>
          </a:p>
        </p:txBody>
      </p:sp>
      <p:sp>
        <p:nvSpPr>
          <p:cNvPr id="128003" name="Rectangle 3"/>
          <p:cNvSpPr>
            <a:spLocks noGrp="1" noChangeArrowheads="1"/>
          </p:cNvSpPr>
          <p:nvPr>
            <p:ph type="body" idx="1"/>
          </p:nvPr>
        </p:nvSpPr>
        <p:spPr/>
        <p:txBody>
          <a:bodyPr/>
          <a:lstStyle/>
          <a:p>
            <a:pPr>
              <a:buFont typeface="Monotype Sorts" pitchFamily="2" charset="2"/>
              <a:buNone/>
            </a:pPr>
            <a:r>
              <a:rPr lang="en-US" altLang="en-US" sz="2000" dirty="0">
                <a:solidFill>
                  <a:schemeClr val="tx2"/>
                </a:solidFill>
              </a:rPr>
              <a:t>Primary Actor</a:t>
            </a:r>
            <a:r>
              <a:rPr lang="en-US" altLang="en-US" sz="2000" dirty="0"/>
              <a:t>: Provider</a:t>
            </a:r>
          </a:p>
          <a:p>
            <a:pPr>
              <a:buFont typeface="Monotype Sorts" pitchFamily="2" charset="2"/>
              <a:buNone/>
            </a:pPr>
            <a:r>
              <a:rPr lang="en-US" altLang="en-US" sz="2000" dirty="0">
                <a:solidFill>
                  <a:schemeClr val="tx2"/>
                </a:solidFill>
              </a:rPr>
              <a:t>Goal in context</a:t>
            </a:r>
            <a:r>
              <a:rPr lang="en-US" altLang="en-US" sz="2000" dirty="0"/>
              <a:t>: Pay legitimate claims while rejecting bad ones.</a:t>
            </a:r>
          </a:p>
          <a:p>
            <a:pPr>
              <a:buFont typeface="Monotype Sorts" pitchFamily="2" charset="2"/>
              <a:buNone/>
            </a:pPr>
            <a:r>
              <a:rPr lang="en-US" altLang="en-US" sz="2000" dirty="0">
                <a:solidFill>
                  <a:schemeClr val="tx2"/>
                </a:solidFill>
              </a:rPr>
              <a:t>Scope</a:t>
            </a:r>
            <a:r>
              <a:rPr lang="en-US" altLang="en-US" sz="2000" dirty="0"/>
              <a:t>: Business - the overall purchasing mechanism, electronic and non-electronic, as seen by the people in the company.</a:t>
            </a:r>
          </a:p>
          <a:p>
            <a:pPr>
              <a:buFont typeface="Monotype Sorts" pitchFamily="2" charset="2"/>
              <a:buNone/>
            </a:pPr>
            <a:r>
              <a:rPr lang="en-US" altLang="en-US" sz="2000" dirty="0">
                <a:solidFill>
                  <a:schemeClr val="tx2"/>
                </a:solidFill>
              </a:rPr>
              <a:t>Level</a:t>
            </a:r>
            <a:r>
              <a:rPr lang="en-US" altLang="en-US" sz="2000" dirty="0"/>
              <a:t>: Summary</a:t>
            </a:r>
          </a:p>
          <a:p>
            <a:pPr>
              <a:buFont typeface="Monotype Sorts" pitchFamily="2" charset="2"/>
              <a:buNone/>
            </a:pPr>
            <a:r>
              <a:rPr lang="en-US" altLang="en-US" sz="2000" dirty="0">
                <a:solidFill>
                  <a:schemeClr val="tx2"/>
                </a:solidFill>
              </a:rPr>
              <a:t>Stakeholders and interests</a:t>
            </a:r>
            <a:r>
              <a:rPr lang="en-US" altLang="en-US" sz="2000" dirty="0"/>
              <a:t>:</a:t>
            </a:r>
          </a:p>
          <a:p>
            <a:pPr lvl="1">
              <a:buFont typeface="Monotype Sorts" pitchFamily="2" charset="2"/>
              <a:buNone/>
            </a:pPr>
            <a:r>
              <a:rPr lang="en-US" altLang="en-US" sz="1800" dirty="0"/>
              <a:t>Provider: Wants to be paid for services rendered.</a:t>
            </a:r>
          </a:p>
          <a:p>
            <a:pPr lvl="1">
              <a:buFont typeface="Monotype Sorts" pitchFamily="2" charset="2"/>
              <a:buNone/>
            </a:pPr>
            <a:r>
              <a:rPr lang="en-US" altLang="en-US" sz="1800" dirty="0"/>
              <a:t>Company: Wants to cut costs and avoid fraud.</a:t>
            </a:r>
          </a:p>
          <a:p>
            <a:pPr>
              <a:buFont typeface="Monotype Sorts" pitchFamily="2" charset="2"/>
              <a:buNone/>
            </a:pPr>
            <a:r>
              <a:rPr lang="en-US" altLang="en-US" sz="2000" dirty="0">
                <a:solidFill>
                  <a:schemeClr val="tx2"/>
                </a:solidFill>
              </a:rPr>
              <a:t>Precondition</a:t>
            </a:r>
            <a:r>
              <a:rPr lang="en-US" altLang="en-US" sz="2000" dirty="0"/>
              <a:t>: none</a:t>
            </a:r>
          </a:p>
          <a:p>
            <a:pPr>
              <a:buFont typeface="Monotype Sorts" pitchFamily="2" charset="2"/>
              <a:buNone/>
            </a:pPr>
            <a:r>
              <a:rPr lang="en-US" altLang="en-US" sz="2000" dirty="0">
                <a:solidFill>
                  <a:schemeClr val="tx2"/>
                </a:solidFill>
              </a:rPr>
              <a:t>Minimal guarantees</a:t>
            </a:r>
            <a:r>
              <a:rPr lang="en-US" altLang="en-US" sz="2000" dirty="0"/>
              <a:t>: Pay only certified providers, pay only for services that are covered by plan, do not pay if there are obvious mistakes.</a:t>
            </a:r>
          </a:p>
        </p:txBody>
      </p:sp>
      <p:sp>
        <p:nvSpPr>
          <p:cNvPr id="2" name="TextBox 1"/>
          <p:cNvSpPr txBox="1"/>
          <p:nvPr/>
        </p:nvSpPr>
        <p:spPr>
          <a:xfrm>
            <a:off x="388911" y="6001434"/>
            <a:ext cx="7543800" cy="646331"/>
          </a:xfrm>
          <a:prstGeom prst="rect">
            <a:avLst/>
          </a:prstGeom>
          <a:noFill/>
        </p:spPr>
        <p:txBody>
          <a:bodyPr wrap="square" rtlCol="0">
            <a:spAutoFit/>
          </a:bodyPr>
          <a:lstStyle/>
          <a:p>
            <a:r>
              <a:rPr lang="en-US" altLang="en-US" dirty="0">
                <a:solidFill>
                  <a:schemeClr val="tx2"/>
                </a:solidFill>
              </a:rPr>
              <a:t>Scope </a:t>
            </a:r>
            <a:r>
              <a:rPr lang="en-US" dirty="0"/>
              <a:t>or </a:t>
            </a:r>
            <a:r>
              <a:rPr lang="en-US" altLang="en-US" dirty="0">
                <a:solidFill>
                  <a:schemeClr val="tx2"/>
                </a:solidFill>
              </a:rPr>
              <a:t>Level </a:t>
            </a:r>
            <a:r>
              <a:rPr lang="en-US" dirty="0"/>
              <a:t>options, see Page 3 of </a:t>
            </a:r>
            <a:r>
              <a:rPr lang="en-US" dirty="0">
                <a:hlinkClick r:id="rId2"/>
              </a:rPr>
              <a:t>http://alistair.cockburn.us/get/2465</a:t>
            </a:r>
            <a:r>
              <a:rPr lang="en-US" dirty="0"/>
              <a:t> </a:t>
            </a:r>
          </a:p>
        </p:txBody>
      </p:sp>
    </p:spTree>
    <p:extLst>
      <p:ext uri="{BB962C8B-B14F-4D97-AF65-F5344CB8AC3E}">
        <p14:creationId xmlns:p14="http://schemas.microsoft.com/office/powerpoint/2010/main" val="2306642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8B4150-8BC0-40DF-A1C9-12BD67D14161}" type="slidenum">
              <a:rPr lang="en-US" altLang="en-US" smtClean="0"/>
              <a:pPr/>
              <a:t>55</a:t>
            </a:fld>
            <a:endParaRPr lang="en-US" altLang="en-US" dirty="0"/>
          </a:p>
        </p:txBody>
      </p:sp>
      <p:sp>
        <p:nvSpPr>
          <p:cNvPr id="132098" name="Rectangle 2"/>
          <p:cNvSpPr>
            <a:spLocks noGrp="1" noChangeArrowheads="1"/>
          </p:cNvSpPr>
          <p:nvPr>
            <p:ph type="title"/>
          </p:nvPr>
        </p:nvSpPr>
        <p:spPr/>
        <p:txBody>
          <a:bodyPr>
            <a:normAutofit/>
          </a:bodyPr>
          <a:lstStyle/>
          <a:p>
            <a:r>
              <a:rPr lang="en-US" altLang="en-US" dirty="0"/>
              <a:t>Main success scenario:</a:t>
            </a:r>
          </a:p>
        </p:txBody>
      </p:sp>
      <p:sp>
        <p:nvSpPr>
          <p:cNvPr id="132099" name="Rectangle 3"/>
          <p:cNvSpPr>
            <a:spLocks noGrp="1" noChangeArrowheads="1"/>
          </p:cNvSpPr>
          <p:nvPr>
            <p:ph type="body" idx="1"/>
          </p:nvPr>
        </p:nvSpPr>
        <p:spPr/>
        <p:txBody>
          <a:bodyPr/>
          <a:lstStyle/>
          <a:p>
            <a:pPr>
              <a:buFont typeface="Monotype Sorts" pitchFamily="2" charset="2"/>
              <a:buNone/>
            </a:pPr>
            <a:r>
              <a:rPr lang="en-US" altLang="en-US" sz="2400" dirty="0">
                <a:solidFill>
                  <a:schemeClr val="tx2"/>
                </a:solidFill>
              </a:rPr>
              <a:t>Trigger</a:t>
            </a:r>
            <a:r>
              <a:rPr lang="en-US" altLang="en-US" sz="2400" dirty="0"/>
              <a:t>: Claim submitted by fax</a:t>
            </a:r>
          </a:p>
          <a:p>
            <a:pPr>
              <a:buFont typeface="Monotype Sorts" pitchFamily="2" charset="2"/>
              <a:buNone/>
            </a:pPr>
            <a:r>
              <a:rPr lang="en-US" altLang="en-US" sz="2400" dirty="0"/>
              <a:t>1. Provider: submit claim by fax</a:t>
            </a:r>
          </a:p>
          <a:p>
            <a:pPr>
              <a:buFont typeface="Monotype Sorts" pitchFamily="2" charset="2"/>
              <a:buNone/>
            </a:pPr>
            <a:r>
              <a:rPr lang="en-US" altLang="en-US" sz="2400" dirty="0"/>
              <a:t>2. Claim system: drop forms, </a:t>
            </a:r>
            <a:r>
              <a:rPr lang="en-US" altLang="en-US" sz="2400" dirty="0" err="1"/>
              <a:t>deskew</a:t>
            </a:r>
            <a:r>
              <a:rPr lang="en-US" altLang="en-US" sz="2400" dirty="0"/>
              <a:t>, </a:t>
            </a:r>
            <a:r>
              <a:rPr lang="en-US" altLang="en-US" sz="2400" dirty="0" err="1"/>
              <a:t>despeckle</a:t>
            </a:r>
            <a:r>
              <a:rPr lang="en-US" altLang="en-US" sz="2400" dirty="0"/>
              <a:t>, use OCR to convert to electronic form</a:t>
            </a:r>
          </a:p>
          <a:p>
            <a:pPr>
              <a:buFont typeface="Monotype Sorts" pitchFamily="2" charset="2"/>
              <a:buNone/>
            </a:pPr>
            <a:r>
              <a:rPr lang="en-US" altLang="en-US" sz="2400" dirty="0"/>
              <a:t>3. Claim system: check claim to make sure it is legal</a:t>
            </a:r>
          </a:p>
          <a:p>
            <a:pPr>
              <a:buFont typeface="Monotype Sorts" pitchFamily="2" charset="2"/>
              <a:buNone/>
            </a:pPr>
            <a:r>
              <a:rPr lang="en-US" altLang="en-US" sz="2400" dirty="0"/>
              <a:t>4. Mainframe payment system: pay claim</a:t>
            </a:r>
          </a:p>
          <a:p>
            <a:pPr>
              <a:buFont typeface="Monotype Sorts" pitchFamily="2" charset="2"/>
              <a:buNone/>
            </a:pPr>
            <a:endParaRPr lang="en-US" altLang="en-US" sz="2400" dirty="0"/>
          </a:p>
          <a:p>
            <a:pPr>
              <a:buFont typeface="Monotype Sorts" pitchFamily="2" charset="2"/>
              <a:buNone/>
            </a:pPr>
            <a:r>
              <a:rPr lang="en-US" altLang="en-US" sz="2400" dirty="0">
                <a:solidFill>
                  <a:schemeClr val="tx2"/>
                </a:solidFill>
              </a:rPr>
              <a:t>Extensions</a:t>
            </a:r>
            <a:r>
              <a:rPr lang="en-US" altLang="en-US" sz="2400" dirty="0"/>
              <a:t>:</a:t>
            </a:r>
          </a:p>
          <a:p>
            <a:pPr>
              <a:buFont typeface="Monotype Sorts" pitchFamily="2" charset="2"/>
              <a:buNone/>
            </a:pPr>
            <a:r>
              <a:rPr lang="en-US" altLang="en-US" sz="2400" dirty="0"/>
              <a:t>2a.  Some fields have low confidence: Knowledge worker corrects</a:t>
            </a:r>
          </a:p>
          <a:p>
            <a:pPr>
              <a:buFont typeface="Monotype Sorts" pitchFamily="2" charset="2"/>
              <a:buNone/>
            </a:pPr>
            <a:r>
              <a:rPr lang="en-US" altLang="en-US" sz="2400" dirty="0"/>
              <a:t>3a. Claim is not valid: send to adjudication</a:t>
            </a:r>
          </a:p>
        </p:txBody>
      </p:sp>
    </p:spTree>
    <p:extLst>
      <p:ext uri="{BB962C8B-B14F-4D97-AF65-F5344CB8AC3E}">
        <p14:creationId xmlns:p14="http://schemas.microsoft.com/office/powerpoint/2010/main" val="1421198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Writing </a:t>
            </a:r>
          </a:p>
        </p:txBody>
      </p:sp>
      <p:sp>
        <p:nvSpPr>
          <p:cNvPr id="178179" name="Rectangle 3"/>
          <p:cNvSpPr>
            <a:spLocks noGrp="1" noChangeArrowheads="1"/>
          </p:cNvSpPr>
          <p:nvPr>
            <p:ph idx="1"/>
          </p:nvPr>
        </p:nvSpPr>
        <p:spPr/>
        <p:txBody>
          <a:bodyPr/>
          <a:lstStyle/>
          <a:p>
            <a:pPr>
              <a:lnSpc>
                <a:spcPct val="90000"/>
              </a:lnSpc>
            </a:pPr>
            <a:r>
              <a:rPr lang="en-US" altLang="en-US" dirty="0"/>
              <a:t>Use present tense</a:t>
            </a:r>
          </a:p>
          <a:p>
            <a:pPr>
              <a:lnSpc>
                <a:spcPct val="90000"/>
              </a:lnSpc>
            </a:pPr>
            <a:r>
              <a:rPr lang="en-US" altLang="en-US" dirty="0"/>
              <a:t>Subject should be primary actor, system under design, and secondary actors</a:t>
            </a:r>
          </a:p>
          <a:p>
            <a:pPr>
              <a:lnSpc>
                <a:spcPct val="90000"/>
              </a:lnSpc>
            </a:pPr>
            <a:r>
              <a:rPr lang="en-US" altLang="en-US" dirty="0"/>
              <a:t>Verb should be what actor does to successfully move the use case forward</a:t>
            </a:r>
          </a:p>
          <a:p>
            <a:pPr>
              <a:lnSpc>
                <a:spcPct val="90000"/>
              </a:lnSpc>
            </a:pPr>
            <a:r>
              <a:rPr lang="en-US" altLang="en-US" dirty="0"/>
              <a:t>Avoid GUI: write in terms of goals, not details of the GUI</a:t>
            </a:r>
          </a:p>
        </p:txBody>
      </p:sp>
      <p:sp>
        <p:nvSpPr>
          <p:cNvPr id="5" name="Slide Number Placeholder 4"/>
          <p:cNvSpPr>
            <a:spLocks noGrp="1"/>
          </p:cNvSpPr>
          <p:nvPr>
            <p:ph type="sldNum" sz="quarter" idx="12"/>
          </p:nvPr>
        </p:nvSpPr>
        <p:spPr/>
        <p:txBody>
          <a:bodyPr/>
          <a:lstStyle/>
          <a:p>
            <a:fld id="{307F99A8-0A27-4629-8938-4557F236788C}" type="slidenum">
              <a:rPr lang="en-US" altLang="en-US" smtClean="0"/>
              <a:pPr/>
              <a:t>56</a:t>
            </a:fld>
            <a:endParaRPr lang="en-US" altLang="en-US" dirty="0"/>
          </a:p>
        </p:txBody>
      </p:sp>
    </p:spTree>
    <p:extLst>
      <p:ext uri="{BB962C8B-B14F-4D97-AF65-F5344CB8AC3E}">
        <p14:creationId xmlns:p14="http://schemas.microsoft.com/office/powerpoint/2010/main" val="44034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C1991EE-BA4C-4952-B184-DE385B0025E3}" type="slidenum">
              <a:rPr lang="en-US" altLang="en-US" smtClean="0"/>
              <a:pPr/>
              <a:t>57</a:t>
            </a:fld>
            <a:endParaRPr lang="en-US" altLang="en-US" dirty="0"/>
          </a:p>
        </p:txBody>
      </p:sp>
      <p:sp>
        <p:nvSpPr>
          <p:cNvPr id="177154" name="Rectangle 2"/>
          <p:cNvSpPr>
            <a:spLocks noGrp="1" noChangeArrowheads="1"/>
          </p:cNvSpPr>
          <p:nvPr>
            <p:ph type="title"/>
          </p:nvPr>
        </p:nvSpPr>
        <p:spPr/>
        <p:txBody>
          <a:bodyPr/>
          <a:lstStyle/>
          <a:p>
            <a:r>
              <a:rPr lang="en-US" altLang="en-US" dirty="0"/>
              <a:t>Team Writing in Practice </a:t>
            </a:r>
          </a:p>
        </p:txBody>
      </p:sp>
      <p:sp>
        <p:nvSpPr>
          <p:cNvPr id="177155" name="Rectangle 3"/>
          <p:cNvSpPr>
            <a:spLocks noGrp="1" noChangeArrowheads="1"/>
          </p:cNvSpPr>
          <p:nvPr>
            <p:ph type="body" idx="1"/>
          </p:nvPr>
        </p:nvSpPr>
        <p:spPr/>
        <p:txBody>
          <a:bodyPr/>
          <a:lstStyle/>
          <a:p>
            <a:r>
              <a:rPr lang="en-US" altLang="en-US" dirty="0"/>
              <a:t>Team better for brainstorming, reviewing</a:t>
            </a:r>
          </a:p>
          <a:p>
            <a:r>
              <a:rPr lang="en-US" altLang="en-US" dirty="0"/>
              <a:t>Individuals better for writing</a:t>
            </a:r>
          </a:p>
          <a:p>
            <a:endParaRPr lang="en-US" altLang="en-US" dirty="0"/>
          </a:p>
          <a:p>
            <a:r>
              <a:rPr lang="en-US" altLang="en-US" dirty="0"/>
              <a:t>Make list in a team</a:t>
            </a:r>
          </a:p>
          <a:p>
            <a:r>
              <a:rPr lang="en-US" altLang="en-US" dirty="0"/>
              <a:t>Write use cases in ones or twos</a:t>
            </a:r>
          </a:p>
          <a:p>
            <a:r>
              <a:rPr lang="en-US" altLang="en-US" dirty="0"/>
              <a:t>Review as a team</a:t>
            </a:r>
          </a:p>
        </p:txBody>
      </p:sp>
    </p:spTree>
    <p:extLst>
      <p:ext uri="{BB962C8B-B14F-4D97-AF65-F5344CB8AC3E}">
        <p14:creationId xmlns:p14="http://schemas.microsoft.com/office/powerpoint/2010/main" val="1202617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98C7D57-03F9-4915-8F42-4EED339EBE8C}" type="slidenum">
              <a:rPr lang="en-US" altLang="en-US" smtClean="0"/>
              <a:pPr/>
              <a:t>58</a:t>
            </a:fld>
            <a:endParaRPr lang="en-US" altLang="en-US" dirty="0"/>
          </a:p>
        </p:txBody>
      </p:sp>
      <p:sp>
        <p:nvSpPr>
          <p:cNvPr id="135170" name="Rectangle 2"/>
          <p:cNvSpPr>
            <a:spLocks noGrp="1" noChangeArrowheads="1"/>
          </p:cNvSpPr>
          <p:nvPr>
            <p:ph type="title"/>
          </p:nvPr>
        </p:nvSpPr>
        <p:spPr>
          <a:xfrm>
            <a:off x="406400" y="228600"/>
            <a:ext cx="8509000" cy="1143000"/>
          </a:xfrm>
        </p:spPr>
        <p:txBody>
          <a:bodyPr/>
          <a:lstStyle/>
          <a:p>
            <a:r>
              <a:rPr lang="en-US" altLang="en-US"/>
              <a:t>Use cases and requirements</a:t>
            </a:r>
          </a:p>
        </p:txBody>
      </p:sp>
      <p:sp>
        <p:nvSpPr>
          <p:cNvPr id="135171" name="Rectangle 3"/>
          <p:cNvSpPr>
            <a:spLocks noGrp="1" noChangeArrowheads="1"/>
          </p:cNvSpPr>
          <p:nvPr>
            <p:ph type="body" idx="1"/>
          </p:nvPr>
        </p:nvSpPr>
        <p:spPr/>
        <p:txBody>
          <a:bodyPr/>
          <a:lstStyle/>
          <a:p>
            <a:r>
              <a:rPr lang="en-US" altLang="en-US" dirty="0"/>
              <a:t>An important </a:t>
            </a:r>
            <a:r>
              <a:rPr lang="en-US" altLang="en-US" dirty="0">
                <a:solidFill>
                  <a:schemeClr val="tx2"/>
                </a:solidFill>
              </a:rPr>
              <a:t>part</a:t>
            </a:r>
            <a:r>
              <a:rPr lang="en-US" altLang="en-US" dirty="0"/>
              <a:t> of requirements</a:t>
            </a:r>
          </a:p>
          <a:p>
            <a:pPr lvl="1"/>
            <a:r>
              <a:rPr lang="en-US" altLang="en-US" dirty="0"/>
              <a:t>You do need more than just use cases</a:t>
            </a:r>
          </a:p>
          <a:p>
            <a:pPr algn="just"/>
            <a:r>
              <a:rPr lang="en-US" altLang="en-US" dirty="0"/>
              <a:t>Help manage requirements</a:t>
            </a:r>
          </a:p>
          <a:p>
            <a:r>
              <a:rPr lang="en-US" altLang="en-US" dirty="0"/>
              <a:t>Help requirement traceability</a:t>
            </a:r>
          </a:p>
          <a:p>
            <a:pPr algn="just">
              <a:buFont typeface="Monotype Sorts" pitchFamily="2" charset="2"/>
              <a:buNone/>
            </a:pPr>
            <a:r>
              <a:rPr lang="en-US" altLang="en-US" dirty="0"/>
              <a:t> </a:t>
            </a:r>
          </a:p>
        </p:txBody>
      </p:sp>
    </p:spTree>
    <p:extLst>
      <p:ext uri="{BB962C8B-B14F-4D97-AF65-F5344CB8AC3E}">
        <p14:creationId xmlns:p14="http://schemas.microsoft.com/office/powerpoint/2010/main" val="2021613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ADF7D94-EEA9-4215-B839-8C6AF75B1955}" type="slidenum">
              <a:rPr lang="en-US" altLang="en-US" smtClean="0"/>
              <a:pPr/>
              <a:t>59</a:t>
            </a:fld>
            <a:endParaRPr lang="en-US" altLang="en-US" dirty="0"/>
          </a:p>
        </p:txBody>
      </p:sp>
      <p:sp>
        <p:nvSpPr>
          <p:cNvPr id="122882" name="Rectangle 2"/>
          <p:cNvSpPr>
            <a:spLocks noGrp="1" noChangeArrowheads="1"/>
          </p:cNvSpPr>
          <p:nvPr>
            <p:ph type="title"/>
          </p:nvPr>
        </p:nvSpPr>
        <p:spPr/>
        <p:txBody>
          <a:bodyPr/>
          <a:lstStyle/>
          <a:p>
            <a:r>
              <a:rPr lang="en-US" altLang="en-US"/>
              <a:t>Traceability</a:t>
            </a:r>
          </a:p>
        </p:txBody>
      </p:sp>
      <p:sp>
        <p:nvSpPr>
          <p:cNvPr id="122883" name="Rectangle 3"/>
          <p:cNvSpPr>
            <a:spLocks noGrp="1" noChangeArrowheads="1"/>
          </p:cNvSpPr>
          <p:nvPr>
            <p:ph type="body" idx="1"/>
          </p:nvPr>
        </p:nvSpPr>
        <p:spPr/>
        <p:txBody>
          <a:bodyPr/>
          <a:lstStyle/>
          <a:p>
            <a:r>
              <a:rPr lang="en-US" altLang="en-US" dirty="0"/>
              <a:t>Traceability - the ability to trace the effect of a requirement and determine who caused it</a:t>
            </a:r>
          </a:p>
          <a:p>
            <a:pPr lvl="1"/>
            <a:r>
              <a:rPr lang="en-US" altLang="en-US" dirty="0"/>
              <a:t>Why do we have this requirement?  Who wrote it?</a:t>
            </a:r>
          </a:p>
          <a:p>
            <a:pPr lvl="1"/>
            <a:r>
              <a:rPr lang="en-US" altLang="en-US" dirty="0"/>
              <a:t>How is this requirement met?</a:t>
            </a:r>
          </a:p>
          <a:p>
            <a:pPr lvl="1"/>
            <a:r>
              <a:rPr lang="en-US" altLang="en-US" dirty="0"/>
              <a:t>What requirement caused this design?</a:t>
            </a:r>
          </a:p>
          <a:p>
            <a:pPr lvl="1"/>
            <a:r>
              <a:rPr lang="en-US" altLang="en-US" dirty="0"/>
              <a:t>Backward (code to requirement) and forward (requirement to code) traceability</a:t>
            </a:r>
          </a:p>
        </p:txBody>
      </p:sp>
    </p:spTree>
    <p:extLst>
      <p:ext uri="{BB962C8B-B14F-4D97-AF65-F5344CB8AC3E}">
        <p14:creationId xmlns:p14="http://schemas.microsoft.com/office/powerpoint/2010/main" val="372503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normAutofit/>
          </a:bodyPr>
          <a:lstStyle/>
          <a:p>
            <a:r>
              <a:rPr lang="en-US" altLang="en-US" dirty="0"/>
              <a:t>Other people for requirements</a:t>
            </a:r>
          </a:p>
        </p:txBody>
      </p:sp>
      <p:sp>
        <p:nvSpPr>
          <p:cNvPr id="131075" name="Rectangle 3"/>
          <p:cNvSpPr>
            <a:spLocks noGrp="1" noChangeArrowheads="1"/>
          </p:cNvSpPr>
          <p:nvPr>
            <p:ph idx="1"/>
          </p:nvPr>
        </p:nvSpPr>
        <p:spPr>
          <a:xfrm>
            <a:off x="304800" y="1631949"/>
            <a:ext cx="8610600" cy="5226051"/>
          </a:xfrm>
        </p:spPr>
        <p:txBody>
          <a:bodyPr>
            <a:normAutofit fontScale="70000" lnSpcReduction="20000"/>
          </a:bodyPr>
          <a:lstStyle/>
          <a:p>
            <a:r>
              <a:rPr lang="en-US" altLang="en-US" dirty="0"/>
              <a:t>Business analyst</a:t>
            </a:r>
          </a:p>
          <a:p>
            <a:pPr lvl="1"/>
            <a:r>
              <a:rPr lang="en-US" dirty="0"/>
              <a:t>analyze an organization or business domain and document its business, processes, or systems, assessing the business model or its integration with tech</a:t>
            </a:r>
            <a:endParaRPr lang="en-US" altLang="en-US" dirty="0"/>
          </a:p>
          <a:p>
            <a:r>
              <a:rPr lang="en-US" altLang="en-US" dirty="0"/>
              <a:t>Systems engineer</a:t>
            </a:r>
          </a:p>
          <a:p>
            <a:pPr lvl="1"/>
            <a:r>
              <a:rPr lang="en-US" dirty="0"/>
              <a:t>also develop software components, but also specify, build, maintain and support technical infrastructure (e.g., build, test and production environments used to deliver SaaS, and systems for performance monitoring, and as on-call support engineer)</a:t>
            </a:r>
          </a:p>
          <a:p>
            <a:r>
              <a:rPr lang="en-US" altLang="en-US" dirty="0"/>
              <a:t>Project lead</a:t>
            </a:r>
          </a:p>
          <a:p>
            <a:r>
              <a:rPr lang="en-US" altLang="en-US" dirty="0"/>
              <a:t>Program manager</a:t>
            </a:r>
          </a:p>
          <a:p>
            <a:pPr lvl="1"/>
            <a:r>
              <a:rPr lang="en-US" altLang="en-US" dirty="0"/>
              <a:t>PM at Microsoft (by Steven Sinofsky): </a:t>
            </a:r>
            <a:r>
              <a:rPr lang="en-US" dirty="0"/>
              <a:t> ”do not program nor do they manage”, “working in partnership with expert designers, clever developers, super smart testers, etc. you all work together to define the product AND the responsibilities each of you have.”</a:t>
            </a:r>
            <a:br>
              <a:rPr lang="en-US" altLang="en-US" dirty="0"/>
            </a:br>
            <a:r>
              <a:rPr lang="en-US" altLang="en-US" dirty="0">
                <a:hlinkClick r:id="rId2"/>
              </a:rPr>
              <a:t>http://blogs.msdn.com/techtalk/archive/2005/12/16/504872.aspx</a:t>
            </a:r>
            <a:endParaRPr lang="en-US" altLang="en-US" dirty="0"/>
          </a:p>
        </p:txBody>
      </p:sp>
      <p:sp>
        <p:nvSpPr>
          <p:cNvPr id="5" name="Slide Number Placeholder 4"/>
          <p:cNvSpPr>
            <a:spLocks noGrp="1"/>
          </p:cNvSpPr>
          <p:nvPr>
            <p:ph type="sldNum" sz="quarter" idx="12"/>
          </p:nvPr>
        </p:nvSpPr>
        <p:spPr/>
        <p:txBody>
          <a:bodyPr/>
          <a:lstStyle/>
          <a:p>
            <a:fld id="{4F2875F8-E93E-46F7-9D97-9D61BFB25E90}" type="slidenum">
              <a:rPr lang="en-US" altLang="en-US" smtClean="0"/>
              <a:pPr/>
              <a:t>6</a:t>
            </a:fld>
            <a:endParaRPr lang="en-US" altLang="en-US" dirty="0"/>
          </a:p>
        </p:txBody>
      </p:sp>
    </p:spTree>
    <p:extLst>
      <p:ext uri="{BB962C8B-B14F-4D97-AF65-F5344CB8AC3E}">
        <p14:creationId xmlns:p14="http://schemas.microsoft.com/office/powerpoint/2010/main" val="407771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9926446-3A28-4152-BDD8-53CF18AA902B}" type="slidenum">
              <a:rPr lang="en-US" altLang="en-US" smtClean="0"/>
              <a:pPr/>
              <a:t>60</a:t>
            </a:fld>
            <a:endParaRPr lang="en-US" altLang="en-US" dirty="0"/>
          </a:p>
        </p:txBody>
      </p:sp>
      <p:sp>
        <p:nvSpPr>
          <p:cNvPr id="123906" name="Rectangle 2"/>
          <p:cNvSpPr>
            <a:spLocks noGrp="1" noChangeArrowheads="1"/>
          </p:cNvSpPr>
          <p:nvPr>
            <p:ph type="title"/>
          </p:nvPr>
        </p:nvSpPr>
        <p:spPr/>
        <p:txBody>
          <a:bodyPr/>
          <a:lstStyle/>
          <a:p>
            <a:r>
              <a:rPr lang="en-US" altLang="en-US"/>
              <a:t>Manage requirements</a:t>
            </a:r>
          </a:p>
        </p:txBody>
      </p:sp>
      <p:sp>
        <p:nvSpPr>
          <p:cNvPr id="123907" name="Rectangle 3"/>
          <p:cNvSpPr>
            <a:spLocks noGrp="1" noChangeArrowheads="1"/>
          </p:cNvSpPr>
          <p:nvPr>
            <p:ph type="body" idx="1"/>
          </p:nvPr>
        </p:nvSpPr>
        <p:spPr/>
        <p:txBody>
          <a:bodyPr>
            <a:normAutofit lnSpcReduction="10000"/>
          </a:bodyPr>
          <a:lstStyle/>
          <a:p>
            <a:r>
              <a:rPr lang="en-US" altLang="en-US" dirty="0"/>
              <a:t>Must agree to change in requirements</a:t>
            </a:r>
          </a:p>
          <a:p>
            <a:pPr lvl="1"/>
            <a:r>
              <a:rPr lang="en-US" altLang="en-US" dirty="0"/>
              <a:t>Usually increases price</a:t>
            </a:r>
          </a:p>
          <a:p>
            <a:pPr lvl="1"/>
            <a:r>
              <a:rPr lang="en-US" altLang="en-US" dirty="0"/>
              <a:t>Must be reviewed</a:t>
            </a:r>
          </a:p>
          <a:p>
            <a:r>
              <a:rPr lang="en-US" altLang="en-US" dirty="0"/>
              <a:t>Make sure each part of design is due to a requirement	</a:t>
            </a:r>
          </a:p>
          <a:p>
            <a:r>
              <a:rPr lang="en-US" altLang="en-US" dirty="0"/>
              <a:t>Analyze problems: what was the root cause of this fault/defect?</a:t>
            </a:r>
          </a:p>
          <a:p>
            <a:pPr lvl="1"/>
            <a:r>
              <a:rPr lang="en-US" altLang="en-US" dirty="0"/>
              <a:t>E.g., Orthogonal Defect Classification (ODC)</a:t>
            </a:r>
          </a:p>
          <a:p>
            <a:pPr marL="457200" lvl="1" indent="0">
              <a:buNone/>
            </a:pPr>
            <a:r>
              <a:rPr lang="en-US" altLang="en-US" dirty="0"/>
              <a:t> </a:t>
            </a:r>
            <a:r>
              <a:rPr lang="en-US" altLang="en-US" sz="2000" dirty="0">
                <a:hlinkClick r:id="rId2"/>
              </a:rPr>
              <a:t>http://en.wikipedia.org/wiki/Orthogonal_Defect_Classification</a:t>
            </a:r>
            <a:r>
              <a:rPr lang="en-US" altLang="en-US" sz="2000" dirty="0"/>
              <a:t> </a:t>
            </a:r>
            <a:endParaRPr lang="en-US" altLang="en-US" dirty="0"/>
          </a:p>
        </p:txBody>
      </p:sp>
    </p:spTree>
    <p:extLst>
      <p:ext uri="{BB962C8B-B14F-4D97-AF65-F5344CB8AC3E}">
        <p14:creationId xmlns:p14="http://schemas.microsoft.com/office/powerpoint/2010/main" val="2731778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Scenarios and use cases</a:t>
            </a:r>
          </a:p>
        </p:txBody>
      </p:sp>
      <p:sp>
        <p:nvSpPr>
          <p:cNvPr id="138243" name="Rectangle 3"/>
          <p:cNvSpPr>
            <a:spLocks noGrp="1" noChangeArrowheads="1"/>
          </p:cNvSpPr>
          <p:nvPr>
            <p:ph idx="1"/>
          </p:nvPr>
        </p:nvSpPr>
        <p:spPr/>
        <p:txBody>
          <a:bodyPr/>
          <a:lstStyle/>
          <a:p>
            <a:r>
              <a:rPr lang="en-US" altLang="en-US"/>
              <a:t>Scenario is concrete and detailed</a:t>
            </a:r>
          </a:p>
          <a:p>
            <a:pPr lvl="1"/>
            <a:r>
              <a:rPr lang="en-US" altLang="en-US"/>
              <a:t>Names of people</a:t>
            </a:r>
          </a:p>
          <a:p>
            <a:pPr lvl="1"/>
            <a:r>
              <a:rPr lang="en-US" altLang="en-US"/>
              <a:t>$ values, particular dates, particular amounts</a:t>
            </a:r>
          </a:p>
          <a:p>
            <a:r>
              <a:rPr lang="en-US" altLang="en-US"/>
              <a:t>Scenario is a test case</a:t>
            </a:r>
          </a:p>
          <a:p>
            <a:r>
              <a:rPr lang="en-US" altLang="en-US"/>
              <a:t>Use case is a contract, and collects all the scenarios</a:t>
            </a:r>
          </a:p>
        </p:txBody>
      </p:sp>
      <p:sp>
        <p:nvSpPr>
          <p:cNvPr id="5" name="Slide Number Placeholder 4"/>
          <p:cNvSpPr>
            <a:spLocks noGrp="1"/>
          </p:cNvSpPr>
          <p:nvPr>
            <p:ph type="sldNum" sz="quarter" idx="12"/>
          </p:nvPr>
        </p:nvSpPr>
        <p:spPr/>
        <p:txBody>
          <a:bodyPr/>
          <a:lstStyle/>
          <a:p>
            <a:fld id="{5EDAB50B-8F8E-4981-A4B5-40F8FA84AC65}" type="slidenum">
              <a:rPr lang="en-US" altLang="en-US" smtClean="0"/>
              <a:pPr/>
              <a:t>61</a:t>
            </a:fld>
            <a:endParaRPr lang="en-US" altLang="en-US" dirty="0"/>
          </a:p>
        </p:txBody>
      </p:sp>
    </p:spTree>
    <p:extLst>
      <p:ext uri="{BB962C8B-B14F-4D97-AF65-F5344CB8AC3E}">
        <p14:creationId xmlns:p14="http://schemas.microsoft.com/office/powerpoint/2010/main" val="2749323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a:t>Goals and use cases</a:t>
            </a:r>
          </a:p>
        </p:txBody>
      </p:sp>
      <p:sp>
        <p:nvSpPr>
          <p:cNvPr id="139267" name="Rectangle 3"/>
          <p:cNvSpPr>
            <a:spLocks noGrp="1" noChangeArrowheads="1"/>
          </p:cNvSpPr>
          <p:nvPr>
            <p:ph idx="1"/>
          </p:nvPr>
        </p:nvSpPr>
        <p:spPr/>
        <p:txBody>
          <a:bodyPr/>
          <a:lstStyle/>
          <a:p>
            <a:r>
              <a:rPr lang="en-US" altLang="en-US"/>
              <a:t>Actor has a goal for the use case</a:t>
            </a:r>
          </a:p>
          <a:p>
            <a:r>
              <a:rPr lang="en-US" altLang="en-US"/>
              <a:t>System forms subgoals to carry out its responsibility</a:t>
            </a:r>
          </a:p>
          <a:p>
            <a:r>
              <a:rPr lang="en-US" altLang="en-US"/>
              <a:t>Goals can fail</a:t>
            </a:r>
          </a:p>
          <a:p>
            <a:r>
              <a:rPr lang="en-US" altLang="en-US"/>
              <a:t>Use case describes a set of ways for carrying out the goal, and several ways of failing</a:t>
            </a:r>
          </a:p>
        </p:txBody>
      </p:sp>
      <p:sp>
        <p:nvSpPr>
          <p:cNvPr id="5" name="Slide Number Placeholder 4"/>
          <p:cNvSpPr>
            <a:spLocks noGrp="1"/>
          </p:cNvSpPr>
          <p:nvPr>
            <p:ph type="sldNum" sz="quarter" idx="12"/>
          </p:nvPr>
        </p:nvSpPr>
        <p:spPr/>
        <p:txBody>
          <a:bodyPr/>
          <a:lstStyle/>
          <a:p>
            <a:fld id="{60F49A74-C0B9-4D52-9118-F3B023875FF1}" type="slidenum">
              <a:rPr lang="en-US" altLang="en-US" smtClean="0"/>
              <a:pPr/>
              <a:t>62</a:t>
            </a:fld>
            <a:endParaRPr lang="en-US" altLang="en-US" dirty="0"/>
          </a:p>
        </p:txBody>
      </p:sp>
    </p:spTree>
    <p:extLst>
      <p:ext uri="{BB962C8B-B14F-4D97-AF65-F5344CB8AC3E}">
        <p14:creationId xmlns:p14="http://schemas.microsoft.com/office/powerpoint/2010/main" val="320399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When use cases don’t work</a:t>
            </a:r>
          </a:p>
        </p:txBody>
      </p:sp>
      <p:sp>
        <p:nvSpPr>
          <p:cNvPr id="154627" name="Rectangle 3"/>
          <p:cNvSpPr>
            <a:spLocks noGrp="1" noChangeArrowheads="1"/>
          </p:cNvSpPr>
          <p:nvPr>
            <p:ph idx="1"/>
          </p:nvPr>
        </p:nvSpPr>
        <p:spPr/>
        <p:txBody>
          <a:bodyPr/>
          <a:lstStyle/>
          <a:p>
            <a:r>
              <a:rPr lang="en-US" altLang="en-US" dirty="0"/>
              <a:t>Compilers</a:t>
            </a:r>
          </a:p>
          <a:p>
            <a:pPr lvl="1"/>
            <a:r>
              <a:rPr lang="en-US" altLang="en-US" dirty="0"/>
              <a:t>One use case - compile a program</a:t>
            </a:r>
          </a:p>
          <a:p>
            <a:r>
              <a:rPr lang="en-US" altLang="en-US" dirty="0" err="1"/>
              <a:t>Despeckler</a:t>
            </a:r>
            <a:endParaRPr lang="en-US" altLang="en-US" dirty="0"/>
          </a:p>
          <a:p>
            <a:pPr lvl="1"/>
            <a:r>
              <a:rPr lang="en-US" altLang="en-US" dirty="0"/>
              <a:t>One use case - remove speckles</a:t>
            </a:r>
          </a:p>
          <a:p>
            <a:r>
              <a:rPr lang="en-US" altLang="en-US" dirty="0"/>
              <a:t>No interaction</a:t>
            </a:r>
          </a:p>
          <a:p>
            <a:r>
              <a:rPr lang="en-US" altLang="en-US" dirty="0"/>
              <a:t>…</a:t>
            </a:r>
          </a:p>
        </p:txBody>
      </p:sp>
      <p:sp>
        <p:nvSpPr>
          <p:cNvPr id="5" name="Slide Number Placeholder 4"/>
          <p:cNvSpPr>
            <a:spLocks noGrp="1"/>
          </p:cNvSpPr>
          <p:nvPr>
            <p:ph type="sldNum" sz="quarter" idx="12"/>
          </p:nvPr>
        </p:nvSpPr>
        <p:spPr/>
        <p:txBody>
          <a:bodyPr/>
          <a:lstStyle/>
          <a:p>
            <a:fld id="{C6B66D7F-F050-40D3-8223-F56FF9FD2D2E}" type="slidenum">
              <a:rPr lang="en-US" altLang="en-US" smtClean="0"/>
              <a:pPr/>
              <a:t>63</a:t>
            </a:fld>
            <a:endParaRPr lang="en-US" altLang="en-US" dirty="0"/>
          </a:p>
        </p:txBody>
      </p:sp>
    </p:spTree>
    <p:extLst>
      <p:ext uri="{BB962C8B-B14F-4D97-AF65-F5344CB8AC3E}">
        <p14:creationId xmlns:p14="http://schemas.microsoft.com/office/powerpoint/2010/main" val="1426670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8491"/>
            <a:ext cx="8229600" cy="942109"/>
          </a:xfrm>
        </p:spPr>
        <p:txBody>
          <a:bodyPr>
            <a:normAutofit fontScale="90000"/>
          </a:bodyPr>
          <a:lstStyle/>
          <a:p>
            <a:r>
              <a:rPr lang="en-US" altLang="en-US" dirty="0"/>
              <a:t>Use Case Diagram: Stereotypes</a:t>
            </a:r>
          </a:p>
        </p:txBody>
      </p:sp>
      <p:sp>
        <p:nvSpPr>
          <p:cNvPr id="25603" name="Rectangle 3"/>
          <p:cNvSpPr>
            <a:spLocks noGrp="1" noChangeArrowheads="1"/>
          </p:cNvSpPr>
          <p:nvPr>
            <p:ph type="body" idx="1"/>
          </p:nvPr>
        </p:nvSpPr>
        <p:spPr>
          <a:xfrm>
            <a:off x="228600" y="1108652"/>
            <a:ext cx="8686800" cy="5410200"/>
          </a:xfrm>
        </p:spPr>
        <p:txBody>
          <a:bodyPr>
            <a:normAutofit/>
          </a:bodyPr>
          <a:lstStyle/>
          <a:p>
            <a:r>
              <a:rPr lang="en-US" altLang="zh-CN" sz="2800" dirty="0">
                <a:ea typeface="宋体" panose="02010600030101010101" pitchFamily="2" charset="-122"/>
              </a:rPr>
              <a:t>Use Case X </a:t>
            </a:r>
            <a:r>
              <a:rPr lang="en-US" altLang="zh-CN" sz="2800" u="sng" dirty="0">
                <a:ea typeface="宋体" panose="02010600030101010101" pitchFamily="2" charset="-122"/>
              </a:rPr>
              <a:t>includes</a:t>
            </a:r>
            <a:r>
              <a:rPr lang="en-US" altLang="zh-CN" sz="2800" dirty="0">
                <a:ea typeface="宋体" panose="02010600030101010101" pitchFamily="2" charset="-122"/>
              </a:rPr>
              <a:t> Use Case Y:</a:t>
            </a:r>
          </a:p>
          <a:p>
            <a:pPr lvl="1"/>
            <a:r>
              <a:rPr lang="en-US" altLang="zh-CN" sz="2400" dirty="0">
                <a:ea typeface="宋体" panose="02010600030101010101" pitchFamily="2" charset="-122"/>
              </a:rPr>
              <a:t>X has a multi-step subtask Y.  In the course of doing X or a subtask of X, Y will always be completed.  </a:t>
            </a:r>
          </a:p>
          <a:p>
            <a:r>
              <a:rPr lang="en-US" altLang="zh-CN" sz="2800" dirty="0">
                <a:ea typeface="宋体" panose="02010600030101010101" pitchFamily="2" charset="-122"/>
              </a:rPr>
              <a:t>Use Case X </a:t>
            </a:r>
            <a:r>
              <a:rPr lang="en-US" altLang="zh-CN" sz="2800" u="sng" dirty="0">
                <a:ea typeface="宋体" panose="02010600030101010101" pitchFamily="2" charset="-122"/>
              </a:rPr>
              <a:t>extends</a:t>
            </a:r>
            <a:r>
              <a:rPr lang="en-US" altLang="zh-CN" sz="2800" dirty="0">
                <a:ea typeface="宋体" panose="02010600030101010101" pitchFamily="2" charset="-122"/>
              </a:rPr>
              <a:t> Use Case Y:</a:t>
            </a:r>
          </a:p>
          <a:p>
            <a:pPr lvl="1"/>
            <a:r>
              <a:rPr lang="en-US" altLang="zh-CN" sz="2400" dirty="0">
                <a:ea typeface="宋体" panose="02010600030101010101" pitchFamily="2" charset="-122"/>
              </a:rPr>
              <a:t>Y performs a sub-task and X is a similar but more specialized way of accomplishing that subtask.    X only happens in an exception situation.  Y can complete without X ever happening. </a:t>
            </a:r>
            <a:endParaRPr lang="en-US" altLang="en-US" sz="2400" dirty="0"/>
          </a:p>
        </p:txBody>
      </p:sp>
      <p:sp>
        <p:nvSpPr>
          <p:cNvPr id="25605" name="TextBox 4"/>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a:t>©L. Williams</a:t>
            </a:r>
          </a:p>
        </p:txBody>
      </p:sp>
    </p:spTree>
    <p:extLst>
      <p:ext uri="{BB962C8B-B14F-4D97-AF65-F5344CB8AC3E}">
        <p14:creationId xmlns:p14="http://schemas.microsoft.com/office/powerpoint/2010/main" val="3868739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8491"/>
            <a:ext cx="8229600" cy="942109"/>
          </a:xfrm>
        </p:spPr>
        <p:txBody>
          <a:bodyPr>
            <a:normAutofit/>
          </a:bodyPr>
          <a:lstStyle/>
          <a:p>
            <a:r>
              <a:rPr lang="en-US" altLang="en-US" dirty="0"/>
              <a:t>Use Case Diagram: Include</a:t>
            </a:r>
          </a:p>
        </p:txBody>
      </p:sp>
      <p:sp>
        <p:nvSpPr>
          <p:cNvPr id="25603" name="Rectangle 3"/>
          <p:cNvSpPr>
            <a:spLocks noGrp="1" noChangeArrowheads="1"/>
          </p:cNvSpPr>
          <p:nvPr>
            <p:ph type="body" idx="1"/>
          </p:nvPr>
        </p:nvSpPr>
        <p:spPr>
          <a:xfrm>
            <a:off x="228600" y="1108652"/>
            <a:ext cx="8686800" cy="5410200"/>
          </a:xfrm>
        </p:spPr>
        <p:txBody>
          <a:bodyPr>
            <a:normAutofit/>
          </a:bodyPr>
          <a:lstStyle/>
          <a:p>
            <a:r>
              <a:rPr lang="en-US" altLang="zh-CN" sz="2800" dirty="0">
                <a:ea typeface="宋体" panose="02010600030101010101" pitchFamily="2" charset="-122"/>
              </a:rPr>
              <a:t>Use Case X </a:t>
            </a:r>
            <a:r>
              <a:rPr lang="en-US" altLang="zh-CN" sz="2800" u="sng" dirty="0">
                <a:ea typeface="宋体" panose="02010600030101010101" pitchFamily="2" charset="-122"/>
              </a:rPr>
              <a:t>includes</a:t>
            </a:r>
            <a:r>
              <a:rPr lang="en-US" altLang="zh-CN" sz="2800" dirty="0">
                <a:ea typeface="宋体" panose="02010600030101010101" pitchFamily="2" charset="-122"/>
              </a:rPr>
              <a:t> Use Case Y:</a:t>
            </a:r>
          </a:p>
          <a:p>
            <a:pPr lvl="1"/>
            <a:r>
              <a:rPr lang="en-US" altLang="zh-CN" sz="2400" dirty="0">
                <a:ea typeface="宋体" panose="02010600030101010101" pitchFamily="2" charset="-122"/>
              </a:rPr>
              <a:t>X has a multi-step subtask Y.  In the course of doing X or a subtask of X, Y will always be completed.  </a:t>
            </a:r>
          </a:p>
          <a:p>
            <a:r>
              <a:rPr lang="en-US" altLang="zh-CN" dirty="0">
                <a:ea typeface="宋体" panose="02010600030101010101" pitchFamily="2" charset="-122"/>
              </a:rPr>
              <a:t>Arrow direction</a:t>
            </a:r>
          </a:p>
          <a:p>
            <a:pPr lvl="1"/>
            <a:r>
              <a:rPr lang="en-US" altLang="zh-CN" dirty="0">
                <a:ea typeface="宋体" panose="02010600030101010101" pitchFamily="2" charset="-122"/>
              </a:rPr>
              <a:t>“</a:t>
            </a:r>
            <a:r>
              <a:rPr lang="en-US" b="1" dirty="0"/>
              <a:t>Include</a:t>
            </a:r>
            <a:r>
              <a:rPr lang="en-US" dirty="0"/>
              <a:t> relationship between use cases is shown by a dashed arrow with an open arrowhead from the including (base) use case to the included (common part) use case.”</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pic>
        <p:nvPicPr>
          <p:cNvPr id="6146" name="Picture 2" descr="Large and complex use case could be simplified by splitting it into several use cases using inclu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24400"/>
            <a:ext cx="2905125" cy="2286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6452238"/>
            <a:ext cx="6705600" cy="369332"/>
          </a:xfrm>
          <a:prstGeom prst="rect">
            <a:avLst/>
          </a:prstGeom>
        </p:spPr>
        <p:txBody>
          <a:bodyPr wrap="square">
            <a:spAutoFit/>
          </a:bodyPr>
          <a:lstStyle/>
          <a:p>
            <a:pPr lvl="1"/>
            <a:r>
              <a:rPr lang="en-US" altLang="zh-CN" dirty="0">
                <a:ea typeface="宋体" panose="02010600030101010101" pitchFamily="2" charset="-122"/>
                <a:hlinkClick r:id="rId4"/>
              </a:rPr>
              <a:t>http://www.uml-diagrams.org/use-case-include.html</a:t>
            </a:r>
            <a:r>
              <a:rPr lang="en-US" altLang="zh-CN" dirty="0">
                <a:ea typeface="宋体" panose="02010600030101010101" pitchFamily="2" charset="-122"/>
              </a:rPr>
              <a:t> </a:t>
            </a:r>
          </a:p>
        </p:txBody>
      </p:sp>
    </p:spTree>
    <p:extLst>
      <p:ext uri="{BB962C8B-B14F-4D97-AF65-F5344CB8AC3E}">
        <p14:creationId xmlns:p14="http://schemas.microsoft.com/office/powerpoint/2010/main" val="4148941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8491"/>
            <a:ext cx="8229600" cy="942109"/>
          </a:xfrm>
        </p:spPr>
        <p:txBody>
          <a:bodyPr>
            <a:normAutofit/>
          </a:bodyPr>
          <a:lstStyle/>
          <a:p>
            <a:r>
              <a:rPr lang="en-US" altLang="en-US" dirty="0"/>
              <a:t>Use Case Diagram: Extend</a:t>
            </a:r>
          </a:p>
        </p:txBody>
      </p:sp>
      <p:sp>
        <p:nvSpPr>
          <p:cNvPr id="25603" name="Rectangle 3"/>
          <p:cNvSpPr>
            <a:spLocks noGrp="1" noChangeArrowheads="1"/>
          </p:cNvSpPr>
          <p:nvPr>
            <p:ph type="body" idx="1"/>
          </p:nvPr>
        </p:nvSpPr>
        <p:spPr>
          <a:xfrm>
            <a:off x="228600" y="1108652"/>
            <a:ext cx="8686800" cy="5410200"/>
          </a:xfrm>
        </p:spPr>
        <p:txBody>
          <a:bodyPr>
            <a:normAutofit/>
          </a:bodyPr>
          <a:lstStyle/>
          <a:p>
            <a:r>
              <a:rPr lang="en-US" altLang="zh-CN" sz="2800" dirty="0">
                <a:ea typeface="宋体" panose="02010600030101010101" pitchFamily="2" charset="-122"/>
              </a:rPr>
              <a:t>Use Case X </a:t>
            </a:r>
            <a:r>
              <a:rPr lang="en-US" altLang="zh-CN" sz="2800" u="sng" dirty="0">
                <a:ea typeface="宋体" panose="02010600030101010101" pitchFamily="2" charset="-122"/>
              </a:rPr>
              <a:t>extends</a:t>
            </a:r>
            <a:r>
              <a:rPr lang="en-US" altLang="zh-CN" sz="2800" dirty="0">
                <a:ea typeface="宋体" panose="02010600030101010101" pitchFamily="2" charset="-122"/>
              </a:rPr>
              <a:t> Use Case Y:</a:t>
            </a:r>
          </a:p>
          <a:p>
            <a:pPr lvl="1"/>
            <a:r>
              <a:rPr lang="en-US" altLang="zh-CN" sz="2400" dirty="0">
                <a:ea typeface="宋体" panose="02010600030101010101" pitchFamily="2" charset="-122"/>
              </a:rPr>
              <a:t>Y performs a sub-task and X is a similar but more specialized way of accomplishing that subtask.    X only happens in an exception situation.  Y can complete without X ever happening. </a:t>
            </a:r>
          </a:p>
          <a:p>
            <a:r>
              <a:rPr lang="en-US" altLang="zh-CN" dirty="0">
                <a:ea typeface="宋体" panose="02010600030101010101" pitchFamily="2" charset="-122"/>
              </a:rPr>
              <a:t>Arrow direction</a:t>
            </a:r>
          </a:p>
          <a:p>
            <a:pPr lvl="1"/>
            <a:r>
              <a:rPr lang="en-US" sz="2400" b="1" dirty="0"/>
              <a:t>“Extend</a:t>
            </a:r>
            <a:r>
              <a:rPr lang="en-US" sz="2400" dirty="0"/>
              <a:t> relationship is shown as a dashed line with an open arrowhead directed from the </a:t>
            </a:r>
            <a:r>
              <a:rPr lang="en-US" sz="2400" b="1" dirty="0"/>
              <a:t>extending use case</a:t>
            </a:r>
            <a:r>
              <a:rPr lang="en-US" sz="2400" dirty="0"/>
              <a:t> to the </a:t>
            </a:r>
            <a:r>
              <a:rPr lang="en-US" sz="2400" b="1" dirty="0"/>
              <a:t>extended (base) use case</a:t>
            </a:r>
            <a:r>
              <a:rPr lang="en-US" sz="2400" dirty="0"/>
              <a:t>.”</a:t>
            </a:r>
            <a:endParaRPr lang="en-US" altLang="zh-CN" sz="2400" dirty="0">
              <a:ea typeface="宋体" panose="02010600030101010101" pitchFamily="2" charset="-122"/>
            </a:endParaRPr>
          </a:p>
        </p:txBody>
      </p:sp>
      <p:sp>
        <p:nvSpPr>
          <p:cNvPr id="2" name="Rectangle 1"/>
          <p:cNvSpPr/>
          <p:nvPr/>
        </p:nvSpPr>
        <p:spPr>
          <a:xfrm>
            <a:off x="-228600" y="6452238"/>
            <a:ext cx="6705600" cy="369332"/>
          </a:xfrm>
          <a:prstGeom prst="rect">
            <a:avLst/>
          </a:prstGeom>
        </p:spPr>
        <p:txBody>
          <a:bodyPr wrap="square">
            <a:spAutoFit/>
          </a:bodyPr>
          <a:lstStyle/>
          <a:p>
            <a:pPr lvl="1"/>
            <a:r>
              <a:rPr lang="en-US" altLang="zh-CN" dirty="0">
                <a:ea typeface="宋体" panose="02010600030101010101" pitchFamily="2" charset="-122"/>
                <a:hlinkClick r:id="rId3"/>
              </a:rPr>
              <a:t>http://www.uml-diagrams.org/use-case-extend.html</a:t>
            </a:r>
            <a:r>
              <a:rPr lang="en-US" altLang="zh-CN" dirty="0">
                <a:ea typeface="宋体" panose="02010600030101010101" pitchFamily="2" charset="-122"/>
              </a:rPr>
              <a:t> </a:t>
            </a:r>
          </a:p>
        </p:txBody>
      </p:sp>
      <p:pic>
        <p:nvPicPr>
          <p:cNvPr id="7170" name="Picture 2" descr="UML extend relationship example - Registration use case is extended with optional Get Help use c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516" y="5181600"/>
            <a:ext cx="4583386" cy="96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71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“Executable use cases”</a:t>
            </a:r>
            <a:br>
              <a:rPr lang="en-US" dirty="0"/>
            </a:br>
            <a:r>
              <a:rPr lang="en-US" sz="3600" dirty="0" err="1"/>
              <a:t>Behaviour</a:t>
            </a:r>
            <a:r>
              <a:rPr lang="en-US" sz="3600" dirty="0"/>
              <a:t> Driven Development</a:t>
            </a:r>
          </a:p>
        </p:txBody>
      </p:sp>
      <p:sp>
        <p:nvSpPr>
          <p:cNvPr id="3" name="Content Placeholder 2"/>
          <p:cNvSpPr>
            <a:spLocks noGrp="1"/>
          </p:cNvSpPr>
          <p:nvPr>
            <p:ph idx="1"/>
          </p:nvPr>
        </p:nvSpPr>
        <p:spPr/>
        <p:txBody>
          <a:bodyPr>
            <a:normAutofit/>
          </a:bodyPr>
          <a:lstStyle/>
          <a:p>
            <a:r>
              <a:rPr lang="en-US" dirty="0">
                <a:solidFill>
                  <a:schemeClr val="tx2"/>
                </a:solidFill>
              </a:rPr>
              <a:t>Cucumber</a:t>
            </a:r>
            <a:r>
              <a:rPr lang="en-US" dirty="0"/>
              <a:t> (</a:t>
            </a:r>
            <a:r>
              <a:rPr lang="en-US" dirty="0">
                <a:hlinkClick r:id="rId2"/>
              </a:rPr>
              <a:t>http://cukes.info/</a:t>
            </a:r>
            <a:r>
              <a:rPr lang="en-US" dirty="0"/>
              <a:t>) can execute tests written in structured natural language (as scenarios in use cases)</a:t>
            </a:r>
          </a:p>
          <a:p>
            <a:r>
              <a:rPr lang="en-US" dirty="0"/>
              <a:t>Example: test for a calculator program</a:t>
            </a:r>
            <a:br>
              <a:rPr lang="en-US" dirty="0"/>
            </a:br>
            <a:r>
              <a:rPr lang="en-US" sz="2600" dirty="0">
                <a:solidFill>
                  <a:schemeClr val="tx2"/>
                </a:solidFill>
              </a:rPr>
              <a:t>Feature</a:t>
            </a:r>
            <a:r>
              <a:rPr lang="en-US" sz="2600" dirty="0"/>
              <a:t>: Division</a:t>
            </a:r>
            <a:br>
              <a:rPr lang="en-US" sz="2600" dirty="0"/>
            </a:br>
            <a:r>
              <a:rPr lang="en-US" sz="2600" dirty="0"/>
              <a:t>  </a:t>
            </a:r>
            <a:r>
              <a:rPr lang="en-US" sz="2600" dirty="0">
                <a:solidFill>
                  <a:schemeClr val="tx2"/>
                </a:solidFill>
              </a:rPr>
              <a:t>Scenario</a:t>
            </a:r>
            <a:r>
              <a:rPr lang="en-US" sz="2600" dirty="0"/>
              <a:t>: Regular numbers</a:t>
            </a:r>
            <a:br>
              <a:rPr lang="en-US" sz="2600" dirty="0"/>
            </a:br>
            <a:r>
              <a:rPr lang="en-US" sz="2600" dirty="0"/>
              <a:t>    </a:t>
            </a:r>
            <a:r>
              <a:rPr lang="en-US" sz="2600" dirty="0">
                <a:solidFill>
                  <a:schemeClr val="tx2"/>
                </a:solidFill>
              </a:rPr>
              <a:t>Given </a:t>
            </a:r>
            <a:r>
              <a:rPr lang="en-US" sz="2600" dirty="0"/>
              <a:t>I have entered 3 into the calculator</a:t>
            </a:r>
            <a:br>
              <a:rPr lang="en-US" sz="2600" dirty="0"/>
            </a:br>
            <a:r>
              <a:rPr lang="en-US" sz="2600" dirty="0"/>
              <a:t>    </a:t>
            </a:r>
            <a:r>
              <a:rPr lang="en-US" sz="2600" dirty="0">
                <a:solidFill>
                  <a:schemeClr val="tx2"/>
                </a:solidFill>
              </a:rPr>
              <a:t>And </a:t>
            </a:r>
            <a:r>
              <a:rPr lang="en-US" sz="2600" dirty="0"/>
              <a:t>I have entered 2 into the calculator</a:t>
            </a:r>
            <a:br>
              <a:rPr lang="en-US" sz="2600" dirty="0"/>
            </a:br>
            <a:r>
              <a:rPr lang="en-US" sz="2600" dirty="0"/>
              <a:t>    </a:t>
            </a:r>
            <a:r>
              <a:rPr lang="en-US" sz="2600" dirty="0">
                <a:solidFill>
                  <a:schemeClr val="tx2"/>
                </a:solidFill>
              </a:rPr>
              <a:t>When </a:t>
            </a:r>
            <a:r>
              <a:rPr lang="en-US" sz="2600" dirty="0"/>
              <a:t>I press divide</a:t>
            </a:r>
            <a:br>
              <a:rPr lang="en-US" sz="2600" dirty="0"/>
            </a:br>
            <a:r>
              <a:rPr lang="en-US" sz="2600" dirty="0"/>
              <a:t>    </a:t>
            </a:r>
            <a:r>
              <a:rPr lang="en-US" sz="2600" dirty="0">
                <a:solidFill>
                  <a:schemeClr val="tx2"/>
                </a:solidFill>
              </a:rPr>
              <a:t>Then </a:t>
            </a:r>
            <a:r>
              <a:rPr lang="en-US" sz="2600" dirty="0"/>
              <a:t>the result should be 1.5 on the screen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679492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a:t>Step 1: </a:t>
            </a:r>
            <a:br>
              <a:rPr lang="en-US" dirty="0"/>
            </a:br>
            <a:r>
              <a:rPr lang="en-US" dirty="0"/>
              <a:t>Describe </a:t>
            </a:r>
            <a:r>
              <a:rPr lang="en-US" dirty="0" err="1"/>
              <a:t>behaviour</a:t>
            </a:r>
            <a:r>
              <a:rPr lang="en-US" dirty="0"/>
              <a:t> in plain text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6146" name="Picture 2" descr="Fe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86" y="2171700"/>
            <a:ext cx="7513427"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001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a:t>Step 2: </a:t>
            </a:r>
            <a:br>
              <a:rPr lang="en-US" dirty="0"/>
            </a:br>
            <a:r>
              <a:rPr lang="en-US" dirty="0"/>
              <a:t>Write a step definition in Ruby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pic>
        <p:nvPicPr>
          <p:cNvPr id="7170" name="Picture 2" descr="Calculator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88" y="2484005"/>
            <a:ext cx="815286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0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4D8C089-F4CF-4B43-A3AE-4A2D65D47F96}" type="slidenum">
              <a:rPr lang="en-US" altLang="en-US" smtClean="0"/>
              <a:pPr/>
              <a:t>7</a:t>
            </a:fld>
            <a:endParaRPr lang="en-US" altLang="en-US" dirty="0"/>
          </a:p>
        </p:txBody>
      </p:sp>
      <p:sp>
        <p:nvSpPr>
          <p:cNvPr id="133122" name="Rectangle 2"/>
          <p:cNvSpPr>
            <a:spLocks noGrp="1" noChangeArrowheads="1"/>
          </p:cNvSpPr>
          <p:nvPr>
            <p:ph type="title"/>
          </p:nvPr>
        </p:nvSpPr>
        <p:spPr/>
        <p:txBody>
          <a:bodyPr/>
          <a:lstStyle/>
          <a:p>
            <a:r>
              <a:rPr lang="en-US" altLang="en-US"/>
              <a:t>What’s in requirements</a:t>
            </a:r>
          </a:p>
        </p:txBody>
      </p:sp>
      <p:sp>
        <p:nvSpPr>
          <p:cNvPr id="133123" name="Rectangle 3"/>
          <p:cNvSpPr>
            <a:spLocks noGrp="1" noChangeArrowheads="1"/>
          </p:cNvSpPr>
          <p:nvPr>
            <p:ph type="body" idx="1"/>
          </p:nvPr>
        </p:nvSpPr>
        <p:spPr/>
        <p:txBody>
          <a:bodyPr/>
          <a:lstStyle/>
          <a:p>
            <a:r>
              <a:rPr lang="en-US" altLang="en-US" dirty="0"/>
              <a:t>Example items</a:t>
            </a:r>
          </a:p>
          <a:p>
            <a:pPr lvl="1"/>
            <a:r>
              <a:rPr lang="en-US" altLang="en-US" dirty="0"/>
              <a:t>Reports to be generated</a:t>
            </a:r>
          </a:p>
          <a:p>
            <a:pPr lvl="1"/>
            <a:r>
              <a:rPr lang="en-US" altLang="en-US" dirty="0"/>
              <a:t>UI for a game</a:t>
            </a:r>
          </a:p>
          <a:p>
            <a:pPr lvl="1"/>
            <a:r>
              <a:rPr lang="en-US" altLang="en-US" dirty="0"/>
              <a:t>Behavior of system</a:t>
            </a:r>
          </a:p>
          <a:p>
            <a:pPr lvl="1"/>
            <a:r>
              <a:rPr lang="en-US" altLang="en-US" dirty="0"/>
              <a:t>Data formats</a:t>
            </a:r>
          </a:p>
          <a:p>
            <a:pPr lvl="1"/>
            <a:r>
              <a:rPr lang="en-US" altLang="en-US" dirty="0"/>
              <a:t>…</a:t>
            </a:r>
          </a:p>
        </p:txBody>
      </p:sp>
      <p:sp>
        <p:nvSpPr>
          <p:cNvPr id="6" name="TextBox 5"/>
          <p:cNvSpPr txBox="1"/>
          <p:nvPr/>
        </p:nvSpPr>
        <p:spPr>
          <a:xfrm>
            <a:off x="228600" y="6322496"/>
            <a:ext cx="8534400" cy="369332"/>
          </a:xfrm>
          <a:prstGeom prst="rect">
            <a:avLst/>
          </a:prstGeom>
          <a:noFill/>
        </p:spPr>
        <p:txBody>
          <a:bodyPr wrap="square" rtlCol="0">
            <a:spAutoFit/>
          </a:bodyPr>
          <a:lstStyle/>
          <a:p>
            <a:r>
              <a:rPr lang="en-US" dirty="0" err="1"/>
              <a:t>iTrust</a:t>
            </a:r>
            <a:r>
              <a:rPr lang="en-US" dirty="0"/>
              <a:t> Example: </a:t>
            </a:r>
            <a:r>
              <a:rPr lang="en-US" dirty="0">
                <a:hlinkClick r:id="rId2"/>
              </a:rPr>
              <a:t>http://agile.csc.ncsu.edu/iTrust/wiki/doku.php?id=requirements</a:t>
            </a:r>
            <a:r>
              <a:rPr lang="en-US" dirty="0"/>
              <a:t> </a:t>
            </a:r>
          </a:p>
        </p:txBody>
      </p:sp>
    </p:spTree>
    <p:extLst>
      <p:ext uri="{BB962C8B-B14F-4D97-AF65-F5344CB8AC3E}">
        <p14:creationId xmlns:p14="http://schemas.microsoft.com/office/powerpoint/2010/main" val="1743780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a:t>Step 3: </a:t>
            </a:r>
            <a:br>
              <a:rPr lang="en-US" dirty="0"/>
            </a:br>
            <a:r>
              <a:rPr lang="en-US" dirty="0"/>
              <a:t>Run and watch it fail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pic>
        <p:nvPicPr>
          <p:cNvPr id="8194" name="Picture 2" descr="Failing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077200" cy="3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956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a:t>Step 4: </a:t>
            </a:r>
            <a:br>
              <a:rPr lang="en-US" dirty="0"/>
            </a:br>
            <a:r>
              <a:rPr lang="en-US" dirty="0"/>
              <a:t>Write code to make the step pass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dirty="0"/>
          </a:p>
        </p:txBody>
      </p:sp>
      <p:pic>
        <p:nvPicPr>
          <p:cNvPr id="9218" name="Picture 2" descr="Fe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196162" cy="390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1376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a:t>Step 5: </a:t>
            </a:r>
            <a:br>
              <a:rPr lang="en-US" dirty="0"/>
            </a:br>
            <a:r>
              <a:rPr lang="en-US" dirty="0"/>
              <a:t>Run again and see the step pass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dirty="0"/>
          </a:p>
        </p:txBody>
      </p:sp>
      <p:pic>
        <p:nvPicPr>
          <p:cNvPr id="10242" name="Picture 2" descr="Pending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222807" cy="391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798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a:t>Step 6: </a:t>
            </a:r>
            <a:br>
              <a:rPr lang="en-US" dirty="0"/>
            </a:br>
            <a:r>
              <a:rPr lang="en-US" dirty="0"/>
              <a:t>Repeat 2-5 until green like a </a:t>
            </a:r>
            <a:r>
              <a:rPr lang="en-US" dirty="0" err="1"/>
              <a:t>cuke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dirty="0"/>
          </a:p>
        </p:txBody>
      </p:sp>
      <p:pic>
        <p:nvPicPr>
          <p:cNvPr id="11266" name="Picture 2" descr="Passing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1981200"/>
            <a:ext cx="8312727"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4299" y="6136700"/>
            <a:ext cx="8572501" cy="584775"/>
          </a:xfrm>
          <a:prstGeom prst="rect">
            <a:avLst/>
          </a:prstGeom>
        </p:spPr>
        <p:txBody>
          <a:bodyPr wrap="square">
            <a:spAutoFit/>
          </a:bodyPr>
          <a:lstStyle/>
          <a:p>
            <a:r>
              <a:rPr lang="en-US" sz="3200" b="1" dirty="0">
                <a:solidFill>
                  <a:srgbClr val="164B2B"/>
                </a:solidFill>
                <a:latin typeface="Lato"/>
              </a:rPr>
              <a:t>Step 7. Repeat 1-6 until the money runs out</a:t>
            </a:r>
            <a:endParaRPr lang="en-US" sz="3200" b="1" i="0" dirty="0">
              <a:solidFill>
                <a:srgbClr val="164B2B"/>
              </a:solidFill>
              <a:effectLst/>
              <a:latin typeface="Lato"/>
            </a:endParaRPr>
          </a:p>
        </p:txBody>
      </p:sp>
    </p:spTree>
    <p:extLst>
      <p:ext uri="{BB962C8B-B14F-4D97-AF65-F5344CB8AC3E}">
        <p14:creationId xmlns:p14="http://schemas.microsoft.com/office/powerpoint/2010/main" val="864739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16C916D-5BFC-4D23-94E4-D7E260EBA3B4}" type="slidenum">
              <a:rPr lang="en-US" altLang="en-US" smtClean="0"/>
              <a:pPr/>
              <a:t>74</a:t>
            </a:fld>
            <a:endParaRPr lang="en-US" altLang="en-US" dirty="0"/>
          </a:p>
        </p:txBody>
      </p:sp>
      <p:sp>
        <p:nvSpPr>
          <p:cNvPr id="143362" name="Rectangle 2"/>
          <p:cNvSpPr>
            <a:spLocks noGrp="1" noChangeArrowheads="1"/>
          </p:cNvSpPr>
          <p:nvPr>
            <p:ph type="title"/>
          </p:nvPr>
        </p:nvSpPr>
        <p:spPr/>
        <p:txBody>
          <a:bodyPr/>
          <a:lstStyle/>
          <a:p>
            <a:r>
              <a:rPr lang="en-US" altLang="en-US" dirty="0"/>
              <a:t>Summary of use cases</a:t>
            </a:r>
          </a:p>
        </p:txBody>
      </p:sp>
      <p:sp>
        <p:nvSpPr>
          <p:cNvPr id="143363" name="Rectangle 3"/>
          <p:cNvSpPr>
            <a:spLocks noGrp="1" noChangeArrowheads="1"/>
          </p:cNvSpPr>
          <p:nvPr>
            <p:ph type="body" idx="1"/>
          </p:nvPr>
        </p:nvSpPr>
        <p:spPr/>
        <p:txBody>
          <a:bodyPr/>
          <a:lstStyle/>
          <a:p>
            <a:r>
              <a:rPr lang="en-US" altLang="en-US"/>
              <a:t>Use cases are useful, but not perfect</a:t>
            </a:r>
          </a:p>
          <a:p>
            <a:r>
              <a:rPr lang="en-US" altLang="en-US"/>
              <a:t>Many ways to write use cases</a:t>
            </a:r>
          </a:p>
          <a:p>
            <a:r>
              <a:rPr lang="en-US" altLang="en-US"/>
              <a:t>Big projects need big use cases </a:t>
            </a:r>
          </a:p>
          <a:p>
            <a:r>
              <a:rPr lang="en-US" altLang="en-US"/>
              <a:t>Use the simplest way you can!</a:t>
            </a:r>
          </a:p>
          <a:p>
            <a:endParaRPr lang="en-US" altLang="en-US"/>
          </a:p>
        </p:txBody>
      </p:sp>
    </p:spTree>
    <p:extLst>
      <p:ext uri="{BB962C8B-B14F-4D97-AF65-F5344CB8AC3E}">
        <p14:creationId xmlns:p14="http://schemas.microsoft.com/office/powerpoint/2010/main" val="246229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6"/>
          <p:cNvSpPr>
            <a:spLocks noGrp="1" noChangeArrowheads="1"/>
          </p:cNvSpPr>
          <p:nvPr>
            <p:ph type="title"/>
          </p:nvPr>
        </p:nvSpPr>
        <p:spPr/>
        <p:txBody>
          <a:bodyPr/>
          <a:lstStyle/>
          <a:p>
            <a:r>
              <a:rPr lang="en-US" altLang="en-US"/>
              <a:t>Requirements</a:t>
            </a:r>
          </a:p>
        </p:txBody>
      </p:sp>
      <p:sp>
        <p:nvSpPr>
          <p:cNvPr id="159751" name="Rectangle 7"/>
          <p:cNvSpPr>
            <a:spLocks noGrp="1" noChangeArrowheads="1"/>
          </p:cNvSpPr>
          <p:nvPr>
            <p:ph idx="1"/>
          </p:nvPr>
        </p:nvSpPr>
        <p:spPr/>
        <p:txBody>
          <a:bodyPr/>
          <a:lstStyle/>
          <a:p>
            <a:pPr>
              <a:lnSpc>
                <a:spcPct val="90000"/>
              </a:lnSpc>
            </a:pPr>
            <a:r>
              <a:rPr lang="en-US" altLang="en-US" sz="2800" dirty="0"/>
              <a:t>Functional requirements</a:t>
            </a:r>
          </a:p>
          <a:p>
            <a:pPr lvl="1">
              <a:lnSpc>
                <a:spcPct val="90000"/>
              </a:lnSpc>
            </a:pPr>
            <a:r>
              <a:rPr lang="en-US" altLang="en-US" sz="2400" dirty="0"/>
              <a:t>Inputs, outputs, and the relations between them</a:t>
            </a:r>
          </a:p>
          <a:p>
            <a:pPr>
              <a:lnSpc>
                <a:spcPct val="90000"/>
              </a:lnSpc>
            </a:pPr>
            <a:r>
              <a:rPr lang="en-US" altLang="en-US" sz="2800" dirty="0"/>
              <a:t>Non-functional requirements (-</a:t>
            </a:r>
            <a:r>
              <a:rPr lang="en-US" altLang="en-US" sz="2800" dirty="0" err="1"/>
              <a:t>ilities</a:t>
            </a:r>
            <a:r>
              <a:rPr lang="en-US" altLang="en-US" sz="2800" dirty="0"/>
              <a:t>)</a:t>
            </a:r>
          </a:p>
          <a:p>
            <a:pPr lvl="1">
              <a:lnSpc>
                <a:spcPct val="90000"/>
              </a:lnSpc>
            </a:pPr>
            <a:r>
              <a:rPr lang="en-US" altLang="en-US" sz="2400" dirty="0"/>
              <a:t>Security</a:t>
            </a:r>
          </a:p>
          <a:p>
            <a:pPr lvl="1">
              <a:lnSpc>
                <a:spcPct val="90000"/>
              </a:lnSpc>
            </a:pPr>
            <a:r>
              <a:rPr lang="en-US" altLang="en-US" sz="2400" dirty="0"/>
              <a:t>Reliability</a:t>
            </a:r>
          </a:p>
          <a:p>
            <a:pPr lvl="1">
              <a:lnSpc>
                <a:spcPct val="90000"/>
              </a:lnSpc>
            </a:pPr>
            <a:r>
              <a:rPr lang="en-US" altLang="en-US" sz="2400" dirty="0"/>
              <a:t>Efficiency</a:t>
            </a:r>
          </a:p>
          <a:p>
            <a:pPr lvl="1">
              <a:lnSpc>
                <a:spcPct val="90000"/>
              </a:lnSpc>
            </a:pPr>
            <a:r>
              <a:rPr lang="en-US" altLang="en-US" sz="2400" dirty="0"/>
              <a:t>Usability</a:t>
            </a:r>
          </a:p>
          <a:p>
            <a:pPr lvl="1">
              <a:lnSpc>
                <a:spcPct val="90000"/>
              </a:lnSpc>
            </a:pPr>
            <a:r>
              <a:rPr lang="en-US" altLang="en-US" sz="2400" dirty="0"/>
              <a:t>Scalability</a:t>
            </a:r>
          </a:p>
          <a:p>
            <a:pPr lvl="1">
              <a:lnSpc>
                <a:spcPct val="90000"/>
              </a:lnSpc>
            </a:pPr>
            <a:r>
              <a:rPr lang="en-US" altLang="en-US" sz="2400" dirty="0"/>
              <a:t>Maintainability</a:t>
            </a:r>
          </a:p>
          <a:p>
            <a:pPr lvl="1">
              <a:lnSpc>
                <a:spcPct val="90000"/>
              </a:lnSpc>
            </a:pPr>
            <a:r>
              <a:rPr lang="en-US" altLang="en-US" sz="2400" dirty="0"/>
              <a:t>Portability</a:t>
            </a:r>
          </a:p>
          <a:p>
            <a:pPr lvl="1">
              <a:lnSpc>
                <a:spcPct val="90000"/>
              </a:lnSpc>
            </a:pPr>
            <a:r>
              <a:rPr lang="en-US" altLang="en-US" sz="2400" dirty="0"/>
              <a:t>…</a:t>
            </a:r>
          </a:p>
        </p:txBody>
      </p:sp>
      <p:sp>
        <p:nvSpPr>
          <p:cNvPr id="5" name="Slide Number Placeholder 4"/>
          <p:cNvSpPr>
            <a:spLocks noGrp="1"/>
          </p:cNvSpPr>
          <p:nvPr>
            <p:ph type="sldNum" sz="quarter" idx="12"/>
          </p:nvPr>
        </p:nvSpPr>
        <p:spPr/>
        <p:txBody>
          <a:bodyPr/>
          <a:lstStyle/>
          <a:p>
            <a:fld id="{8CEFD218-FC97-4DAE-975D-62EE52714425}" type="slidenum">
              <a:rPr lang="en-US" altLang="en-US" smtClean="0"/>
              <a:pPr/>
              <a:t>8</a:t>
            </a:fld>
            <a:endParaRPr lang="en-US" altLang="en-US" dirty="0"/>
          </a:p>
        </p:txBody>
      </p:sp>
    </p:spTree>
    <p:extLst>
      <p:ext uri="{BB962C8B-B14F-4D97-AF65-F5344CB8AC3E}">
        <p14:creationId xmlns:p14="http://schemas.microsoft.com/office/powerpoint/2010/main" val="17388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Functional requirements I</a:t>
            </a:r>
          </a:p>
        </p:txBody>
      </p:sp>
      <p:sp>
        <p:nvSpPr>
          <p:cNvPr id="160771" name="Rectangle 3"/>
          <p:cNvSpPr>
            <a:spLocks noGrp="1" noChangeArrowheads="1"/>
          </p:cNvSpPr>
          <p:nvPr>
            <p:ph idx="1"/>
          </p:nvPr>
        </p:nvSpPr>
        <p:spPr/>
        <p:txBody>
          <a:bodyPr/>
          <a:lstStyle/>
          <a:p>
            <a:r>
              <a:rPr lang="en-US" altLang="en-US" dirty="0"/>
              <a:t>Inputs, outputs, and the relationship between them</a:t>
            </a:r>
          </a:p>
          <a:p>
            <a:endParaRPr lang="en-US" altLang="en-US" dirty="0"/>
          </a:p>
          <a:p>
            <a:r>
              <a:rPr lang="en-US" altLang="en-US" dirty="0"/>
              <a:t>Use Cases are one example we’ll look at</a:t>
            </a:r>
          </a:p>
          <a:p>
            <a:r>
              <a:rPr lang="en-US" altLang="en-US" dirty="0"/>
              <a:t>Formats, standard interfaces</a:t>
            </a:r>
          </a:p>
          <a:p>
            <a:r>
              <a:rPr lang="en-US" altLang="en-US" dirty="0"/>
              <a:t>Business rules and complex formula</a:t>
            </a:r>
          </a:p>
        </p:txBody>
      </p:sp>
      <p:sp>
        <p:nvSpPr>
          <p:cNvPr id="5" name="Slide Number Placeholder 4"/>
          <p:cNvSpPr>
            <a:spLocks noGrp="1"/>
          </p:cNvSpPr>
          <p:nvPr>
            <p:ph type="sldNum" sz="quarter" idx="12"/>
          </p:nvPr>
        </p:nvSpPr>
        <p:spPr/>
        <p:txBody>
          <a:bodyPr/>
          <a:lstStyle/>
          <a:p>
            <a:fld id="{5118308A-27E1-4441-9FD5-18686A8AA6F3}" type="slidenum">
              <a:rPr lang="en-US" altLang="en-US" smtClean="0"/>
              <a:pPr/>
              <a:t>9</a:t>
            </a:fld>
            <a:endParaRPr lang="en-US" altLang="en-US" dirty="0"/>
          </a:p>
        </p:txBody>
      </p:sp>
      <p:sp>
        <p:nvSpPr>
          <p:cNvPr id="6" name="TextBox 5"/>
          <p:cNvSpPr txBox="1"/>
          <p:nvPr/>
        </p:nvSpPr>
        <p:spPr>
          <a:xfrm>
            <a:off x="228600" y="6322496"/>
            <a:ext cx="8534400" cy="369332"/>
          </a:xfrm>
          <a:prstGeom prst="rect">
            <a:avLst/>
          </a:prstGeom>
          <a:noFill/>
        </p:spPr>
        <p:txBody>
          <a:bodyPr wrap="square" rtlCol="0">
            <a:spAutoFit/>
          </a:bodyPr>
          <a:lstStyle/>
          <a:p>
            <a:r>
              <a:rPr lang="en-US" dirty="0" err="1"/>
              <a:t>iTrust</a:t>
            </a:r>
            <a:r>
              <a:rPr lang="en-US" dirty="0"/>
              <a:t> Example: </a:t>
            </a:r>
            <a:r>
              <a:rPr lang="en-US" dirty="0">
                <a:hlinkClick r:id="rId2"/>
              </a:rPr>
              <a:t>http://agile.csc.ncsu.edu/iTrust/wiki/doku.php?id=requirements</a:t>
            </a:r>
            <a:r>
              <a:rPr lang="en-US" dirty="0"/>
              <a:t> </a:t>
            </a:r>
          </a:p>
        </p:txBody>
      </p:sp>
    </p:spTree>
    <p:extLst>
      <p:ext uri="{BB962C8B-B14F-4D97-AF65-F5344CB8AC3E}">
        <p14:creationId xmlns:p14="http://schemas.microsoft.com/office/powerpoint/2010/main" val="3817895370"/>
      </p:ext>
    </p:extLst>
  </p:cSld>
  <p:clrMapOvr>
    <a:masterClrMapping/>
  </p:clrMapOvr>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1039</TotalTime>
  <Words>2476</Words>
  <Application>Microsoft Office PowerPoint</Application>
  <PresentationFormat>On-screen Show (4:3)</PresentationFormat>
  <Paragraphs>486</Paragraphs>
  <Slides>74</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1" baseType="lpstr">
      <vt:lpstr>Lato</vt:lpstr>
      <vt:lpstr>Monotype Sorts</vt:lpstr>
      <vt:lpstr>宋体</vt:lpstr>
      <vt:lpstr>Arial</vt:lpstr>
      <vt:lpstr>Calibri</vt:lpstr>
      <vt:lpstr>Office Theme</vt:lpstr>
      <vt:lpstr>VISIO</vt:lpstr>
      <vt:lpstr>CS428: Software Engineering II</vt:lpstr>
      <vt:lpstr>This week’s goals</vt:lpstr>
      <vt:lpstr>PowerPoint Presentation</vt:lpstr>
      <vt:lpstr>Primary project killers</vt:lpstr>
      <vt:lpstr>Requirements in XP</vt:lpstr>
      <vt:lpstr>Other people for requirements</vt:lpstr>
      <vt:lpstr>What’s in requirements</vt:lpstr>
      <vt:lpstr>Requirements</vt:lpstr>
      <vt:lpstr>Functional requirements I</vt:lpstr>
      <vt:lpstr>Functional requirements II</vt:lpstr>
      <vt:lpstr>Non-functional requirements I</vt:lpstr>
      <vt:lpstr>Non-functional requirements II</vt:lpstr>
      <vt:lpstr>Accuracy</vt:lpstr>
      <vt:lpstr>System description</vt:lpstr>
      <vt:lpstr>Many notations </vt:lpstr>
      <vt:lpstr>Many purposes</vt:lpstr>
      <vt:lpstr>Cost of change curve</vt:lpstr>
      <vt:lpstr>Requirements analysis</vt:lpstr>
      <vt:lpstr>Questions to ask</vt:lpstr>
      <vt:lpstr>Discovery techniques</vt:lpstr>
      <vt:lpstr>Requirement document</vt:lpstr>
      <vt:lpstr>Example</vt:lpstr>
      <vt:lpstr>Health claims processing I</vt:lpstr>
      <vt:lpstr>Health claims processing II</vt:lpstr>
      <vt:lpstr>Health claims processing III</vt:lpstr>
      <vt:lpstr>Summary of requirements</vt:lpstr>
      <vt:lpstr>Use Cases</vt:lpstr>
      <vt:lpstr>Use case diagram</vt:lpstr>
      <vt:lpstr>iTrust Spec:  Use Case Based</vt:lpstr>
      <vt:lpstr>iTrust Spec:  Use Case Based</vt:lpstr>
      <vt:lpstr>Main entities</vt:lpstr>
      <vt:lpstr>Example Use Case Diagram</vt:lpstr>
      <vt:lpstr>Use cases</vt:lpstr>
      <vt:lpstr>Use cases are text</vt:lpstr>
      <vt:lpstr>Use cases are event sequences</vt:lpstr>
      <vt:lpstr>Parts of a use case</vt:lpstr>
      <vt:lpstr>Four kinds of use cases</vt:lpstr>
      <vt:lpstr>Goals</vt:lpstr>
      <vt:lpstr>Actor-goal list</vt:lpstr>
      <vt:lpstr>Actor-goal list</vt:lpstr>
      <vt:lpstr>Including lower-level goals</vt:lpstr>
      <vt:lpstr>Actor-goal list for games</vt:lpstr>
      <vt:lpstr>Example: Tower game</vt:lpstr>
      <vt:lpstr>Use case brief</vt:lpstr>
      <vt:lpstr>Use case briefs</vt:lpstr>
      <vt:lpstr>Identify Use Cases from Video Scenarios</vt:lpstr>
      <vt:lpstr>Casual &amp; Fully Dressed</vt:lpstr>
      <vt:lpstr>Design scope</vt:lpstr>
      <vt:lpstr>Casual (short) version of Submit Fax Claim</vt:lpstr>
      <vt:lpstr>Fully dressed</vt:lpstr>
      <vt:lpstr>Fully dressed</vt:lpstr>
      <vt:lpstr>Main success scenario</vt:lpstr>
      <vt:lpstr>Extensions</vt:lpstr>
      <vt:lpstr>Example fully dressed (detailed) version of Submit Fax Claim</vt:lpstr>
      <vt:lpstr>Main success scenario:</vt:lpstr>
      <vt:lpstr>Writing </vt:lpstr>
      <vt:lpstr>Team Writing in Practice </vt:lpstr>
      <vt:lpstr>Use cases and requirements</vt:lpstr>
      <vt:lpstr>Traceability</vt:lpstr>
      <vt:lpstr>Manage requirements</vt:lpstr>
      <vt:lpstr>Scenarios and use cases</vt:lpstr>
      <vt:lpstr>Goals and use cases</vt:lpstr>
      <vt:lpstr>When use cases don’t work</vt:lpstr>
      <vt:lpstr>Use Case Diagram: Stereotypes</vt:lpstr>
      <vt:lpstr>Use Case Diagram: Include</vt:lpstr>
      <vt:lpstr>Use Case Diagram: Extend</vt:lpstr>
      <vt:lpstr>“Executable use cases” Behaviour Driven Development</vt:lpstr>
      <vt:lpstr>Step 1:  Describe behaviour in plain text</vt:lpstr>
      <vt:lpstr>Step 2:  Write a step definition in Ruby</vt:lpstr>
      <vt:lpstr>Step 3:  Run and watch it fail</vt:lpstr>
      <vt:lpstr>Step 4:  Write code to make the step pass</vt:lpstr>
      <vt:lpstr>Step 5:  Run again and see the step pass</vt:lpstr>
      <vt:lpstr>Step 6:  Repeat 2-5 until green like a cuke</vt:lpstr>
      <vt:lpstr>Summary of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Tao Xie</cp:lastModifiedBy>
  <cp:revision>211</cp:revision>
  <dcterms:created xsi:type="dcterms:W3CDTF">2006-08-16T00:00:00Z</dcterms:created>
  <dcterms:modified xsi:type="dcterms:W3CDTF">2017-01-31T16:56:25Z</dcterms:modified>
</cp:coreProperties>
</file>