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56" r:id="rId2"/>
    <p:sldId id="404" r:id="rId3"/>
    <p:sldId id="405" r:id="rId4"/>
    <p:sldId id="406" r:id="rId5"/>
    <p:sldId id="407" r:id="rId6"/>
    <p:sldId id="408" r:id="rId7"/>
    <p:sldId id="449" r:id="rId8"/>
    <p:sldId id="450" r:id="rId9"/>
    <p:sldId id="451" r:id="rId10"/>
    <p:sldId id="452" r:id="rId11"/>
    <p:sldId id="458" r:id="rId12"/>
    <p:sldId id="453" r:id="rId13"/>
    <p:sldId id="457" r:id="rId14"/>
    <p:sldId id="456" r:id="rId15"/>
    <p:sldId id="463" r:id="rId16"/>
    <p:sldId id="461" r:id="rId17"/>
    <p:sldId id="462" r:id="rId18"/>
    <p:sldId id="454" r:id="rId19"/>
    <p:sldId id="455" r:id="rId20"/>
    <p:sldId id="464" r:id="rId21"/>
    <p:sldId id="411" r:id="rId22"/>
    <p:sldId id="413" r:id="rId23"/>
    <p:sldId id="414" r:id="rId24"/>
    <p:sldId id="415" r:id="rId25"/>
    <p:sldId id="416" r:id="rId26"/>
    <p:sldId id="417" r:id="rId27"/>
    <p:sldId id="418" r:id="rId28"/>
    <p:sldId id="419" r:id="rId29"/>
    <p:sldId id="420" r:id="rId30"/>
    <p:sldId id="421" r:id="rId31"/>
    <p:sldId id="424" r:id="rId32"/>
    <p:sldId id="460" r:id="rId33"/>
    <p:sldId id="446"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660" autoAdjust="0"/>
  </p:normalViewPr>
  <p:slideViewPr>
    <p:cSldViewPr>
      <p:cViewPr varScale="1">
        <p:scale>
          <a:sx n="69" d="100"/>
          <a:sy n="69" d="100"/>
        </p:scale>
        <p:origin x="1203"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9032"/>
    </p:cViewPr>
  </p:sorter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0A4D56A8-E1C1-4E39-A3F1-55DFC68F20C7}" type="slidenum">
              <a:rPr lang="en-US" altLang="en-US" sz="1000" b="0"/>
              <a:pPr/>
              <a:t>7</a:t>
            </a:fld>
            <a:endParaRPr lang="en-US" altLang="en-US" sz="1000" b="0"/>
          </a:p>
        </p:txBody>
      </p:sp>
      <p:sp>
        <p:nvSpPr>
          <p:cNvPr id="18435" name="Rectangle 2"/>
          <p:cNvSpPr>
            <a:spLocks noGrp="1" noRot="1" noChangeAspect="1" noChangeArrowheads="1" noTextEdit="1"/>
          </p:cNvSpPr>
          <p:nvPr>
            <p:ph type="sldImg"/>
          </p:nvPr>
        </p:nvSpPr>
        <p:spPr>
          <a:xfrm>
            <a:off x="974725" y="733425"/>
            <a:ext cx="5157788" cy="3868738"/>
          </a:xfrm>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Classes are shown in a box.  Each box is divided up into three compartments:  the name of the class (in bold), its attributes [click], and its operations [click].  The only mandatory information is the name of the class.  Often during high level design, only the class name is filled out.  When design proceeds to lower level design, information about the necessary properties and operations start to emerge and be recorded in the class diagram.  </a:t>
            </a:r>
          </a:p>
        </p:txBody>
      </p:sp>
    </p:spTree>
    <p:extLst>
      <p:ext uri="{BB962C8B-B14F-4D97-AF65-F5344CB8AC3E}">
        <p14:creationId xmlns:p14="http://schemas.microsoft.com/office/powerpoint/2010/main" val="332301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9C6DA177-3FB1-4078-9D75-1B6097F88036}" type="slidenum">
              <a:rPr lang="en-US" altLang="en-US" sz="1000" b="0"/>
              <a:pPr/>
              <a:t>8</a:t>
            </a:fld>
            <a:endParaRPr lang="en-US" altLang="en-US" sz="1000" b="0"/>
          </a:p>
        </p:txBody>
      </p:sp>
      <p:sp>
        <p:nvSpPr>
          <p:cNvPr id="19459" name="Rectangle 2"/>
          <p:cNvSpPr>
            <a:spLocks noGrp="1" noRot="1" noChangeAspect="1" noChangeArrowheads="1" noTextEdit="1"/>
          </p:cNvSpPr>
          <p:nvPr>
            <p:ph type="sldImg"/>
          </p:nvPr>
        </p:nvSpPr>
        <p:spPr>
          <a:xfrm>
            <a:off x="949325" y="754063"/>
            <a:ext cx="5162550" cy="3871912"/>
          </a:xfrm>
          <a:ln/>
        </p:spPr>
      </p:sp>
      <p:sp>
        <p:nvSpPr>
          <p:cNvPr id="19460" name="Rectangle 3"/>
          <p:cNvSpPr>
            <a:spLocks noGrp="1" noChangeArrowheads="1"/>
          </p:cNvSpPr>
          <p:nvPr>
            <p:ph type="body" idx="1"/>
          </p:nvPr>
        </p:nvSpPr>
        <p:spPr>
          <a:xfrm>
            <a:off x="473075" y="4864100"/>
            <a:ext cx="5994400" cy="4645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a:t>Attributes are the data members of a class.  There is a specified notation for attributes, as shown in the first line.  An example of the use of the full notation appears in the second line.  All of the fields of the notation are optional with the exception of the name. </a:t>
            </a:r>
          </a:p>
          <a:p>
            <a:pPr>
              <a:lnSpc>
                <a:spcPct val="90000"/>
              </a:lnSpc>
            </a:pPr>
            <a:endParaRPr lang="en-US" altLang="en-US"/>
          </a:p>
          <a:p>
            <a:pPr>
              <a:lnSpc>
                <a:spcPct val="90000"/>
              </a:lnSpc>
            </a:pPr>
            <a:r>
              <a:rPr lang="en-US" altLang="en-US"/>
              <a:t>[click] The visibility field indicates if the attribute is public or private.  The example attribute on the second line is private – you can tell by the minus sign before the name.  If this attribute was public there would be a + before the name. </a:t>
            </a:r>
          </a:p>
          <a:p>
            <a:pPr>
              <a:lnSpc>
                <a:spcPct val="90000"/>
              </a:lnSpc>
            </a:pPr>
            <a:r>
              <a:rPr lang="en-US" altLang="en-US"/>
              <a:t>[click]The next field is the name – the only mandatory field.</a:t>
            </a:r>
          </a:p>
          <a:p>
            <a:pPr>
              <a:lnSpc>
                <a:spcPct val="90000"/>
              </a:lnSpc>
            </a:pPr>
            <a:r>
              <a:rPr lang="en-US" altLang="en-US"/>
              <a:t>[click] The next field, after the semi-colon is the type of the attribute – which places a restriction on the type of object that may be placed in the attribute.  </a:t>
            </a:r>
          </a:p>
          <a:p>
            <a:pPr>
              <a:lnSpc>
                <a:spcPct val="90000"/>
              </a:lnSpc>
            </a:pPr>
            <a:r>
              <a:rPr lang="en-US" altLang="en-US"/>
              <a:t>[click] Next, the multiplicity appears in square brackets – I’ll explain multiplicity more in a moment.  </a:t>
            </a:r>
          </a:p>
          <a:p>
            <a:pPr>
              <a:lnSpc>
                <a:spcPct val="90000"/>
              </a:lnSpc>
            </a:pPr>
            <a:r>
              <a:rPr lang="en-US" altLang="en-US"/>
              <a:t>[click] Next is the default value for a newly-created object if the attribute isn’t specified during creation.</a:t>
            </a:r>
          </a:p>
          <a:p>
            <a:pPr>
              <a:lnSpc>
                <a:spcPct val="90000"/>
              </a:lnSpc>
            </a:pPr>
            <a:r>
              <a:rPr lang="en-US" altLang="en-US"/>
              <a:t>[click] Finally the {property string} allows you to indicate additional properties for the attribute.  For example the {read only} indicates that the clients may not modify the value of the attribute. </a:t>
            </a:r>
          </a:p>
          <a:p>
            <a:pPr>
              <a:lnSpc>
                <a:spcPct val="90000"/>
              </a:lnSpc>
            </a:pPr>
            <a:r>
              <a:rPr lang="en-US" altLang="en-US"/>
              <a:t>In the example in the figure, only the name and type are shown.  As I said, only the name is required.   </a:t>
            </a:r>
          </a:p>
          <a:p>
            <a:pPr>
              <a:lnSpc>
                <a:spcPct val="90000"/>
              </a:lnSpc>
            </a:pPr>
            <a:r>
              <a:rPr lang="en-US" altLang="en-US"/>
              <a:t>     </a:t>
            </a:r>
          </a:p>
        </p:txBody>
      </p:sp>
    </p:spTree>
    <p:extLst>
      <p:ext uri="{BB962C8B-B14F-4D97-AF65-F5344CB8AC3E}">
        <p14:creationId xmlns:p14="http://schemas.microsoft.com/office/powerpoint/2010/main" val="33612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A3A264AB-F139-4F50-A5D4-BCBCAD6382D7}" type="slidenum">
              <a:rPr lang="en-US" altLang="en-US" sz="1000" b="0"/>
              <a:pPr/>
              <a:t>9</a:t>
            </a:fld>
            <a:endParaRPr lang="en-US" altLang="en-US" sz="1000" b="0"/>
          </a:p>
        </p:txBody>
      </p:sp>
      <p:sp>
        <p:nvSpPr>
          <p:cNvPr id="20483" name="Rectangle 2"/>
          <p:cNvSpPr>
            <a:spLocks noGrp="1" noRot="1" noChangeAspect="1" noChangeArrowheads="1" noTextEdit="1"/>
          </p:cNvSpPr>
          <p:nvPr>
            <p:ph type="sldImg"/>
          </p:nvPr>
        </p:nvSpPr>
        <p:spPr>
          <a:xfrm>
            <a:off x="974725" y="733425"/>
            <a:ext cx="5157788" cy="3868738"/>
          </a:xfrm>
          <a:ln/>
        </p:spPr>
      </p:sp>
      <p:sp>
        <p:nvSpPr>
          <p:cNvPr id="20484" name="Rectangle 3"/>
          <p:cNvSpPr>
            <a:spLocks noGrp="1" noChangeArrowheads="1"/>
          </p:cNvSpPr>
          <p:nvPr>
            <p:ph type="body" idx="1"/>
          </p:nvPr>
        </p:nvSpPr>
        <p:spPr>
          <a:xfrm>
            <a:off x="236538" y="4864100"/>
            <a:ext cx="6469062" cy="520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a:t>Operations are the actions that the class knows to carry out . . . Essentially the methods of the class.  Generally in a class diagram you would not show getter or setter methods – only operations that do more interesting things</a:t>
            </a:r>
          </a:p>
          <a:p>
            <a:pPr>
              <a:lnSpc>
                <a:spcPct val="90000"/>
              </a:lnSpc>
            </a:pPr>
            <a:endParaRPr lang="en-US" altLang="en-US"/>
          </a:p>
          <a:p>
            <a:pPr>
              <a:lnSpc>
                <a:spcPct val="90000"/>
              </a:lnSpc>
            </a:pPr>
            <a:r>
              <a:rPr lang="en-US" altLang="en-US"/>
              <a:t>Similar to attributes, there is a specified notation for operations – again only the name is a required field.  The first line here shows the full syntax, the second an example.</a:t>
            </a:r>
          </a:p>
          <a:p>
            <a:pPr>
              <a:lnSpc>
                <a:spcPct val="90000"/>
              </a:lnSpc>
            </a:pPr>
            <a:r>
              <a:rPr lang="en-US" altLang="en-US"/>
              <a:t>[click] The visibility indicates if the method is private or public.  The example on the second line shows the method is public – you can tell by the plus sign.</a:t>
            </a:r>
          </a:p>
          <a:p>
            <a:pPr>
              <a:lnSpc>
                <a:spcPct val="90000"/>
              </a:lnSpc>
            </a:pPr>
            <a:r>
              <a:rPr lang="en-US" altLang="en-US"/>
              <a:t>[click] The next field is the name of the method – the only required field . . . The methods in the figure only show the name.</a:t>
            </a:r>
          </a:p>
          <a:p>
            <a:pPr>
              <a:lnSpc>
                <a:spcPct val="90000"/>
              </a:lnSpc>
            </a:pPr>
            <a:r>
              <a:rPr lang="en-US" altLang="en-US"/>
              <a:t>[click] Next is the parameter list.  The parameter list has its own syntax.  </a:t>
            </a:r>
          </a:p>
          <a:p>
            <a:pPr>
              <a:lnSpc>
                <a:spcPct val="90000"/>
              </a:lnSpc>
            </a:pPr>
            <a:r>
              <a:rPr lang="en-US" altLang="en-US"/>
              <a:t>[click] The first field is the direction.  The direction indicates whether the parameter is input – shown by the word in (like the example) or output (as indicated by the word out) or both (shown by the word inout).  </a:t>
            </a:r>
          </a:p>
          <a:p>
            <a:pPr>
              <a:lnSpc>
                <a:spcPct val="90000"/>
              </a:lnSpc>
            </a:pPr>
            <a:r>
              <a:rPr lang="en-US" altLang="en-US"/>
              <a:t>[click] Next is the name of the parameter.</a:t>
            </a:r>
          </a:p>
          <a:p>
            <a:pPr>
              <a:lnSpc>
                <a:spcPct val="90000"/>
              </a:lnSpc>
            </a:pPr>
            <a:r>
              <a:rPr lang="en-US" altLang="en-US"/>
              <a:t>[click] and the type of the parameter</a:t>
            </a:r>
          </a:p>
          <a:p>
            <a:pPr>
              <a:lnSpc>
                <a:spcPct val="90000"/>
              </a:lnSpc>
            </a:pPr>
            <a:r>
              <a:rPr lang="en-US" altLang="en-US"/>
              <a:t>[click] and finally a default value for the parameter. </a:t>
            </a:r>
          </a:p>
          <a:p>
            <a:pPr>
              <a:lnSpc>
                <a:spcPct val="90000"/>
              </a:lnSpc>
            </a:pPr>
            <a:r>
              <a:rPr lang="en-US" altLang="en-US"/>
              <a:t>[click] going back to the operation syntax – the next field is the return type of the method.</a:t>
            </a:r>
          </a:p>
          <a:p>
            <a:pPr>
              <a:lnSpc>
                <a:spcPct val="90000"/>
              </a:lnSpc>
            </a:pPr>
            <a:r>
              <a:rPr lang="en-US" altLang="en-US"/>
              <a:t>[click] and finally there can be a property string which indicates any properties that apply to the method. </a:t>
            </a:r>
          </a:p>
          <a:p>
            <a:pPr>
              <a:lnSpc>
                <a:spcPct val="90000"/>
              </a:lnSpc>
            </a:pPr>
            <a:endParaRPr lang="en-US" altLang="en-US"/>
          </a:p>
          <a:p>
            <a:pPr>
              <a:lnSpc>
                <a:spcPct val="90000"/>
              </a:lnSpc>
            </a:pPr>
            <a:r>
              <a:rPr lang="en-US" altLang="en-US"/>
              <a:t>That concludes the types of information that are in the class boxes themselves.  Now we will look at the relationships that can occur between classes.</a:t>
            </a:r>
          </a:p>
          <a:p>
            <a:pPr>
              <a:lnSpc>
                <a:spcPct val="90000"/>
              </a:lnSpc>
            </a:pPr>
            <a:endParaRPr lang="en-US" altLang="en-US"/>
          </a:p>
          <a:p>
            <a:pPr>
              <a:lnSpc>
                <a:spcPct val="90000"/>
              </a:lnSpc>
            </a:pPr>
            <a:endParaRPr lang="en-US" altLang="en-US"/>
          </a:p>
        </p:txBody>
      </p:sp>
    </p:spTree>
    <p:extLst>
      <p:ext uri="{BB962C8B-B14F-4D97-AF65-F5344CB8AC3E}">
        <p14:creationId xmlns:p14="http://schemas.microsoft.com/office/powerpoint/2010/main" val="30462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C7D90EFB-7F0D-4C8C-9217-68EF9D595D01}" type="slidenum">
              <a:rPr lang="en-US" altLang="en-US" sz="1000" b="0"/>
              <a:pPr/>
              <a:t>10</a:t>
            </a:fld>
            <a:endParaRPr lang="en-US" altLang="en-US" sz="1000" b="0"/>
          </a:p>
        </p:txBody>
      </p:sp>
      <p:sp>
        <p:nvSpPr>
          <p:cNvPr id="21507" name="Rectangle 2"/>
          <p:cNvSpPr>
            <a:spLocks noGrp="1" noRot="1" noChangeAspect="1" noChangeArrowheads="1" noTextEdit="1"/>
          </p:cNvSpPr>
          <p:nvPr>
            <p:ph type="sldImg"/>
          </p:nvPr>
        </p:nvSpPr>
        <p:spPr>
          <a:xfrm>
            <a:off x="974725" y="733425"/>
            <a:ext cx="5157788" cy="3868738"/>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first relationship is the generalization relationship – which indicates inheritance or sub and super classes.  Generalization is shown by a hollow arrow.  In this case both Corporate Customer and Personal Customer inherit from the Customer Class.  This relationship indicates that the Corporate and Personal Customers have differences but also many similarities.  The similarities are placed in the super class – Customer.  The differences are put in the subclasses Corporate Customer and Personal Customer.  </a:t>
            </a:r>
          </a:p>
          <a:p>
            <a:r>
              <a:rPr lang="en-US" altLang="en-US"/>
              <a:t>[click] Often generalization is referred to as a “is-a” relationships . . . A Corporate Customer “is-a” Customer.  A Personal Customer “is-a” Customer.</a:t>
            </a:r>
          </a:p>
        </p:txBody>
      </p:sp>
    </p:spTree>
    <p:extLst>
      <p:ext uri="{BB962C8B-B14F-4D97-AF65-F5344CB8AC3E}">
        <p14:creationId xmlns:p14="http://schemas.microsoft.com/office/powerpoint/2010/main" val="1557467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D1F37038-0A69-44B3-A5ED-182289C7826D}" type="slidenum">
              <a:rPr lang="en-US" altLang="en-US" sz="1000" b="0"/>
              <a:pPr/>
              <a:t>12</a:t>
            </a:fld>
            <a:endParaRPr lang="en-US" altLang="en-US" sz="1000" b="0"/>
          </a:p>
        </p:txBody>
      </p:sp>
      <p:sp>
        <p:nvSpPr>
          <p:cNvPr id="22531" name="Rectangle 2"/>
          <p:cNvSpPr>
            <a:spLocks noGrp="1" noRot="1" noChangeAspect="1" noChangeArrowheads="1" noTextEdit="1"/>
          </p:cNvSpPr>
          <p:nvPr>
            <p:ph type="sldImg"/>
          </p:nvPr>
        </p:nvSpPr>
        <p:spPr>
          <a:xfrm>
            <a:off x="949325" y="754063"/>
            <a:ext cx="5162550" cy="3871912"/>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association is a solid line between the classes, from the source class to the target class. Associations can be thought of as “has-a” relationships between classes. [click] An order “has-a” customer associated with it   </a:t>
            </a:r>
          </a:p>
          <a:p>
            <a:r>
              <a:rPr lang="en-US" altLang="en-US"/>
              <a:t>What does this mean in the code?  It means that an instance of the Order class will have a data member that has the type Customer.   Since you have the arrow on the diagram, you don’t usually put the association down as an attribute in the class.  </a:t>
            </a:r>
          </a:p>
          <a:p>
            <a:endParaRPr lang="en-US" altLang="en-US"/>
          </a:p>
          <a:p>
            <a:r>
              <a:rPr lang="en-US" altLang="en-US"/>
              <a:t>[click] You can put the name of the attribute at the target end of the arrow as shown here.</a:t>
            </a:r>
          </a:p>
          <a:p>
            <a:endParaRPr lang="en-US" altLang="en-US"/>
          </a:p>
          <a:p>
            <a:r>
              <a:rPr lang="en-US" altLang="en-US"/>
              <a:t>You can have bidirectional associations – meaning that each class “has-a” instance of the other class as a data member.  These appear as lines with no arrow heads.  For example a bidirectional association between orders and customers would mean that the customer class would keep track of the orders of a customer in addition to every order keeping track of the customer that placed the order.</a:t>
            </a:r>
          </a:p>
        </p:txBody>
      </p:sp>
    </p:spTree>
    <p:extLst>
      <p:ext uri="{BB962C8B-B14F-4D97-AF65-F5344CB8AC3E}">
        <p14:creationId xmlns:p14="http://schemas.microsoft.com/office/powerpoint/2010/main" val="101399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93BF1D2E-6C4B-419B-90B7-D781953364D6}" type="slidenum">
              <a:rPr lang="en-US" altLang="en-US" sz="1000" b="0"/>
              <a:pPr/>
              <a:t>18</a:t>
            </a:fld>
            <a:endParaRPr lang="en-US" altLang="en-US" sz="1000" b="0"/>
          </a:p>
        </p:txBody>
      </p:sp>
      <p:sp>
        <p:nvSpPr>
          <p:cNvPr id="23555" name="Rectangle 2"/>
          <p:cNvSpPr>
            <a:spLocks noGrp="1" noRot="1" noChangeAspect="1" noChangeArrowheads="1" noTextEdit="1"/>
          </p:cNvSpPr>
          <p:nvPr>
            <p:ph type="sldImg"/>
          </p:nvPr>
        </p:nvSpPr>
        <p:spPr>
          <a:xfrm>
            <a:off x="974725" y="733425"/>
            <a:ext cx="5157788" cy="3868738"/>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Multiplicity of a property is an indication of how many objects may fill the property.  In the figure, the multiplicities indicate  that one customer can have 0 to many orders.  No multiplicity is shown near the Customer because the default multiplicity is 1.  </a:t>
            </a:r>
          </a:p>
          <a:p>
            <a:endParaRPr lang="en-US" altLang="en-US"/>
          </a:p>
          <a:p>
            <a:r>
              <a:rPr lang="en-US" altLang="en-US"/>
              <a:t>[click] shown here are some typical multiplicities.  In this screenshot, these are the default multiplicities that can be chosen in the MyEclipse tool.  1 means you can have one object – such as one customer.  0 .. 1 means that you may or may not have the object, but you can have at most one.  1..* indicates that you must have at least one object but you may have many.  And finally, 0 .. * indicates you can have none of the object but you can have many as well.  </a:t>
            </a:r>
          </a:p>
        </p:txBody>
      </p:sp>
    </p:spTree>
    <p:extLst>
      <p:ext uri="{BB962C8B-B14F-4D97-AF65-F5344CB8AC3E}">
        <p14:creationId xmlns:p14="http://schemas.microsoft.com/office/powerpoint/2010/main" val="289171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0EB0603A-A911-4013-B023-89301FBFCF49}" type="slidenum">
              <a:rPr lang="en-US" altLang="en-US" sz="1000" b="0"/>
              <a:pPr/>
              <a:t>19</a:t>
            </a:fld>
            <a:endParaRPr lang="en-US" altLang="en-US" sz="1000" b="0"/>
          </a:p>
        </p:txBody>
      </p:sp>
    </p:spTree>
    <p:extLst>
      <p:ext uri="{BB962C8B-B14F-4D97-AF65-F5344CB8AC3E}">
        <p14:creationId xmlns:p14="http://schemas.microsoft.com/office/powerpoint/2010/main" val="3106167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0EB0603A-A911-4013-B023-89301FBFCF49}" type="slidenum">
              <a:rPr lang="en-US" altLang="en-US" sz="1000" b="0"/>
              <a:pPr/>
              <a:t>20</a:t>
            </a:fld>
            <a:endParaRPr lang="en-US" altLang="en-US" sz="1000" b="0"/>
          </a:p>
        </p:txBody>
      </p:sp>
    </p:spTree>
    <p:extLst>
      <p:ext uri="{BB962C8B-B14F-4D97-AF65-F5344CB8AC3E}">
        <p14:creationId xmlns:p14="http://schemas.microsoft.com/office/powerpoint/2010/main" val="370084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533400" y="1685925"/>
            <a:ext cx="3962400" cy="433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85925"/>
            <a:ext cx="3962400" cy="433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xfrm>
            <a:off x="0" y="6553200"/>
            <a:ext cx="2819400" cy="303213"/>
          </a:xfrm>
          <a:prstGeom prst="rect">
            <a:avLst/>
          </a:prstGeom>
          <a:ln/>
        </p:spPr>
        <p:txBody>
          <a:bodyPr/>
          <a:lstStyle>
            <a:lvl1pPr>
              <a:defRPr/>
            </a:lvl1pPr>
          </a:lstStyle>
          <a:p>
            <a:pPr>
              <a:defRPr/>
            </a:pPr>
            <a:r>
              <a:rPr lang="en-US"/>
              <a:t>CSC591V</a:t>
            </a:r>
          </a:p>
        </p:txBody>
      </p:sp>
      <p:sp>
        <p:nvSpPr>
          <p:cNvPr id="6" name="Rectangle 3"/>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r>
              <a:rPr lang="en-US" altLang="en-US"/>
              <a:t>L13 - </a:t>
            </a:r>
            <a:fld id="{8F30B1ED-71DA-4912-975D-4D02A14C0C61}" type="slidenum">
              <a:rPr lang="en-US" altLang="en-US"/>
              <a:pPr/>
              <a:t>‹#›</a:t>
            </a:fld>
            <a:endParaRPr lang="en-US" altLang="en-US"/>
          </a:p>
        </p:txBody>
      </p:sp>
    </p:spTree>
    <p:extLst>
      <p:ext uri="{BB962C8B-B14F-4D97-AF65-F5344CB8AC3E}">
        <p14:creationId xmlns:p14="http://schemas.microsoft.com/office/powerpoint/2010/main" val="72666129"/>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ocwiki.embarcadero.com/RADStudio/Seattle/en/Class_Diagram_Relationships_(UML_1.5)" TargetMode="External"/><Relationship Id="rId1" Type="http://schemas.openxmlformats.org/officeDocument/2006/relationships/slideLayout" Target="../slideLayouts/slideLayout2.xml"/><Relationship Id="rId4" Type="http://schemas.openxmlformats.org/officeDocument/2006/relationships/hyperlink" Target="http://www.uml-diagrams.org/multiplicity.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Cardinality_(data_modeli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oderanch.com/t/100225/patterns/defualt-multiplicit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ackoverflow.com/questions/13935125/aggregation-multiplicity-u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tackoverflow.com/questions/21362016/uml-composition-multiplicit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paulcwatts/onebusaway-androi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http://www.jeckle.de/files/UML1_2/apndxa.pdf" TargetMode="External"/><Relationship Id="rId4" Type="http://schemas.openxmlformats.org/officeDocument/2006/relationships/image" Target="../media/image1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CS428:</a:t>
            </a:r>
            <a:br>
              <a:rPr lang="en-US" dirty="0"/>
            </a:br>
            <a:r>
              <a:rPr lang="en-US" dirty="0"/>
              <a:t>Software Engineering II</a:t>
            </a:r>
          </a:p>
        </p:txBody>
      </p:sp>
      <p:sp>
        <p:nvSpPr>
          <p:cNvPr id="3" name="Subtitle 2"/>
          <p:cNvSpPr>
            <a:spLocks noGrp="1"/>
          </p:cNvSpPr>
          <p:nvPr>
            <p:ph type="subTitle" idx="1"/>
          </p:nvPr>
        </p:nvSpPr>
        <p:spPr/>
        <p:txBody>
          <a:bodyPr/>
          <a:lstStyle/>
          <a:p>
            <a:r>
              <a:rPr lang="en-US" dirty="0"/>
              <a:t>UML</a:t>
            </a:r>
          </a:p>
        </p:txBody>
      </p:sp>
    </p:spTree>
    <p:extLst>
      <p:ext uri="{BB962C8B-B14F-4D97-AF65-F5344CB8AC3E}">
        <p14:creationId xmlns:p14="http://schemas.microsoft.com/office/powerpoint/2010/main" val="140083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19482"/>
            <a:ext cx="8229600" cy="1143000"/>
          </a:xfrm>
        </p:spPr>
        <p:txBody>
          <a:bodyPr/>
          <a:lstStyle/>
          <a:p>
            <a:r>
              <a:rPr lang="en-US" altLang="en-US" dirty="0"/>
              <a:t>Generalization</a:t>
            </a:r>
          </a:p>
        </p:txBody>
      </p:sp>
      <p:sp>
        <p:nvSpPr>
          <p:cNvPr id="8195" name="Rectangle 3"/>
          <p:cNvSpPr>
            <a:spLocks noGrp="1" noChangeArrowheads="1"/>
          </p:cNvSpPr>
          <p:nvPr>
            <p:ph type="body" sz="half" idx="1"/>
          </p:nvPr>
        </p:nvSpPr>
        <p:spPr>
          <a:xfrm>
            <a:off x="349827" y="4648200"/>
            <a:ext cx="8763000" cy="2133600"/>
          </a:xfrm>
        </p:spPr>
        <p:txBody>
          <a:bodyPr>
            <a:normAutofit/>
          </a:bodyPr>
          <a:lstStyle/>
          <a:p>
            <a:pPr>
              <a:lnSpc>
                <a:spcPct val="80000"/>
              </a:lnSpc>
            </a:pPr>
            <a:r>
              <a:rPr lang="en-US" altLang="en-US" sz="2800" dirty="0"/>
              <a:t>Generalization relationships denote inheritance between classes.</a:t>
            </a:r>
          </a:p>
          <a:p>
            <a:pPr>
              <a:lnSpc>
                <a:spcPct val="80000"/>
              </a:lnSpc>
            </a:pPr>
            <a:r>
              <a:rPr lang="en-US" altLang="en-US" sz="2800" dirty="0"/>
              <a:t>The children classes inherit the attributes and operations of the parent class.</a:t>
            </a:r>
          </a:p>
          <a:p>
            <a:pPr>
              <a:lnSpc>
                <a:spcPct val="80000"/>
              </a:lnSpc>
              <a:buFont typeface="Wingdings" panose="05000000000000000000" pitchFamily="2" charset="2"/>
              <a:buNone/>
            </a:pPr>
            <a:endParaRPr lang="en-US" altLang="en-US" sz="2800" dirty="0"/>
          </a:p>
          <a:p>
            <a:pPr>
              <a:lnSpc>
                <a:spcPct val="80000"/>
              </a:lnSpc>
            </a:pPr>
            <a:endParaRPr lang="en-US" altLang="en-US" sz="2800" dirty="0"/>
          </a:p>
        </p:txBody>
      </p:sp>
      <p:pic>
        <p:nvPicPr>
          <p:cNvPr id="8196"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133600" y="1295400"/>
            <a:ext cx="4800600" cy="2895600"/>
          </a:xfrm>
        </p:spPr>
      </p:pic>
      <p:sp>
        <p:nvSpPr>
          <p:cNvPr id="8197" name="AutoShape 7"/>
          <p:cNvSpPr>
            <a:spLocks noChangeArrowheads="1"/>
          </p:cNvSpPr>
          <p:nvPr/>
        </p:nvSpPr>
        <p:spPr bwMode="auto">
          <a:xfrm>
            <a:off x="2362200" y="2133600"/>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01768" name="Text Box 8"/>
          <p:cNvSpPr txBox="1">
            <a:spLocks noChangeArrowheads="1"/>
          </p:cNvSpPr>
          <p:nvPr/>
        </p:nvSpPr>
        <p:spPr bwMode="auto">
          <a:xfrm>
            <a:off x="3505200" y="2667000"/>
            <a:ext cx="685800" cy="30480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is -a</a:t>
            </a:r>
          </a:p>
        </p:txBody>
      </p:sp>
      <p:sp>
        <p:nvSpPr>
          <p:cNvPr id="501769" name="Text Box 9"/>
          <p:cNvSpPr txBox="1">
            <a:spLocks noChangeArrowheads="1"/>
          </p:cNvSpPr>
          <p:nvPr/>
        </p:nvSpPr>
        <p:spPr bwMode="auto">
          <a:xfrm>
            <a:off x="5257800" y="2590800"/>
            <a:ext cx="685800" cy="317500"/>
          </a:xfrm>
          <a:prstGeom prst="rect">
            <a:avLst/>
          </a:prstGeom>
          <a:solidFill>
            <a:srgbClr val="CCFFCC"/>
          </a:solidFill>
          <a:ln w="12700">
            <a:solidFill>
              <a:srgbClr val="CCFFCC"/>
            </a:solidFill>
            <a:miter lim="800000"/>
            <a:headEnd type="none" w="sm" len="sm"/>
            <a:tailEnd type="none" w="sm" len="sm"/>
          </a:ln>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is -a</a:t>
            </a:r>
          </a:p>
        </p:txBody>
      </p:sp>
      <p:sp>
        <p:nvSpPr>
          <p:cNvPr id="8200" name="TextBox 8"/>
          <p:cNvSpPr txBox="1">
            <a:spLocks noChangeArrowheads="1"/>
          </p:cNvSpPr>
          <p:nvPr/>
        </p:nvSpPr>
        <p:spPr bwMode="auto">
          <a:xfrm>
            <a:off x="4509655" y="6357937"/>
            <a:ext cx="426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eaLnBrk="1" hangingPunct="1"/>
            <a:r>
              <a:rPr lang="en-US" altLang="en-US" sz="2400" dirty="0"/>
              <a:t>Indicated by a hollow arrow</a:t>
            </a:r>
          </a:p>
        </p:txBody>
      </p:sp>
    </p:spTree>
    <p:extLst>
      <p:ext uri="{BB962C8B-B14F-4D97-AF65-F5344CB8AC3E}">
        <p14:creationId xmlns:p14="http://schemas.microsoft.com/office/powerpoint/2010/main" val="3267505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768"/>
                                        </p:tgtEl>
                                        <p:attrNameLst>
                                          <p:attrName>style.visibility</p:attrName>
                                        </p:attrNameLst>
                                      </p:cBhvr>
                                      <p:to>
                                        <p:strVal val="visible"/>
                                      </p:to>
                                    </p:set>
                                    <p:animEffect transition="in" filter="fade">
                                      <p:cBhvr>
                                        <p:cTn id="7" dur="2000"/>
                                        <p:tgtEl>
                                          <p:spTgt spid="5017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1769"/>
                                        </p:tgtEl>
                                        <p:attrNameLst>
                                          <p:attrName>style.visibility</p:attrName>
                                        </p:attrNameLst>
                                      </p:cBhvr>
                                      <p:to>
                                        <p:strVal val="visible"/>
                                      </p:to>
                                    </p:set>
                                    <p:animEffect transition="in" filter="fade">
                                      <p:cBhvr>
                                        <p:cTn id="10" dur="2000"/>
                                        <p:tgtEl>
                                          <p:spTgt spid="501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8" grpId="0" animBg="1"/>
      <p:bldP spid="5017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dirty="0"/>
              <a:t>Generalization/Inheritance</a:t>
            </a:r>
          </a:p>
        </p:txBody>
      </p:sp>
      <p:sp>
        <p:nvSpPr>
          <p:cNvPr id="47" name="Slide Number Placeholder 46"/>
          <p:cNvSpPr>
            <a:spLocks noGrp="1"/>
          </p:cNvSpPr>
          <p:nvPr>
            <p:ph type="sldNum" sz="quarter" idx="12"/>
          </p:nvPr>
        </p:nvSpPr>
        <p:spPr/>
        <p:txBody>
          <a:bodyPr/>
          <a:lstStyle/>
          <a:p>
            <a:fld id="{02C9DB5C-C1E4-4968-83EA-BAF23664457F}" type="slidenum">
              <a:rPr lang="en-US" altLang="en-US" smtClean="0"/>
              <a:pPr/>
              <a:t>11</a:t>
            </a:fld>
            <a:endParaRPr lang="en-US" altLang="en-US" dirty="0"/>
          </a:p>
        </p:txBody>
      </p:sp>
      <p:sp>
        <p:nvSpPr>
          <p:cNvPr id="92" name="Text Box 3"/>
          <p:cNvSpPr txBox="1">
            <a:spLocks noChangeArrowheads="1"/>
          </p:cNvSpPr>
          <p:nvPr/>
        </p:nvSpPr>
        <p:spPr bwMode="auto">
          <a:xfrm>
            <a:off x="2787650" y="4956175"/>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Scanned Image</a:t>
            </a:r>
          </a:p>
        </p:txBody>
      </p:sp>
      <p:sp>
        <p:nvSpPr>
          <p:cNvPr id="93" name="Text Box 4"/>
          <p:cNvSpPr txBox="1">
            <a:spLocks noChangeArrowheads="1"/>
          </p:cNvSpPr>
          <p:nvPr/>
        </p:nvSpPr>
        <p:spPr bwMode="auto">
          <a:xfrm>
            <a:off x="7086600" y="20955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Plan</a:t>
            </a:r>
          </a:p>
        </p:txBody>
      </p:sp>
      <p:sp>
        <p:nvSpPr>
          <p:cNvPr id="94" name="Text Box 5"/>
          <p:cNvSpPr txBox="1">
            <a:spLocks noChangeArrowheads="1"/>
          </p:cNvSpPr>
          <p:nvPr/>
        </p:nvSpPr>
        <p:spPr bwMode="auto">
          <a:xfrm>
            <a:off x="7086600" y="4000500"/>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Provider</a:t>
            </a:r>
          </a:p>
        </p:txBody>
      </p:sp>
      <p:sp>
        <p:nvSpPr>
          <p:cNvPr id="95" name="Text Box 6"/>
          <p:cNvSpPr txBox="1">
            <a:spLocks noChangeArrowheads="1"/>
          </p:cNvSpPr>
          <p:nvPr/>
        </p:nvSpPr>
        <p:spPr bwMode="auto">
          <a:xfrm>
            <a:off x="6716713" y="4610100"/>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name: String</a:t>
            </a:r>
          </a:p>
          <a:p>
            <a:pPr eaLnBrk="0" fontAlgn="base" hangingPunct="0">
              <a:spcBef>
                <a:spcPct val="0"/>
              </a:spcBef>
              <a:spcAft>
                <a:spcPct val="0"/>
              </a:spcAft>
            </a:pPr>
            <a:r>
              <a:rPr lang="en-US" altLang="en-US" sz="2000">
                <a:solidFill>
                  <a:srgbClr val="000000"/>
                </a:solidFill>
                <a:latin typeface="Times New Roman" pitchFamily="18" charset="0"/>
              </a:rPr>
              <a:t>address: String</a:t>
            </a:r>
          </a:p>
          <a:p>
            <a:pPr eaLnBrk="0" fontAlgn="base" hangingPunct="0">
              <a:spcBef>
                <a:spcPct val="0"/>
              </a:spcBef>
              <a:spcAft>
                <a:spcPct val="0"/>
              </a:spcAft>
            </a:pPr>
            <a:r>
              <a:rPr lang="en-US" altLang="en-US" sz="2000">
                <a:solidFill>
                  <a:srgbClr val="000000"/>
                </a:solidFill>
                <a:latin typeface="Times New Roman" pitchFamily="18" charset="0"/>
              </a:rPr>
              <a:t>phone: String</a:t>
            </a:r>
          </a:p>
        </p:txBody>
      </p:sp>
      <p:sp>
        <p:nvSpPr>
          <p:cNvPr id="96" name="Rectangle 8"/>
          <p:cNvSpPr>
            <a:spLocks noChangeArrowheads="1"/>
          </p:cNvSpPr>
          <p:nvPr/>
        </p:nvSpPr>
        <p:spPr bwMode="auto">
          <a:xfrm>
            <a:off x="6629400" y="3924300"/>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7" name="Rectangle 9"/>
          <p:cNvSpPr>
            <a:spLocks noChangeArrowheads="1"/>
          </p:cNvSpPr>
          <p:nvPr/>
        </p:nvSpPr>
        <p:spPr bwMode="auto">
          <a:xfrm>
            <a:off x="2895600" y="4914900"/>
            <a:ext cx="1905000" cy="1066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8" name="Line 10"/>
          <p:cNvSpPr>
            <a:spLocks noChangeShapeType="1"/>
          </p:cNvSpPr>
          <p:nvPr/>
        </p:nvSpPr>
        <p:spPr bwMode="auto">
          <a:xfrm>
            <a:off x="6629400" y="45339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9" name="Line 11"/>
          <p:cNvSpPr>
            <a:spLocks noChangeShapeType="1"/>
          </p:cNvSpPr>
          <p:nvPr/>
        </p:nvSpPr>
        <p:spPr bwMode="auto">
          <a:xfrm>
            <a:off x="6629400" y="5646214"/>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0" name="Line 12"/>
          <p:cNvSpPr>
            <a:spLocks noChangeShapeType="1"/>
          </p:cNvSpPr>
          <p:nvPr/>
        </p:nvSpPr>
        <p:spPr bwMode="auto">
          <a:xfrm>
            <a:off x="2895600" y="56769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1" name="Line 13"/>
          <p:cNvSpPr>
            <a:spLocks noChangeShapeType="1"/>
          </p:cNvSpPr>
          <p:nvPr/>
        </p:nvSpPr>
        <p:spPr bwMode="auto">
          <a:xfrm>
            <a:off x="6629400" y="31623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2" name="Rectangle 14"/>
          <p:cNvSpPr>
            <a:spLocks noChangeArrowheads="1"/>
          </p:cNvSpPr>
          <p:nvPr/>
        </p:nvSpPr>
        <p:spPr bwMode="auto">
          <a:xfrm>
            <a:off x="6629400" y="2019300"/>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3" name="Line 15"/>
          <p:cNvSpPr>
            <a:spLocks noChangeShapeType="1"/>
          </p:cNvSpPr>
          <p:nvPr/>
        </p:nvSpPr>
        <p:spPr bwMode="auto">
          <a:xfrm>
            <a:off x="6629400" y="25527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4" name="Line 16"/>
          <p:cNvSpPr>
            <a:spLocks noChangeShapeType="1"/>
          </p:cNvSpPr>
          <p:nvPr/>
        </p:nvSpPr>
        <p:spPr bwMode="auto">
          <a:xfrm>
            <a:off x="2895600" y="54483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5" name="Text Box 17"/>
          <p:cNvSpPr txBox="1">
            <a:spLocks noChangeArrowheads="1"/>
          </p:cNvSpPr>
          <p:nvPr/>
        </p:nvSpPr>
        <p:spPr bwMode="auto">
          <a:xfrm>
            <a:off x="6684963" y="27051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name: String</a:t>
            </a:r>
          </a:p>
        </p:txBody>
      </p:sp>
      <p:sp>
        <p:nvSpPr>
          <p:cNvPr id="106" name="Text Box 18"/>
          <p:cNvSpPr txBox="1">
            <a:spLocks noChangeArrowheads="1"/>
          </p:cNvSpPr>
          <p:nvPr/>
        </p:nvSpPr>
        <p:spPr bwMode="auto">
          <a:xfrm>
            <a:off x="3963988" y="2095500"/>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Claim</a:t>
            </a:r>
          </a:p>
        </p:txBody>
      </p:sp>
      <p:sp>
        <p:nvSpPr>
          <p:cNvPr id="107" name="Text Box 19"/>
          <p:cNvSpPr txBox="1">
            <a:spLocks noChangeArrowheads="1"/>
          </p:cNvSpPr>
          <p:nvPr/>
        </p:nvSpPr>
        <p:spPr bwMode="auto">
          <a:xfrm>
            <a:off x="3440113" y="2705100"/>
            <a:ext cx="19542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date: Date</a:t>
            </a:r>
          </a:p>
          <a:p>
            <a:pPr eaLnBrk="0" fontAlgn="base" hangingPunct="0">
              <a:spcBef>
                <a:spcPct val="0"/>
              </a:spcBef>
              <a:spcAft>
                <a:spcPct val="0"/>
              </a:spcAft>
            </a:pPr>
            <a:r>
              <a:rPr lang="en-US" altLang="en-US" sz="2000">
                <a:solidFill>
                  <a:srgbClr val="000000"/>
                </a:solidFill>
                <a:latin typeface="Times New Roman" pitchFamily="18" charset="0"/>
              </a:rPr>
              <a:t>procedure: String</a:t>
            </a:r>
          </a:p>
          <a:p>
            <a:pPr eaLnBrk="0" fontAlgn="base" hangingPunct="0">
              <a:spcBef>
                <a:spcPct val="0"/>
              </a:spcBef>
              <a:spcAft>
                <a:spcPct val="0"/>
              </a:spcAft>
            </a:pPr>
            <a:r>
              <a:rPr lang="en-US" altLang="en-US" sz="2000">
                <a:solidFill>
                  <a:srgbClr val="000000"/>
                </a:solidFill>
                <a:latin typeface="Times New Roman" pitchFamily="18" charset="0"/>
              </a:rPr>
              <a:t>supplies: String</a:t>
            </a:r>
          </a:p>
          <a:p>
            <a:pPr eaLnBrk="0" fontAlgn="base" hangingPunct="0">
              <a:spcBef>
                <a:spcPct val="0"/>
              </a:spcBef>
              <a:spcAft>
                <a:spcPct val="0"/>
              </a:spcAft>
            </a:pPr>
            <a:r>
              <a:rPr lang="en-US" altLang="en-US" sz="2000">
                <a:solidFill>
                  <a:srgbClr val="000000"/>
                </a:solidFill>
                <a:latin typeface="Times New Roman" pitchFamily="18" charset="0"/>
              </a:rPr>
              <a:t>price: Integer</a:t>
            </a:r>
          </a:p>
        </p:txBody>
      </p:sp>
      <p:sp>
        <p:nvSpPr>
          <p:cNvPr id="108" name="Rectangle 20"/>
          <p:cNvSpPr>
            <a:spLocks noChangeArrowheads="1"/>
          </p:cNvSpPr>
          <p:nvPr/>
        </p:nvSpPr>
        <p:spPr bwMode="auto">
          <a:xfrm>
            <a:off x="3352800" y="2019300"/>
            <a:ext cx="1905000" cy="2362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9" name="Line 21"/>
          <p:cNvSpPr>
            <a:spLocks noChangeShapeType="1"/>
          </p:cNvSpPr>
          <p:nvPr/>
        </p:nvSpPr>
        <p:spPr bwMode="auto">
          <a:xfrm>
            <a:off x="3352800" y="26289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0" name="Line 22"/>
          <p:cNvSpPr>
            <a:spLocks noChangeShapeType="1"/>
          </p:cNvSpPr>
          <p:nvPr/>
        </p:nvSpPr>
        <p:spPr bwMode="auto">
          <a:xfrm>
            <a:off x="3352800" y="40767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1" name="Line 23"/>
          <p:cNvSpPr>
            <a:spLocks noChangeShapeType="1"/>
          </p:cNvSpPr>
          <p:nvPr/>
        </p:nvSpPr>
        <p:spPr bwMode="auto">
          <a:xfrm>
            <a:off x="2362200" y="30099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2" name="Line 24"/>
          <p:cNvSpPr>
            <a:spLocks noChangeShapeType="1"/>
          </p:cNvSpPr>
          <p:nvPr/>
        </p:nvSpPr>
        <p:spPr bwMode="auto">
          <a:xfrm>
            <a:off x="5257800" y="27813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3" name="Line 25"/>
          <p:cNvSpPr>
            <a:spLocks noChangeShapeType="1"/>
          </p:cNvSpPr>
          <p:nvPr/>
        </p:nvSpPr>
        <p:spPr bwMode="auto">
          <a:xfrm>
            <a:off x="5257800" y="34671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4" name="Line 26"/>
          <p:cNvSpPr>
            <a:spLocks noChangeShapeType="1"/>
          </p:cNvSpPr>
          <p:nvPr/>
        </p:nvSpPr>
        <p:spPr bwMode="auto">
          <a:xfrm>
            <a:off x="5943600" y="3467100"/>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5" name="Line 27"/>
          <p:cNvSpPr>
            <a:spLocks noChangeShapeType="1"/>
          </p:cNvSpPr>
          <p:nvPr/>
        </p:nvSpPr>
        <p:spPr bwMode="auto">
          <a:xfrm>
            <a:off x="5943600" y="42291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6" name="Text Box 28"/>
          <p:cNvSpPr txBox="1">
            <a:spLocks noChangeArrowheads="1"/>
          </p:cNvSpPr>
          <p:nvPr/>
        </p:nvSpPr>
        <p:spPr bwMode="auto">
          <a:xfrm>
            <a:off x="2743200" y="30099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claim</a:t>
            </a:r>
          </a:p>
        </p:txBody>
      </p:sp>
      <p:sp>
        <p:nvSpPr>
          <p:cNvPr id="117" name="Text Box 29"/>
          <p:cNvSpPr txBox="1">
            <a:spLocks noChangeArrowheads="1"/>
          </p:cNvSpPr>
          <p:nvPr/>
        </p:nvSpPr>
        <p:spPr bwMode="auto">
          <a:xfrm>
            <a:off x="5397500" y="30861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a:t>
            </a:r>
          </a:p>
        </p:txBody>
      </p:sp>
      <p:sp>
        <p:nvSpPr>
          <p:cNvPr id="118" name="Text Box 30"/>
          <p:cNvSpPr txBox="1">
            <a:spLocks noChangeArrowheads="1"/>
          </p:cNvSpPr>
          <p:nvPr/>
        </p:nvSpPr>
        <p:spPr bwMode="auto">
          <a:xfrm>
            <a:off x="2286000" y="25527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image</a:t>
            </a:r>
          </a:p>
        </p:txBody>
      </p:sp>
      <p:sp>
        <p:nvSpPr>
          <p:cNvPr id="119" name="Text Box 31"/>
          <p:cNvSpPr txBox="1">
            <a:spLocks noChangeArrowheads="1"/>
          </p:cNvSpPr>
          <p:nvPr/>
        </p:nvSpPr>
        <p:spPr bwMode="auto">
          <a:xfrm>
            <a:off x="5372100" y="24003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a:t>
            </a:r>
          </a:p>
        </p:txBody>
      </p:sp>
      <p:sp>
        <p:nvSpPr>
          <p:cNvPr id="120" name="AutoShape 33"/>
          <p:cNvSpPr>
            <a:spLocks noChangeArrowheads="1"/>
          </p:cNvSpPr>
          <p:nvPr/>
        </p:nvSpPr>
        <p:spPr bwMode="auto">
          <a:xfrm>
            <a:off x="1226345" y="3762464"/>
            <a:ext cx="381000" cy="381000"/>
          </a:xfrm>
          <a:prstGeom prst="triangle">
            <a:avLst>
              <a:gd name="adj" fmla="val 50000"/>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21" name="Text Box 34"/>
          <p:cNvSpPr txBox="1">
            <a:spLocks noChangeArrowheads="1"/>
          </p:cNvSpPr>
          <p:nvPr/>
        </p:nvSpPr>
        <p:spPr bwMode="auto">
          <a:xfrm>
            <a:off x="492125" y="2365375"/>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Claim Image</a:t>
            </a:r>
          </a:p>
        </p:txBody>
      </p:sp>
      <p:sp>
        <p:nvSpPr>
          <p:cNvPr id="122" name="Text Box 35"/>
          <p:cNvSpPr txBox="1">
            <a:spLocks noChangeArrowheads="1"/>
          </p:cNvSpPr>
          <p:nvPr/>
        </p:nvSpPr>
        <p:spPr bwMode="auto">
          <a:xfrm>
            <a:off x="728663" y="29337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ID: String</a:t>
            </a:r>
          </a:p>
        </p:txBody>
      </p:sp>
      <p:sp>
        <p:nvSpPr>
          <p:cNvPr id="123" name="Rectangle 36"/>
          <p:cNvSpPr>
            <a:spLocks noChangeArrowheads="1"/>
          </p:cNvSpPr>
          <p:nvPr/>
        </p:nvSpPr>
        <p:spPr bwMode="auto">
          <a:xfrm>
            <a:off x="457200" y="2324100"/>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24" name="Line 37"/>
          <p:cNvSpPr>
            <a:spLocks noChangeShapeType="1"/>
          </p:cNvSpPr>
          <p:nvPr/>
        </p:nvSpPr>
        <p:spPr bwMode="auto">
          <a:xfrm>
            <a:off x="457200" y="34671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25" name="Line 38"/>
          <p:cNvSpPr>
            <a:spLocks noChangeShapeType="1"/>
          </p:cNvSpPr>
          <p:nvPr/>
        </p:nvSpPr>
        <p:spPr bwMode="auto">
          <a:xfrm>
            <a:off x="457200" y="28575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26" name="Text Box 39"/>
          <p:cNvSpPr txBox="1">
            <a:spLocks noChangeArrowheads="1"/>
          </p:cNvSpPr>
          <p:nvPr/>
        </p:nvSpPr>
        <p:spPr bwMode="auto">
          <a:xfrm>
            <a:off x="558800" y="4956175"/>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Fax Image</a:t>
            </a:r>
          </a:p>
        </p:txBody>
      </p:sp>
      <p:sp>
        <p:nvSpPr>
          <p:cNvPr id="127" name="Rectangle 40"/>
          <p:cNvSpPr>
            <a:spLocks noChangeArrowheads="1"/>
          </p:cNvSpPr>
          <p:nvPr/>
        </p:nvSpPr>
        <p:spPr bwMode="auto">
          <a:xfrm>
            <a:off x="381000" y="4914900"/>
            <a:ext cx="1905000" cy="1066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28" name="Line 41"/>
          <p:cNvSpPr>
            <a:spLocks noChangeShapeType="1"/>
          </p:cNvSpPr>
          <p:nvPr/>
        </p:nvSpPr>
        <p:spPr bwMode="auto">
          <a:xfrm>
            <a:off x="381000" y="56769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29" name="Line 42"/>
          <p:cNvSpPr>
            <a:spLocks noChangeShapeType="1"/>
          </p:cNvSpPr>
          <p:nvPr/>
        </p:nvSpPr>
        <p:spPr bwMode="auto">
          <a:xfrm>
            <a:off x="381000" y="54483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30" name="Line 43"/>
          <p:cNvSpPr>
            <a:spLocks noChangeShapeType="1"/>
          </p:cNvSpPr>
          <p:nvPr/>
        </p:nvSpPr>
        <p:spPr bwMode="auto">
          <a:xfrm>
            <a:off x="1447800" y="4152900"/>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31" name="Line 44"/>
          <p:cNvSpPr>
            <a:spLocks noChangeShapeType="1"/>
          </p:cNvSpPr>
          <p:nvPr/>
        </p:nvSpPr>
        <p:spPr bwMode="auto">
          <a:xfrm>
            <a:off x="1447800" y="4610100"/>
            <a:ext cx="1676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32" name="Line 45"/>
          <p:cNvSpPr>
            <a:spLocks noChangeShapeType="1"/>
          </p:cNvSpPr>
          <p:nvPr/>
        </p:nvSpPr>
        <p:spPr bwMode="auto">
          <a:xfrm>
            <a:off x="3124200" y="4610100"/>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33" name="Text Box 46"/>
          <p:cNvSpPr txBox="1">
            <a:spLocks noChangeArrowheads="1"/>
          </p:cNvSpPr>
          <p:nvPr/>
        </p:nvSpPr>
        <p:spPr bwMode="auto">
          <a:xfrm>
            <a:off x="2895600" y="25527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134" name="Text Box 47"/>
          <p:cNvSpPr txBox="1">
            <a:spLocks noChangeArrowheads="1"/>
          </p:cNvSpPr>
          <p:nvPr/>
        </p:nvSpPr>
        <p:spPr bwMode="auto">
          <a:xfrm>
            <a:off x="2286000" y="3009899"/>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dirty="0">
                <a:solidFill>
                  <a:srgbClr val="000000"/>
                </a:solidFill>
                <a:latin typeface="Times New Roman" pitchFamily="18" charset="0"/>
              </a:rPr>
              <a:t>0..1</a:t>
            </a:r>
          </a:p>
        </p:txBody>
      </p:sp>
    </p:spTree>
    <p:extLst>
      <p:ext uri="{BB962C8B-B14F-4D97-AF65-F5344CB8AC3E}">
        <p14:creationId xmlns:p14="http://schemas.microsoft.com/office/powerpoint/2010/main" val="202678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71463"/>
            <a:ext cx="8915400" cy="795337"/>
          </a:xfrm>
        </p:spPr>
        <p:txBody>
          <a:bodyPr/>
          <a:lstStyle/>
          <a:p>
            <a:r>
              <a:rPr lang="en-US" altLang="en-US"/>
              <a:t>Association </a:t>
            </a:r>
          </a:p>
        </p:txBody>
      </p:sp>
      <p:pic>
        <p:nvPicPr>
          <p:cNvPr id="921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52700"/>
            <a:ext cx="69357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AutoShape 17"/>
          <p:cNvSpPr>
            <a:spLocks noChangeArrowheads="1"/>
          </p:cNvSpPr>
          <p:nvPr/>
        </p:nvSpPr>
        <p:spPr bwMode="auto">
          <a:xfrm rot="5400000">
            <a:off x="3717131" y="2112169"/>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09970" name="Text Box 18"/>
          <p:cNvSpPr txBox="1">
            <a:spLocks noChangeArrowheads="1"/>
          </p:cNvSpPr>
          <p:nvPr/>
        </p:nvSpPr>
        <p:spPr bwMode="auto">
          <a:xfrm>
            <a:off x="3886200" y="3086100"/>
            <a:ext cx="838200" cy="30480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has-a</a:t>
            </a:r>
          </a:p>
        </p:txBody>
      </p:sp>
      <p:pic>
        <p:nvPicPr>
          <p:cNvPr id="509971"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1" y="5067300"/>
            <a:ext cx="7011988" cy="14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72" name="AutoShape 20"/>
          <p:cNvSpPr>
            <a:spLocks noChangeArrowheads="1"/>
          </p:cNvSpPr>
          <p:nvPr/>
        </p:nvSpPr>
        <p:spPr bwMode="auto">
          <a:xfrm rot="5400000">
            <a:off x="4174331" y="4017169"/>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9224" name="TextBox 7"/>
          <p:cNvSpPr txBox="1">
            <a:spLocks noChangeArrowheads="1"/>
          </p:cNvSpPr>
          <p:nvPr/>
        </p:nvSpPr>
        <p:spPr bwMode="auto">
          <a:xfrm>
            <a:off x="4545085" y="1097973"/>
            <a:ext cx="47244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eaLnBrk="1" hangingPunct="1">
              <a:buFont typeface="Arial" panose="020B0604020202020204" pitchFamily="34" charset="0"/>
              <a:buChar char="•"/>
            </a:pPr>
            <a:r>
              <a:rPr lang="en-US" altLang="en-US" sz="2000" dirty="0"/>
              <a:t> Indicated by a solid arrow line from the source (holding) class to the target class (being held)</a:t>
            </a:r>
          </a:p>
          <a:p>
            <a:pPr eaLnBrk="1" hangingPunct="1">
              <a:buFont typeface="Arial" panose="020B0604020202020204" pitchFamily="34" charset="0"/>
              <a:buChar char="•"/>
            </a:pPr>
            <a:r>
              <a:rPr lang="en-US" altLang="en-US" sz="2000" dirty="0"/>
              <a:t> Can be bi-directional represented by lines without arrow heads</a:t>
            </a:r>
          </a:p>
        </p:txBody>
      </p:sp>
      <p:sp>
        <p:nvSpPr>
          <p:cNvPr id="9225" name="TextBox 8"/>
          <p:cNvSpPr txBox="1">
            <a:spLocks noChangeArrowheads="1"/>
          </p:cNvSpPr>
          <p:nvPr/>
        </p:nvSpPr>
        <p:spPr bwMode="auto">
          <a:xfrm>
            <a:off x="141287" y="4119562"/>
            <a:ext cx="2819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eaLnBrk="1" hangingPunct="1"/>
            <a:r>
              <a:rPr lang="en-US" altLang="en-US" sz="1800" dirty="0"/>
              <a:t>Don’t usually put the association down as an attribute in the class</a:t>
            </a:r>
          </a:p>
        </p:txBody>
      </p:sp>
    </p:spTree>
    <p:extLst>
      <p:ext uri="{BB962C8B-B14F-4D97-AF65-F5344CB8AC3E}">
        <p14:creationId xmlns:p14="http://schemas.microsoft.com/office/powerpoint/2010/main" val="3689662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9970"/>
                                        </p:tgtEl>
                                        <p:attrNameLst>
                                          <p:attrName>style.visibility</p:attrName>
                                        </p:attrNameLst>
                                      </p:cBhvr>
                                      <p:to>
                                        <p:strVal val="visible"/>
                                      </p:to>
                                    </p:set>
                                    <p:animEffect transition="in" filter="fade">
                                      <p:cBhvr>
                                        <p:cTn id="7" dur="2000"/>
                                        <p:tgtEl>
                                          <p:spTgt spid="509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09971"/>
                                        </p:tgtEl>
                                        <p:attrNameLst>
                                          <p:attrName>style.visibility</p:attrName>
                                        </p:attrNameLst>
                                      </p:cBhvr>
                                      <p:to>
                                        <p:strVal val="visible"/>
                                      </p:to>
                                    </p:set>
                                    <p:animEffect transition="in" filter="fade">
                                      <p:cBhvr>
                                        <p:cTn id="12" dur="2000"/>
                                        <p:tgtEl>
                                          <p:spTgt spid="50997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09972"/>
                                        </p:tgtEl>
                                        <p:attrNameLst>
                                          <p:attrName>style.visibility</p:attrName>
                                        </p:attrNameLst>
                                      </p:cBhvr>
                                      <p:to>
                                        <p:strVal val="visible"/>
                                      </p:to>
                                    </p:set>
                                    <p:animEffect transition="in" filter="fade">
                                      <p:cBhvr>
                                        <p:cTn id="15" dur="2000"/>
                                        <p:tgtEl>
                                          <p:spTgt spid="509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70" grpId="0" animBg="1"/>
      <p:bldP spid="5099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a:t>Attributes vs. associations</a:t>
            </a:r>
          </a:p>
        </p:txBody>
      </p:sp>
      <p:sp>
        <p:nvSpPr>
          <p:cNvPr id="41" name="Slide Number Placeholder 40"/>
          <p:cNvSpPr>
            <a:spLocks noGrp="1"/>
          </p:cNvSpPr>
          <p:nvPr>
            <p:ph type="sldNum" sz="quarter" idx="12"/>
          </p:nvPr>
        </p:nvSpPr>
        <p:spPr/>
        <p:txBody>
          <a:bodyPr/>
          <a:lstStyle/>
          <a:p>
            <a:fld id="{E9D6FE82-4184-44D3-9F89-C60680CA39E2}" type="slidenum">
              <a:rPr lang="en-US" altLang="en-US" smtClean="0"/>
              <a:pPr/>
              <a:t>13</a:t>
            </a:fld>
            <a:endParaRPr lang="en-US" altLang="en-US" dirty="0"/>
          </a:p>
        </p:txBody>
      </p:sp>
      <p:sp>
        <p:nvSpPr>
          <p:cNvPr id="79" name="Text Box 3"/>
          <p:cNvSpPr txBox="1">
            <a:spLocks noChangeArrowheads="1"/>
          </p:cNvSpPr>
          <p:nvPr/>
        </p:nvSpPr>
        <p:spPr bwMode="auto">
          <a:xfrm>
            <a:off x="506578" y="1951037"/>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Claim Image</a:t>
            </a:r>
          </a:p>
        </p:txBody>
      </p:sp>
      <p:sp>
        <p:nvSpPr>
          <p:cNvPr id="80" name="Text Box 4"/>
          <p:cNvSpPr txBox="1">
            <a:spLocks noChangeArrowheads="1"/>
          </p:cNvSpPr>
          <p:nvPr/>
        </p:nvSpPr>
        <p:spPr bwMode="auto">
          <a:xfrm>
            <a:off x="7135978" y="1951037"/>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Plan</a:t>
            </a:r>
          </a:p>
        </p:txBody>
      </p:sp>
      <p:sp>
        <p:nvSpPr>
          <p:cNvPr id="81" name="Text Box 5"/>
          <p:cNvSpPr txBox="1">
            <a:spLocks noChangeArrowheads="1"/>
          </p:cNvSpPr>
          <p:nvPr/>
        </p:nvSpPr>
        <p:spPr bwMode="auto">
          <a:xfrm>
            <a:off x="7135978" y="3856037"/>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dirty="0">
                <a:solidFill>
                  <a:srgbClr val="000000"/>
                </a:solidFill>
                <a:latin typeface="Times New Roman" pitchFamily="18" charset="0"/>
              </a:rPr>
              <a:t>Provider</a:t>
            </a:r>
          </a:p>
        </p:txBody>
      </p:sp>
      <p:sp>
        <p:nvSpPr>
          <p:cNvPr id="82" name="Text Box 6"/>
          <p:cNvSpPr txBox="1">
            <a:spLocks noChangeArrowheads="1"/>
          </p:cNvSpPr>
          <p:nvPr/>
        </p:nvSpPr>
        <p:spPr bwMode="auto">
          <a:xfrm>
            <a:off x="6766091" y="4465637"/>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name: String</a:t>
            </a:r>
          </a:p>
          <a:p>
            <a:pPr eaLnBrk="0" fontAlgn="base" hangingPunct="0">
              <a:spcBef>
                <a:spcPct val="0"/>
              </a:spcBef>
              <a:spcAft>
                <a:spcPct val="0"/>
              </a:spcAft>
            </a:pPr>
            <a:r>
              <a:rPr lang="en-US" altLang="en-US" sz="2000">
                <a:solidFill>
                  <a:srgbClr val="000000"/>
                </a:solidFill>
                <a:latin typeface="Times New Roman" pitchFamily="18" charset="0"/>
              </a:rPr>
              <a:t>address: String</a:t>
            </a:r>
          </a:p>
          <a:p>
            <a:pPr eaLnBrk="0" fontAlgn="base" hangingPunct="0">
              <a:spcBef>
                <a:spcPct val="0"/>
              </a:spcBef>
              <a:spcAft>
                <a:spcPct val="0"/>
              </a:spcAft>
            </a:pPr>
            <a:r>
              <a:rPr lang="en-US" altLang="en-US" sz="2000">
                <a:solidFill>
                  <a:srgbClr val="000000"/>
                </a:solidFill>
                <a:latin typeface="Times New Roman" pitchFamily="18" charset="0"/>
              </a:rPr>
              <a:t>phone: String</a:t>
            </a:r>
          </a:p>
        </p:txBody>
      </p:sp>
      <p:sp>
        <p:nvSpPr>
          <p:cNvPr id="83" name="Text Box 7"/>
          <p:cNvSpPr txBox="1">
            <a:spLocks noChangeArrowheads="1"/>
          </p:cNvSpPr>
          <p:nvPr/>
        </p:nvSpPr>
        <p:spPr bwMode="auto">
          <a:xfrm>
            <a:off x="743116" y="2519362"/>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ID: String</a:t>
            </a:r>
          </a:p>
        </p:txBody>
      </p:sp>
      <p:sp>
        <p:nvSpPr>
          <p:cNvPr id="84" name="Rectangle 8"/>
          <p:cNvSpPr>
            <a:spLocks noChangeArrowheads="1"/>
          </p:cNvSpPr>
          <p:nvPr/>
        </p:nvSpPr>
        <p:spPr bwMode="auto">
          <a:xfrm>
            <a:off x="6678778" y="3779837"/>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5" name="Rectangle 9"/>
          <p:cNvSpPr>
            <a:spLocks noChangeArrowheads="1"/>
          </p:cNvSpPr>
          <p:nvPr/>
        </p:nvSpPr>
        <p:spPr bwMode="auto">
          <a:xfrm>
            <a:off x="471653" y="1909762"/>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6" name="Line 10"/>
          <p:cNvSpPr>
            <a:spLocks noChangeShapeType="1"/>
          </p:cNvSpPr>
          <p:nvPr/>
        </p:nvSpPr>
        <p:spPr bwMode="auto">
          <a:xfrm>
            <a:off x="6678778" y="43894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7" name="Line 11"/>
          <p:cNvSpPr>
            <a:spLocks noChangeShapeType="1"/>
          </p:cNvSpPr>
          <p:nvPr/>
        </p:nvSpPr>
        <p:spPr bwMode="auto">
          <a:xfrm>
            <a:off x="6678778" y="54562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8" name="Line 12"/>
          <p:cNvSpPr>
            <a:spLocks noChangeShapeType="1"/>
          </p:cNvSpPr>
          <p:nvPr/>
        </p:nvSpPr>
        <p:spPr bwMode="auto">
          <a:xfrm>
            <a:off x="471653" y="3052762"/>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9" name="Line 13"/>
          <p:cNvSpPr>
            <a:spLocks noChangeShapeType="1"/>
          </p:cNvSpPr>
          <p:nvPr/>
        </p:nvSpPr>
        <p:spPr bwMode="auto">
          <a:xfrm>
            <a:off x="6678778" y="30178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0" name="Rectangle 14"/>
          <p:cNvSpPr>
            <a:spLocks noChangeArrowheads="1"/>
          </p:cNvSpPr>
          <p:nvPr/>
        </p:nvSpPr>
        <p:spPr bwMode="auto">
          <a:xfrm>
            <a:off x="6678778" y="1874837"/>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1" name="Line 15"/>
          <p:cNvSpPr>
            <a:spLocks noChangeShapeType="1"/>
          </p:cNvSpPr>
          <p:nvPr/>
        </p:nvSpPr>
        <p:spPr bwMode="auto">
          <a:xfrm>
            <a:off x="6678778" y="24082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2" name="Line 16"/>
          <p:cNvSpPr>
            <a:spLocks noChangeShapeType="1"/>
          </p:cNvSpPr>
          <p:nvPr/>
        </p:nvSpPr>
        <p:spPr bwMode="auto">
          <a:xfrm>
            <a:off x="471653" y="2443162"/>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3" name="Text Box 17"/>
          <p:cNvSpPr txBox="1">
            <a:spLocks noChangeArrowheads="1"/>
          </p:cNvSpPr>
          <p:nvPr/>
        </p:nvSpPr>
        <p:spPr bwMode="auto">
          <a:xfrm>
            <a:off x="3767303" y="2941637"/>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date: Date</a:t>
            </a:r>
          </a:p>
        </p:txBody>
      </p:sp>
      <p:sp>
        <p:nvSpPr>
          <p:cNvPr id="94" name="Text Box 18"/>
          <p:cNvSpPr txBox="1">
            <a:spLocks noChangeArrowheads="1"/>
          </p:cNvSpPr>
          <p:nvPr/>
        </p:nvSpPr>
        <p:spPr bwMode="auto">
          <a:xfrm>
            <a:off x="874878" y="3703637"/>
            <a:ext cx="141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Procedure</a:t>
            </a:r>
          </a:p>
        </p:txBody>
      </p:sp>
      <p:sp>
        <p:nvSpPr>
          <p:cNvPr id="95" name="Text Box 19"/>
          <p:cNvSpPr txBox="1">
            <a:spLocks noChangeArrowheads="1"/>
          </p:cNvSpPr>
          <p:nvPr/>
        </p:nvSpPr>
        <p:spPr bwMode="auto">
          <a:xfrm>
            <a:off x="582778" y="4389437"/>
            <a:ext cx="17716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name: String</a:t>
            </a:r>
          </a:p>
          <a:p>
            <a:pPr eaLnBrk="0" fontAlgn="base" hangingPunct="0">
              <a:spcBef>
                <a:spcPct val="0"/>
              </a:spcBef>
              <a:spcAft>
                <a:spcPct val="0"/>
              </a:spcAft>
            </a:pPr>
            <a:r>
              <a:rPr lang="en-US" altLang="en-US" sz="2000">
                <a:solidFill>
                  <a:srgbClr val="000000"/>
                </a:solidFill>
                <a:latin typeface="Times New Roman" pitchFamily="18" charset="0"/>
              </a:rPr>
              <a:t>supplies: String</a:t>
            </a:r>
          </a:p>
          <a:p>
            <a:pPr eaLnBrk="0" fontAlgn="base" hangingPunct="0">
              <a:spcBef>
                <a:spcPct val="0"/>
              </a:spcBef>
              <a:spcAft>
                <a:spcPct val="0"/>
              </a:spcAft>
            </a:pPr>
            <a:r>
              <a:rPr lang="en-US" altLang="en-US" sz="2000">
                <a:solidFill>
                  <a:srgbClr val="000000"/>
                </a:solidFill>
                <a:latin typeface="Times New Roman" pitchFamily="18" charset="0"/>
              </a:rPr>
              <a:t>price: Integer</a:t>
            </a:r>
          </a:p>
        </p:txBody>
      </p:sp>
      <p:sp>
        <p:nvSpPr>
          <p:cNvPr id="96" name="Rectangle 20"/>
          <p:cNvSpPr>
            <a:spLocks noChangeArrowheads="1"/>
          </p:cNvSpPr>
          <p:nvPr/>
        </p:nvSpPr>
        <p:spPr bwMode="auto">
          <a:xfrm>
            <a:off x="506578" y="3627437"/>
            <a:ext cx="1905000" cy="2057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7" name="Line 21"/>
          <p:cNvSpPr>
            <a:spLocks noChangeShapeType="1"/>
          </p:cNvSpPr>
          <p:nvPr/>
        </p:nvSpPr>
        <p:spPr bwMode="auto">
          <a:xfrm>
            <a:off x="506578" y="42370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8" name="Line 22"/>
          <p:cNvSpPr>
            <a:spLocks noChangeShapeType="1"/>
          </p:cNvSpPr>
          <p:nvPr/>
        </p:nvSpPr>
        <p:spPr bwMode="auto">
          <a:xfrm>
            <a:off x="506578" y="54562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9" name="Line 23"/>
          <p:cNvSpPr>
            <a:spLocks noChangeShapeType="1"/>
          </p:cNvSpPr>
          <p:nvPr/>
        </p:nvSpPr>
        <p:spPr bwMode="auto">
          <a:xfrm>
            <a:off x="2411578" y="2865437"/>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0" name="Line 24"/>
          <p:cNvSpPr>
            <a:spLocks noChangeShapeType="1"/>
          </p:cNvSpPr>
          <p:nvPr/>
        </p:nvSpPr>
        <p:spPr bwMode="auto">
          <a:xfrm>
            <a:off x="5307178" y="2636837"/>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1" name="Line 25"/>
          <p:cNvSpPr>
            <a:spLocks noChangeShapeType="1"/>
          </p:cNvSpPr>
          <p:nvPr/>
        </p:nvSpPr>
        <p:spPr bwMode="auto">
          <a:xfrm>
            <a:off x="5307178" y="3322637"/>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2" name="Line 26"/>
          <p:cNvSpPr>
            <a:spLocks noChangeShapeType="1"/>
          </p:cNvSpPr>
          <p:nvPr/>
        </p:nvSpPr>
        <p:spPr bwMode="auto">
          <a:xfrm>
            <a:off x="5992978" y="3322637"/>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3" name="Line 27"/>
          <p:cNvSpPr>
            <a:spLocks noChangeShapeType="1"/>
          </p:cNvSpPr>
          <p:nvPr/>
        </p:nvSpPr>
        <p:spPr bwMode="auto">
          <a:xfrm>
            <a:off x="5992978" y="4084637"/>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4" name="Text Box 28"/>
          <p:cNvSpPr txBox="1">
            <a:spLocks noChangeArrowheads="1"/>
          </p:cNvSpPr>
          <p:nvPr/>
        </p:nvSpPr>
        <p:spPr bwMode="auto">
          <a:xfrm>
            <a:off x="2411578" y="2865437"/>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105" name="Text Box 29"/>
          <p:cNvSpPr txBox="1">
            <a:spLocks noChangeArrowheads="1"/>
          </p:cNvSpPr>
          <p:nvPr/>
        </p:nvSpPr>
        <p:spPr bwMode="auto">
          <a:xfrm>
            <a:off x="3008478" y="3322637"/>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a:t>
            </a:r>
          </a:p>
        </p:txBody>
      </p:sp>
      <p:sp>
        <p:nvSpPr>
          <p:cNvPr id="106" name="Text Box 30"/>
          <p:cNvSpPr txBox="1">
            <a:spLocks noChangeArrowheads="1"/>
          </p:cNvSpPr>
          <p:nvPr/>
        </p:nvSpPr>
        <p:spPr bwMode="auto">
          <a:xfrm>
            <a:off x="2868778" y="2408237"/>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107" name="Text Box 31"/>
          <p:cNvSpPr txBox="1">
            <a:spLocks noChangeArrowheads="1"/>
          </p:cNvSpPr>
          <p:nvPr/>
        </p:nvSpPr>
        <p:spPr bwMode="auto">
          <a:xfrm>
            <a:off x="5421478" y="2255837"/>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a:t>
            </a:r>
          </a:p>
        </p:txBody>
      </p:sp>
      <p:sp>
        <p:nvSpPr>
          <p:cNvPr id="108" name="Text Box 33"/>
          <p:cNvSpPr txBox="1">
            <a:spLocks noChangeArrowheads="1"/>
          </p:cNvSpPr>
          <p:nvPr/>
        </p:nvSpPr>
        <p:spPr bwMode="auto">
          <a:xfrm>
            <a:off x="4013366" y="2255837"/>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Claim</a:t>
            </a:r>
          </a:p>
        </p:txBody>
      </p:sp>
      <p:sp>
        <p:nvSpPr>
          <p:cNvPr id="109" name="Rectangle 34"/>
          <p:cNvSpPr>
            <a:spLocks noChangeArrowheads="1"/>
          </p:cNvSpPr>
          <p:nvPr/>
        </p:nvSpPr>
        <p:spPr bwMode="auto">
          <a:xfrm>
            <a:off x="3402178" y="2179637"/>
            <a:ext cx="1905000" cy="1600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0" name="Line 35"/>
          <p:cNvSpPr>
            <a:spLocks noChangeShapeType="1"/>
          </p:cNvSpPr>
          <p:nvPr/>
        </p:nvSpPr>
        <p:spPr bwMode="auto">
          <a:xfrm>
            <a:off x="3402178" y="27892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1" name="Line 36"/>
          <p:cNvSpPr>
            <a:spLocks noChangeShapeType="1"/>
          </p:cNvSpPr>
          <p:nvPr/>
        </p:nvSpPr>
        <p:spPr bwMode="auto">
          <a:xfrm>
            <a:off x="3402178" y="34750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2" name="Line 37"/>
          <p:cNvSpPr>
            <a:spLocks noChangeShapeType="1"/>
          </p:cNvSpPr>
          <p:nvPr/>
        </p:nvSpPr>
        <p:spPr bwMode="auto">
          <a:xfrm flipH="1">
            <a:off x="2944978" y="3322637"/>
            <a:ext cx="457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3" name="Line 38"/>
          <p:cNvSpPr>
            <a:spLocks noChangeShapeType="1"/>
          </p:cNvSpPr>
          <p:nvPr/>
        </p:nvSpPr>
        <p:spPr bwMode="auto">
          <a:xfrm>
            <a:off x="2944978" y="3322637"/>
            <a:ext cx="0" cy="1447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4" name="Line 39"/>
          <p:cNvSpPr>
            <a:spLocks noChangeShapeType="1"/>
          </p:cNvSpPr>
          <p:nvPr/>
        </p:nvSpPr>
        <p:spPr bwMode="auto">
          <a:xfrm flipH="1">
            <a:off x="2411578" y="4770437"/>
            <a:ext cx="533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15" name="Text Box 40"/>
          <p:cNvSpPr txBox="1">
            <a:spLocks noChangeArrowheads="1"/>
          </p:cNvSpPr>
          <p:nvPr/>
        </p:nvSpPr>
        <p:spPr bwMode="auto">
          <a:xfrm>
            <a:off x="5348883" y="3017837"/>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dirty="0">
                <a:solidFill>
                  <a:srgbClr val="000000"/>
                </a:solidFill>
                <a:latin typeface="Times New Roman" pitchFamily="18" charset="0"/>
              </a:rPr>
              <a:t>*</a:t>
            </a:r>
          </a:p>
        </p:txBody>
      </p:sp>
    </p:spTree>
    <p:extLst>
      <p:ext uri="{BB962C8B-B14F-4D97-AF65-F5344CB8AC3E}">
        <p14:creationId xmlns:p14="http://schemas.microsoft.com/office/powerpoint/2010/main" val="254120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92125" y="108618"/>
            <a:ext cx="8229600" cy="1143000"/>
          </a:xfrm>
        </p:spPr>
        <p:txBody>
          <a:bodyPr>
            <a:normAutofit fontScale="90000"/>
          </a:bodyPr>
          <a:lstStyle/>
          <a:p>
            <a:r>
              <a:rPr lang="en-US" altLang="en-US" dirty="0"/>
              <a:t>Claim class diagram -</a:t>
            </a:r>
            <a:r>
              <a:rPr lang="en-US" dirty="0"/>
              <a:t> Multiplicity</a:t>
            </a:r>
            <a:endParaRPr lang="en-US" altLang="en-US" dirty="0"/>
          </a:p>
        </p:txBody>
      </p:sp>
      <p:sp>
        <p:nvSpPr>
          <p:cNvPr id="34" name="Slide Number Placeholder 33"/>
          <p:cNvSpPr>
            <a:spLocks noGrp="1"/>
          </p:cNvSpPr>
          <p:nvPr>
            <p:ph type="sldNum" sz="quarter" idx="12"/>
          </p:nvPr>
        </p:nvSpPr>
        <p:spPr/>
        <p:txBody>
          <a:bodyPr/>
          <a:lstStyle/>
          <a:p>
            <a:fld id="{AB268D15-EEA9-4870-B3E8-288406EFDE54}" type="slidenum">
              <a:rPr lang="en-US" altLang="en-US" smtClean="0"/>
              <a:pPr/>
              <a:t>14</a:t>
            </a:fld>
            <a:endParaRPr lang="en-US" altLang="en-US" dirty="0"/>
          </a:p>
        </p:txBody>
      </p:sp>
      <p:sp>
        <p:nvSpPr>
          <p:cNvPr id="66" name="Text Box 3"/>
          <p:cNvSpPr txBox="1">
            <a:spLocks noChangeArrowheads="1"/>
          </p:cNvSpPr>
          <p:nvPr/>
        </p:nvSpPr>
        <p:spPr bwMode="auto">
          <a:xfrm>
            <a:off x="492125" y="2289175"/>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dirty="0">
                <a:solidFill>
                  <a:srgbClr val="000000"/>
                </a:solidFill>
                <a:latin typeface="Times New Roman" pitchFamily="18" charset="0"/>
              </a:rPr>
              <a:t>Claim Image</a:t>
            </a:r>
          </a:p>
        </p:txBody>
      </p:sp>
      <p:sp>
        <p:nvSpPr>
          <p:cNvPr id="67" name="Text Box 5"/>
          <p:cNvSpPr txBox="1">
            <a:spLocks noChangeArrowheads="1"/>
          </p:cNvSpPr>
          <p:nvPr/>
        </p:nvSpPr>
        <p:spPr bwMode="auto">
          <a:xfrm>
            <a:off x="7086600" y="20193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Plan</a:t>
            </a:r>
          </a:p>
        </p:txBody>
      </p:sp>
      <p:sp>
        <p:nvSpPr>
          <p:cNvPr id="68" name="Text Box 6"/>
          <p:cNvSpPr txBox="1">
            <a:spLocks noChangeArrowheads="1"/>
          </p:cNvSpPr>
          <p:nvPr/>
        </p:nvSpPr>
        <p:spPr bwMode="auto">
          <a:xfrm>
            <a:off x="7086600" y="3924300"/>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Provider</a:t>
            </a:r>
          </a:p>
        </p:txBody>
      </p:sp>
      <p:sp>
        <p:nvSpPr>
          <p:cNvPr id="69" name="Text Box 7"/>
          <p:cNvSpPr txBox="1">
            <a:spLocks noChangeArrowheads="1"/>
          </p:cNvSpPr>
          <p:nvPr/>
        </p:nvSpPr>
        <p:spPr bwMode="auto">
          <a:xfrm>
            <a:off x="6716713" y="4533900"/>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name: String</a:t>
            </a:r>
          </a:p>
          <a:p>
            <a:pPr eaLnBrk="0" fontAlgn="base" hangingPunct="0">
              <a:spcBef>
                <a:spcPct val="0"/>
              </a:spcBef>
              <a:spcAft>
                <a:spcPct val="0"/>
              </a:spcAft>
            </a:pPr>
            <a:r>
              <a:rPr lang="en-US" altLang="en-US" sz="2000">
                <a:solidFill>
                  <a:srgbClr val="000000"/>
                </a:solidFill>
                <a:latin typeface="Times New Roman" pitchFamily="18" charset="0"/>
              </a:rPr>
              <a:t>address: String</a:t>
            </a:r>
          </a:p>
          <a:p>
            <a:pPr eaLnBrk="0" fontAlgn="base" hangingPunct="0">
              <a:spcBef>
                <a:spcPct val="0"/>
              </a:spcBef>
              <a:spcAft>
                <a:spcPct val="0"/>
              </a:spcAft>
            </a:pPr>
            <a:r>
              <a:rPr lang="en-US" altLang="en-US" sz="2000">
                <a:solidFill>
                  <a:srgbClr val="000000"/>
                </a:solidFill>
                <a:latin typeface="Times New Roman" pitchFamily="18" charset="0"/>
              </a:rPr>
              <a:t>phone: String</a:t>
            </a:r>
          </a:p>
        </p:txBody>
      </p:sp>
      <p:sp>
        <p:nvSpPr>
          <p:cNvPr id="70" name="Text Box 8"/>
          <p:cNvSpPr txBox="1">
            <a:spLocks noChangeArrowheads="1"/>
          </p:cNvSpPr>
          <p:nvPr/>
        </p:nvSpPr>
        <p:spPr bwMode="auto">
          <a:xfrm>
            <a:off x="728663" y="28575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ID: String</a:t>
            </a:r>
          </a:p>
        </p:txBody>
      </p:sp>
      <p:sp>
        <p:nvSpPr>
          <p:cNvPr id="71" name="Rectangle 9"/>
          <p:cNvSpPr>
            <a:spLocks noChangeArrowheads="1"/>
          </p:cNvSpPr>
          <p:nvPr/>
        </p:nvSpPr>
        <p:spPr bwMode="auto">
          <a:xfrm>
            <a:off x="6629400" y="3848100"/>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2" name="Rectangle 10"/>
          <p:cNvSpPr>
            <a:spLocks noChangeArrowheads="1"/>
          </p:cNvSpPr>
          <p:nvPr/>
        </p:nvSpPr>
        <p:spPr bwMode="auto">
          <a:xfrm>
            <a:off x="457200" y="2247900"/>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3" name="Line 11"/>
          <p:cNvSpPr>
            <a:spLocks noChangeShapeType="1"/>
          </p:cNvSpPr>
          <p:nvPr/>
        </p:nvSpPr>
        <p:spPr bwMode="auto">
          <a:xfrm>
            <a:off x="6649640" y="43815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5" name="Line 13"/>
          <p:cNvSpPr>
            <a:spLocks noChangeShapeType="1"/>
          </p:cNvSpPr>
          <p:nvPr/>
        </p:nvSpPr>
        <p:spPr bwMode="auto">
          <a:xfrm>
            <a:off x="457200" y="33909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6" name="Line 14"/>
          <p:cNvSpPr>
            <a:spLocks noChangeShapeType="1"/>
          </p:cNvSpPr>
          <p:nvPr/>
        </p:nvSpPr>
        <p:spPr bwMode="auto">
          <a:xfrm>
            <a:off x="6649640" y="30257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7" name="Rectangle 15"/>
          <p:cNvSpPr>
            <a:spLocks noChangeArrowheads="1"/>
          </p:cNvSpPr>
          <p:nvPr/>
        </p:nvSpPr>
        <p:spPr bwMode="auto">
          <a:xfrm>
            <a:off x="6629400" y="1943100"/>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8" name="Line 16"/>
          <p:cNvSpPr>
            <a:spLocks noChangeShapeType="1"/>
          </p:cNvSpPr>
          <p:nvPr/>
        </p:nvSpPr>
        <p:spPr bwMode="auto">
          <a:xfrm>
            <a:off x="6629400" y="24765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9" name="Line 18"/>
          <p:cNvSpPr>
            <a:spLocks noChangeShapeType="1"/>
          </p:cNvSpPr>
          <p:nvPr/>
        </p:nvSpPr>
        <p:spPr bwMode="auto">
          <a:xfrm>
            <a:off x="457200" y="27813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0" name="Text Box 19"/>
          <p:cNvSpPr txBox="1">
            <a:spLocks noChangeArrowheads="1"/>
          </p:cNvSpPr>
          <p:nvPr/>
        </p:nvSpPr>
        <p:spPr bwMode="auto">
          <a:xfrm>
            <a:off x="6684963" y="26289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name: String</a:t>
            </a:r>
          </a:p>
        </p:txBody>
      </p:sp>
      <p:sp>
        <p:nvSpPr>
          <p:cNvPr id="81" name="Text Box 20"/>
          <p:cNvSpPr txBox="1">
            <a:spLocks noChangeArrowheads="1"/>
          </p:cNvSpPr>
          <p:nvPr/>
        </p:nvSpPr>
        <p:spPr bwMode="auto">
          <a:xfrm>
            <a:off x="3963988" y="2019300"/>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dirty="0">
                <a:solidFill>
                  <a:srgbClr val="000000"/>
                </a:solidFill>
                <a:latin typeface="Times New Roman" pitchFamily="18" charset="0"/>
              </a:rPr>
              <a:t>Claim</a:t>
            </a:r>
          </a:p>
        </p:txBody>
      </p:sp>
      <p:sp>
        <p:nvSpPr>
          <p:cNvPr id="82" name="Text Box 21"/>
          <p:cNvSpPr txBox="1">
            <a:spLocks noChangeArrowheads="1"/>
          </p:cNvSpPr>
          <p:nvPr/>
        </p:nvSpPr>
        <p:spPr bwMode="auto">
          <a:xfrm>
            <a:off x="3440113" y="2628900"/>
            <a:ext cx="19542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dirty="0">
                <a:solidFill>
                  <a:srgbClr val="000000"/>
                </a:solidFill>
                <a:latin typeface="Times New Roman" pitchFamily="18" charset="0"/>
              </a:rPr>
              <a:t>date: Date</a:t>
            </a:r>
          </a:p>
          <a:p>
            <a:pPr eaLnBrk="0" fontAlgn="base" hangingPunct="0">
              <a:spcBef>
                <a:spcPct val="0"/>
              </a:spcBef>
              <a:spcAft>
                <a:spcPct val="0"/>
              </a:spcAft>
            </a:pPr>
            <a:r>
              <a:rPr lang="en-US" altLang="en-US" sz="2000" dirty="0">
                <a:solidFill>
                  <a:srgbClr val="000000"/>
                </a:solidFill>
                <a:latin typeface="Times New Roman" pitchFamily="18" charset="0"/>
              </a:rPr>
              <a:t>procedure: String</a:t>
            </a:r>
          </a:p>
          <a:p>
            <a:pPr eaLnBrk="0" fontAlgn="base" hangingPunct="0">
              <a:spcBef>
                <a:spcPct val="0"/>
              </a:spcBef>
              <a:spcAft>
                <a:spcPct val="0"/>
              </a:spcAft>
            </a:pPr>
            <a:r>
              <a:rPr lang="en-US" altLang="en-US" sz="2000" dirty="0">
                <a:solidFill>
                  <a:srgbClr val="000000"/>
                </a:solidFill>
                <a:latin typeface="Times New Roman" pitchFamily="18" charset="0"/>
              </a:rPr>
              <a:t>supplies: String</a:t>
            </a:r>
          </a:p>
          <a:p>
            <a:pPr eaLnBrk="0" fontAlgn="base" hangingPunct="0">
              <a:spcBef>
                <a:spcPct val="0"/>
              </a:spcBef>
              <a:spcAft>
                <a:spcPct val="0"/>
              </a:spcAft>
            </a:pPr>
            <a:r>
              <a:rPr lang="en-US" altLang="en-US" sz="2000" dirty="0">
                <a:solidFill>
                  <a:srgbClr val="000000"/>
                </a:solidFill>
                <a:latin typeface="Times New Roman" pitchFamily="18" charset="0"/>
              </a:rPr>
              <a:t>price: Integer</a:t>
            </a:r>
          </a:p>
        </p:txBody>
      </p:sp>
      <p:sp>
        <p:nvSpPr>
          <p:cNvPr id="83" name="Rectangle 22"/>
          <p:cNvSpPr>
            <a:spLocks noChangeArrowheads="1"/>
          </p:cNvSpPr>
          <p:nvPr/>
        </p:nvSpPr>
        <p:spPr bwMode="auto">
          <a:xfrm>
            <a:off x="3352800" y="1943100"/>
            <a:ext cx="1905000" cy="2362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4" name="Line 23"/>
          <p:cNvSpPr>
            <a:spLocks noChangeShapeType="1"/>
          </p:cNvSpPr>
          <p:nvPr/>
        </p:nvSpPr>
        <p:spPr bwMode="auto">
          <a:xfrm>
            <a:off x="3352800" y="25527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5" name="Line 24"/>
          <p:cNvSpPr>
            <a:spLocks noChangeShapeType="1"/>
          </p:cNvSpPr>
          <p:nvPr/>
        </p:nvSpPr>
        <p:spPr bwMode="auto">
          <a:xfrm>
            <a:off x="3352800" y="40005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6" name="Line 25"/>
          <p:cNvSpPr>
            <a:spLocks noChangeShapeType="1"/>
          </p:cNvSpPr>
          <p:nvPr/>
        </p:nvSpPr>
        <p:spPr bwMode="auto">
          <a:xfrm>
            <a:off x="2362200" y="29337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7" name="Line 26"/>
          <p:cNvSpPr>
            <a:spLocks noChangeShapeType="1"/>
          </p:cNvSpPr>
          <p:nvPr/>
        </p:nvSpPr>
        <p:spPr bwMode="auto">
          <a:xfrm>
            <a:off x="5257800" y="27051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8" name="Line 28"/>
          <p:cNvSpPr>
            <a:spLocks noChangeShapeType="1"/>
          </p:cNvSpPr>
          <p:nvPr/>
        </p:nvSpPr>
        <p:spPr bwMode="auto">
          <a:xfrm>
            <a:off x="5257800" y="33909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9" name="Line 29"/>
          <p:cNvSpPr>
            <a:spLocks noChangeShapeType="1"/>
          </p:cNvSpPr>
          <p:nvPr/>
        </p:nvSpPr>
        <p:spPr bwMode="auto">
          <a:xfrm>
            <a:off x="5943600" y="3390900"/>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0" name="Line 30"/>
          <p:cNvSpPr>
            <a:spLocks noChangeShapeType="1"/>
          </p:cNvSpPr>
          <p:nvPr/>
        </p:nvSpPr>
        <p:spPr bwMode="auto">
          <a:xfrm>
            <a:off x="5943600" y="41529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1" name="Text Box 31"/>
          <p:cNvSpPr txBox="1">
            <a:spLocks noChangeArrowheads="1"/>
          </p:cNvSpPr>
          <p:nvPr/>
        </p:nvSpPr>
        <p:spPr bwMode="auto">
          <a:xfrm>
            <a:off x="2362200" y="29337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92" name="Text Box 32"/>
          <p:cNvSpPr txBox="1">
            <a:spLocks noChangeArrowheads="1"/>
          </p:cNvSpPr>
          <p:nvPr/>
        </p:nvSpPr>
        <p:spPr bwMode="auto">
          <a:xfrm>
            <a:off x="5257800" y="30099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0..N</a:t>
            </a:r>
          </a:p>
        </p:txBody>
      </p:sp>
      <p:sp>
        <p:nvSpPr>
          <p:cNvPr id="93" name="Text Box 33"/>
          <p:cNvSpPr txBox="1">
            <a:spLocks noChangeArrowheads="1"/>
          </p:cNvSpPr>
          <p:nvPr/>
        </p:nvSpPr>
        <p:spPr bwMode="auto">
          <a:xfrm>
            <a:off x="2819400" y="24765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94" name="Text Box 34"/>
          <p:cNvSpPr txBox="1">
            <a:spLocks noChangeArrowheads="1"/>
          </p:cNvSpPr>
          <p:nvPr/>
        </p:nvSpPr>
        <p:spPr bwMode="auto">
          <a:xfrm>
            <a:off x="5232400" y="23241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0..N</a:t>
            </a:r>
          </a:p>
        </p:txBody>
      </p:sp>
      <p:sp>
        <p:nvSpPr>
          <p:cNvPr id="3" name="TextBox 2"/>
          <p:cNvSpPr txBox="1"/>
          <p:nvPr/>
        </p:nvSpPr>
        <p:spPr>
          <a:xfrm>
            <a:off x="492125" y="4457700"/>
            <a:ext cx="5108575" cy="1957459"/>
          </a:xfrm>
          <a:prstGeom prst="rect">
            <a:avLst/>
          </a:prstGeom>
          <a:noFill/>
        </p:spPr>
        <p:txBody>
          <a:bodyPr wrap="square" rtlCol="0">
            <a:spAutoFit/>
          </a:bodyPr>
          <a:lstStyle/>
          <a:p>
            <a:pPr marL="342900" indent="-342900">
              <a:lnSpc>
                <a:spcPct val="90000"/>
              </a:lnSpc>
              <a:spcBef>
                <a:spcPct val="20000"/>
              </a:spcBef>
              <a:buClr>
                <a:srgbClr val="F47F24"/>
              </a:buClr>
              <a:buSzPct val="150000"/>
              <a:buFont typeface="Arial" pitchFamily="34" charset="0"/>
              <a:buChar char="□"/>
            </a:pPr>
            <a:r>
              <a:rPr lang="en-US" sz="3200" dirty="0"/>
              <a:t>Multiplicity</a:t>
            </a:r>
          </a:p>
          <a:p>
            <a:pPr marL="742950" lvl="1" indent="-285750">
              <a:lnSpc>
                <a:spcPct val="90000"/>
              </a:lnSpc>
              <a:spcBef>
                <a:spcPct val="20000"/>
              </a:spcBef>
              <a:buClr>
                <a:srgbClr val="F47F24"/>
              </a:buClr>
              <a:buSzPct val="120000"/>
              <a:buFont typeface="Arial" pitchFamily="34" charset="0"/>
              <a:buChar char="◊"/>
            </a:pPr>
            <a:r>
              <a:rPr lang="en-US" altLang="en-US" sz="2800" dirty="0"/>
              <a:t>0..1 or 0..N is optional</a:t>
            </a:r>
            <a:endParaRPr lang="en-US" altLang="en-US" sz="2800" dirty="0">
              <a:solidFill>
                <a:srgbClr val="003C7D"/>
              </a:solidFill>
            </a:endParaRPr>
          </a:p>
          <a:p>
            <a:pPr marL="742950" lvl="1" indent="-285750">
              <a:lnSpc>
                <a:spcPct val="90000"/>
              </a:lnSpc>
              <a:spcBef>
                <a:spcPct val="20000"/>
              </a:spcBef>
              <a:buClr>
                <a:srgbClr val="F47F24"/>
              </a:buClr>
              <a:buSzPct val="120000"/>
              <a:buFont typeface="Arial" pitchFamily="34" charset="0"/>
              <a:buChar char="◊"/>
            </a:pPr>
            <a:r>
              <a:rPr lang="en-US" altLang="en-US" sz="2800" dirty="0"/>
              <a:t>1 is mandatory</a:t>
            </a:r>
          </a:p>
          <a:p>
            <a:pPr marL="742950" lvl="1" indent="-285750">
              <a:lnSpc>
                <a:spcPct val="90000"/>
              </a:lnSpc>
              <a:spcBef>
                <a:spcPct val="20000"/>
              </a:spcBef>
              <a:buClr>
                <a:srgbClr val="F47F24"/>
              </a:buClr>
              <a:buSzPct val="120000"/>
              <a:buFont typeface="Arial" pitchFamily="34" charset="0"/>
              <a:buChar char="◊"/>
            </a:pPr>
            <a:r>
              <a:rPr lang="en-US" altLang="en-US" sz="2800" dirty="0"/>
              <a:t>* means 0..N</a:t>
            </a:r>
          </a:p>
        </p:txBody>
      </p:sp>
      <p:sp>
        <p:nvSpPr>
          <p:cNvPr id="172054" name="Freeform 172053"/>
          <p:cNvSpPr/>
          <p:nvPr/>
        </p:nvSpPr>
        <p:spPr>
          <a:xfrm>
            <a:off x="5223867" y="2491383"/>
            <a:ext cx="8931" cy="8931"/>
          </a:xfrm>
          <a:custGeom>
            <a:avLst/>
            <a:gdLst/>
            <a:ahLst/>
            <a:cxnLst/>
            <a:rect l="0" t="0" r="0" b="0"/>
            <a:pathLst>
              <a:path w="8931" h="8931">
                <a:moveTo>
                  <a:pt x="8930" y="0"/>
                </a:moveTo>
                <a:lnTo>
                  <a:pt x="8930" y="0"/>
                </a:lnTo>
                <a:lnTo>
                  <a:pt x="8930" y="0"/>
                </a:lnTo>
                <a:lnTo>
                  <a:pt x="8930" y="0"/>
                </a:lnTo>
                <a:lnTo>
                  <a:pt x="8930" y="0"/>
                </a:lnTo>
                <a:lnTo>
                  <a:pt x="8930" y="0"/>
                </a:lnTo>
                <a:lnTo>
                  <a:pt x="8930" y="0"/>
                </a:lnTo>
                <a:lnTo>
                  <a:pt x="8930" y="0"/>
                </a:lnTo>
                <a:lnTo>
                  <a:pt x="8930" y="0"/>
                </a:lnTo>
                <a:lnTo>
                  <a:pt x="8930" y="0"/>
                </a:lnTo>
                <a:lnTo>
                  <a:pt x="8930" y="0"/>
                </a:lnTo>
                <a:lnTo>
                  <a:pt x="0" y="0"/>
                </a:lnTo>
                <a:lnTo>
                  <a:pt x="0" y="8930"/>
                </a:lnTo>
                <a:lnTo>
                  <a:pt x="0" y="8930"/>
                </a:lnTo>
              </a:path>
            </a:pathLst>
          </a:custGeom>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955727" y="2411015"/>
            <a:ext cx="1" cy="1"/>
          </a:xfrm>
          <a:custGeom>
            <a:avLst/>
            <a:gdLst/>
            <a:ahLst/>
            <a:cxnLst/>
            <a:rect l="0" t="0" r="0" b="0"/>
            <a:pathLst>
              <a:path w="1" h="1">
                <a:moveTo>
                  <a:pt x="0" y="0"/>
                </a:moveTo>
                <a:lnTo>
                  <a:pt x="0" y="0"/>
                </a:lnTo>
                <a:close/>
              </a:path>
            </a:pathLst>
          </a:cu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41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92125" y="108618"/>
            <a:ext cx="8229600" cy="1143000"/>
          </a:xfrm>
        </p:spPr>
        <p:txBody>
          <a:bodyPr>
            <a:normAutofit fontScale="90000"/>
          </a:bodyPr>
          <a:lstStyle/>
          <a:p>
            <a:r>
              <a:rPr lang="en-US" altLang="en-US" dirty="0"/>
              <a:t>Claim class diagram -</a:t>
            </a:r>
            <a:r>
              <a:rPr lang="en-US" dirty="0"/>
              <a:t> Multiplicity</a:t>
            </a:r>
            <a:endParaRPr lang="en-US" altLang="en-US" dirty="0"/>
          </a:p>
        </p:txBody>
      </p:sp>
      <p:sp>
        <p:nvSpPr>
          <p:cNvPr id="34" name="Slide Number Placeholder 33"/>
          <p:cNvSpPr>
            <a:spLocks noGrp="1"/>
          </p:cNvSpPr>
          <p:nvPr>
            <p:ph type="sldNum" sz="quarter" idx="12"/>
          </p:nvPr>
        </p:nvSpPr>
        <p:spPr/>
        <p:txBody>
          <a:bodyPr/>
          <a:lstStyle/>
          <a:p>
            <a:fld id="{AB268D15-EEA9-4870-B3E8-288406EFDE54}" type="slidenum">
              <a:rPr lang="en-US" altLang="en-US" smtClean="0"/>
              <a:pPr/>
              <a:t>15</a:t>
            </a:fld>
            <a:endParaRPr lang="en-US" altLang="en-US" dirty="0"/>
          </a:p>
        </p:txBody>
      </p:sp>
      <p:sp>
        <p:nvSpPr>
          <p:cNvPr id="3" name="TextBox 2"/>
          <p:cNvSpPr txBox="1"/>
          <p:nvPr/>
        </p:nvSpPr>
        <p:spPr>
          <a:xfrm>
            <a:off x="401638" y="4038600"/>
            <a:ext cx="8742362" cy="2893100"/>
          </a:xfrm>
          <a:prstGeom prst="rect">
            <a:avLst/>
          </a:prstGeom>
          <a:noFill/>
        </p:spPr>
        <p:txBody>
          <a:bodyPr wrap="square" rtlCol="0">
            <a:spAutoFit/>
          </a:bodyPr>
          <a:lstStyle/>
          <a:p>
            <a:pPr marL="342900" indent="-342900">
              <a:lnSpc>
                <a:spcPct val="90000"/>
              </a:lnSpc>
              <a:spcBef>
                <a:spcPct val="20000"/>
              </a:spcBef>
              <a:buClr>
                <a:srgbClr val="F47F24"/>
              </a:buClr>
              <a:buSzPct val="150000"/>
              <a:buFont typeface="Arial" pitchFamily="34" charset="0"/>
              <a:buChar char="□"/>
            </a:pPr>
            <a:r>
              <a:rPr lang="en-US" sz="2800" dirty="0"/>
              <a:t>Multiplicity: “An association end can have a multiplicity. The multiplicity of an association end is the number of possible instances of the class associated with a single instance of the other end. Multiplicities are numbers or ranges of numbers.”</a:t>
            </a:r>
          </a:p>
          <a:p>
            <a:pPr marL="342900" indent="-342900">
              <a:lnSpc>
                <a:spcPct val="90000"/>
              </a:lnSpc>
              <a:spcBef>
                <a:spcPct val="20000"/>
              </a:spcBef>
              <a:buClr>
                <a:srgbClr val="F47F24"/>
              </a:buClr>
              <a:buSzPct val="150000"/>
              <a:buFont typeface="Arial" pitchFamily="34" charset="0"/>
              <a:buChar char="□"/>
            </a:pPr>
            <a:r>
              <a:rPr lang="en-US" altLang="en-US" sz="2800" dirty="0"/>
              <a:t>Question to you: How to interpret “0..*” on both ends?! </a:t>
            </a:r>
            <a:endParaRPr lang="en-US" altLang="en-US" sz="2400" dirty="0"/>
          </a:p>
        </p:txBody>
      </p:sp>
      <p:sp>
        <p:nvSpPr>
          <p:cNvPr id="4" name="Rectangle 3"/>
          <p:cNvSpPr/>
          <p:nvPr/>
        </p:nvSpPr>
        <p:spPr>
          <a:xfrm>
            <a:off x="2286000" y="6585901"/>
            <a:ext cx="8052515" cy="276999"/>
          </a:xfrm>
          <a:prstGeom prst="rect">
            <a:avLst/>
          </a:prstGeom>
        </p:spPr>
        <p:txBody>
          <a:bodyPr wrap="square">
            <a:spAutoFit/>
          </a:bodyPr>
          <a:lstStyle/>
          <a:p>
            <a:r>
              <a:rPr lang="en-US" sz="1200" dirty="0">
                <a:hlinkClick r:id="rId2"/>
              </a:rPr>
              <a:t>http://docwiki.embarcadero.com/RADStudio/Seattle/en/Class_Diagram_Relationships_(UML_1.5)</a:t>
            </a:r>
            <a:r>
              <a:rPr lang="en-US" sz="1200" dirty="0"/>
              <a:t> </a:t>
            </a:r>
          </a:p>
        </p:txBody>
      </p:sp>
      <p:pic>
        <p:nvPicPr>
          <p:cNvPr id="10" name="Picture 9"/>
          <p:cNvPicPr>
            <a:picLocks noChangeAspect="1"/>
          </p:cNvPicPr>
          <p:nvPr/>
        </p:nvPicPr>
        <p:blipFill>
          <a:blip r:embed="rId3"/>
          <a:stretch>
            <a:fillRect/>
          </a:stretch>
        </p:blipFill>
        <p:spPr>
          <a:xfrm>
            <a:off x="808220" y="1255915"/>
            <a:ext cx="7828613" cy="2499412"/>
          </a:xfrm>
          <a:prstGeom prst="rect">
            <a:avLst/>
          </a:prstGeom>
        </p:spPr>
      </p:pic>
      <p:sp>
        <p:nvSpPr>
          <p:cNvPr id="11" name="Rectangle 10"/>
          <p:cNvSpPr/>
          <p:nvPr/>
        </p:nvSpPr>
        <p:spPr>
          <a:xfrm>
            <a:off x="2286000" y="3710334"/>
            <a:ext cx="7086600" cy="369332"/>
          </a:xfrm>
          <a:prstGeom prst="rect">
            <a:avLst/>
          </a:prstGeom>
        </p:spPr>
        <p:txBody>
          <a:bodyPr wrap="square">
            <a:spAutoFit/>
          </a:bodyPr>
          <a:lstStyle/>
          <a:p>
            <a:r>
              <a:rPr lang="en-US" dirty="0">
                <a:hlinkClick r:id="rId4"/>
              </a:rPr>
              <a:t>http://www.uml-diagrams.org/multiplicity.html</a:t>
            </a:r>
            <a:r>
              <a:rPr lang="en-US" dirty="0"/>
              <a:t> </a:t>
            </a:r>
          </a:p>
        </p:txBody>
      </p:sp>
    </p:spTree>
    <p:extLst>
      <p:ext uri="{BB962C8B-B14F-4D97-AF65-F5344CB8AC3E}">
        <p14:creationId xmlns:p14="http://schemas.microsoft.com/office/powerpoint/2010/main" val="3378449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92125" y="108618"/>
            <a:ext cx="8229600" cy="1143000"/>
          </a:xfrm>
        </p:spPr>
        <p:txBody>
          <a:bodyPr>
            <a:normAutofit fontScale="90000"/>
          </a:bodyPr>
          <a:lstStyle/>
          <a:p>
            <a:r>
              <a:rPr lang="en-US" altLang="en-US" dirty="0"/>
              <a:t>Claim class diagram -</a:t>
            </a:r>
            <a:r>
              <a:rPr lang="en-US" dirty="0"/>
              <a:t> Multiplicity</a:t>
            </a:r>
            <a:endParaRPr lang="en-US" altLang="en-US" dirty="0"/>
          </a:p>
        </p:txBody>
      </p:sp>
      <p:sp>
        <p:nvSpPr>
          <p:cNvPr id="34" name="Slide Number Placeholder 33"/>
          <p:cNvSpPr>
            <a:spLocks noGrp="1"/>
          </p:cNvSpPr>
          <p:nvPr>
            <p:ph type="sldNum" sz="quarter" idx="12"/>
          </p:nvPr>
        </p:nvSpPr>
        <p:spPr/>
        <p:txBody>
          <a:bodyPr/>
          <a:lstStyle/>
          <a:p>
            <a:fld id="{AB268D15-EEA9-4870-B3E8-288406EFDE54}" type="slidenum">
              <a:rPr lang="en-US" altLang="en-US" smtClean="0"/>
              <a:pPr/>
              <a:t>16</a:t>
            </a:fld>
            <a:endParaRPr lang="en-US" altLang="en-US" dirty="0"/>
          </a:p>
        </p:txBody>
      </p:sp>
      <p:sp>
        <p:nvSpPr>
          <p:cNvPr id="3" name="TextBox 2"/>
          <p:cNvSpPr txBox="1"/>
          <p:nvPr/>
        </p:nvSpPr>
        <p:spPr>
          <a:xfrm>
            <a:off x="381000" y="4666086"/>
            <a:ext cx="5108575" cy="1957459"/>
          </a:xfrm>
          <a:prstGeom prst="rect">
            <a:avLst/>
          </a:prstGeom>
          <a:noFill/>
        </p:spPr>
        <p:txBody>
          <a:bodyPr wrap="square" rtlCol="0">
            <a:spAutoFit/>
          </a:bodyPr>
          <a:lstStyle/>
          <a:p>
            <a:pPr marL="342900" indent="-342900">
              <a:lnSpc>
                <a:spcPct val="90000"/>
              </a:lnSpc>
              <a:spcBef>
                <a:spcPct val="20000"/>
              </a:spcBef>
              <a:buClr>
                <a:srgbClr val="F47F24"/>
              </a:buClr>
              <a:buSzPct val="150000"/>
              <a:buFont typeface="Arial" pitchFamily="34" charset="0"/>
              <a:buChar char="□"/>
            </a:pPr>
            <a:r>
              <a:rPr lang="en-US" sz="3200" dirty="0"/>
              <a:t>Multiplicity</a:t>
            </a:r>
          </a:p>
          <a:p>
            <a:pPr marL="742950" lvl="1" indent="-285750">
              <a:lnSpc>
                <a:spcPct val="90000"/>
              </a:lnSpc>
              <a:spcBef>
                <a:spcPct val="20000"/>
              </a:spcBef>
              <a:buClr>
                <a:srgbClr val="F47F24"/>
              </a:buClr>
              <a:buSzPct val="120000"/>
              <a:buFont typeface="Arial" pitchFamily="34" charset="0"/>
              <a:buChar char="◊"/>
            </a:pPr>
            <a:r>
              <a:rPr lang="en-US" altLang="en-US" sz="2800" dirty="0"/>
              <a:t>0..1 or 0..N is optional</a:t>
            </a:r>
            <a:endParaRPr lang="en-US" altLang="en-US" sz="2800" dirty="0">
              <a:solidFill>
                <a:srgbClr val="003C7D"/>
              </a:solidFill>
            </a:endParaRPr>
          </a:p>
          <a:p>
            <a:pPr marL="742950" lvl="1" indent="-285750">
              <a:lnSpc>
                <a:spcPct val="90000"/>
              </a:lnSpc>
              <a:spcBef>
                <a:spcPct val="20000"/>
              </a:spcBef>
              <a:buClr>
                <a:srgbClr val="F47F24"/>
              </a:buClr>
              <a:buSzPct val="120000"/>
              <a:buFont typeface="Arial" pitchFamily="34" charset="0"/>
              <a:buChar char="◊"/>
            </a:pPr>
            <a:r>
              <a:rPr lang="en-US" altLang="en-US" sz="2800" dirty="0"/>
              <a:t>1 is mandatory</a:t>
            </a:r>
          </a:p>
          <a:p>
            <a:pPr marL="742950" lvl="1" indent="-285750">
              <a:lnSpc>
                <a:spcPct val="90000"/>
              </a:lnSpc>
              <a:spcBef>
                <a:spcPct val="20000"/>
              </a:spcBef>
              <a:buClr>
                <a:srgbClr val="F47F24"/>
              </a:buClr>
              <a:buSzPct val="120000"/>
              <a:buFont typeface="Arial" pitchFamily="34" charset="0"/>
              <a:buChar char="◊"/>
            </a:pPr>
            <a:r>
              <a:rPr lang="en-US" altLang="en-US" sz="2800" dirty="0"/>
              <a:t>* means 0..N</a:t>
            </a:r>
          </a:p>
        </p:txBody>
      </p:sp>
      <p:pic>
        <p:nvPicPr>
          <p:cNvPr id="2" name="Picture 1"/>
          <p:cNvPicPr>
            <a:picLocks noChangeAspect="1"/>
          </p:cNvPicPr>
          <p:nvPr/>
        </p:nvPicPr>
        <p:blipFill>
          <a:blip r:embed="rId2"/>
          <a:stretch>
            <a:fillRect/>
          </a:stretch>
        </p:blipFill>
        <p:spPr>
          <a:xfrm>
            <a:off x="381000" y="1406135"/>
            <a:ext cx="8861398" cy="2558495"/>
          </a:xfrm>
          <a:prstGeom prst="rect">
            <a:avLst/>
          </a:prstGeom>
        </p:spPr>
      </p:pic>
      <p:sp>
        <p:nvSpPr>
          <p:cNvPr id="4" name="Rectangle 3"/>
          <p:cNvSpPr/>
          <p:nvPr/>
        </p:nvSpPr>
        <p:spPr>
          <a:xfrm>
            <a:off x="2743200" y="3949870"/>
            <a:ext cx="5791200" cy="338554"/>
          </a:xfrm>
          <a:prstGeom prst="rect">
            <a:avLst/>
          </a:prstGeom>
        </p:spPr>
        <p:txBody>
          <a:bodyPr wrap="square">
            <a:spAutoFit/>
          </a:bodyPr>
          <a:lstStyle/>
          <a:p>
            <a:r>
              <a:rPr lang="en-US" sz="1600" dirty="0">
                <a:hlinkClick r:id="rId3"/>
              </a:rPr>
              <a:t>https://en.wikipedia.org/wiki/Cardinality_(data_modeling)</a:t>
            </a:r>
            <a:r>
              <a:rPr lang="en-US" sz="1600" dirty="0"/>
              <a:t> </a:t>
            </a:r>
          </a:p>
        </p:txBody>
      </p:sp>
      <p:sp>
        <p:nvSpPr>
          <p:cNvPr id="5" name="TextBox 4"/>
          <p:cNvSpPr txBox="1"/>
          <p:nvPr/>
        </p:nvSpPr>
        <p:spPr>
          <a:xfrm>
            <a:off x="700790" y="3440668"/>
            <a:ext cx="838200" cy="369332"/>
          </a:xfrm>
          <a:prstGeom prst="rect">
            <a:avLst/>
          </a:prstGeom>
          <a:noFill/>
        </p:spPr>
        <p:txBody>
          <a:bodyPr wrap="square" rtlCol="0">
            <a:spAutoFit/>
          </a:bodyPr>
          <a:lstStyle/>
          <a:p>
            <a:r>
              <a:rPr lang="en-US" b="1" dirty="0">
                <a:solidFill>
                  <a:schemeClr val="tx1">
                    <a:lumMod val="50000"/>
                  </a:schemeClr>
                </a:solidFill>
              </a:rPr>
              <a:t>..*</a:t>
            </a:r>
          </a:p>
        </p:txBody>
      </p:sp>
      <p:sp>
        <p:nvSpPr>
          <p:cNvPr id="6" name="Rectangle 5"/>
          <p:cNvSpPr/>
          <p:nvPr/>
        </p:nvSpPr>
        <p:spPr>
          <a:xfrm>
            <a:off x="1676400" y="3450661"/>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14600" y="3961091"/>
            <a:ext cx="6477000" cy="369332"/>
          </a:xfrm>
          <a:prstGeom prst="rect">
            <a:avLst/>
          </a:prstGeom>
          <a:noFill/>
        </p:spPr>
        <p:txBody>
          <a:bodyPr wrap="square" rtlCol="0">
            <a:spAutoFit/>
          </a:bodyPr>
          <a:lstStyle/>
          <a:p>
            <a:endParaRPr lang="en-US" b="1" dirty="0"/>
          </a:p>
        </p:txBody>
      </p:sp>
      <p:sp>
        <p:nvSpPr>
          <p:cNvPr id="8" name="Cloud Callout 7"/>
          <p:cNvSpPr/>
          <p:nvPr/>
        </p:nvSpPr>
        <p:spPr>
          <a:xfrm>
            <a:off x="6248400" y="1753363"/>
            <a:ext cx="3200400" cy="1230139"/>
          </a:xfrm>
          <a:prstGeom prst="cloudCallout">
            <a:avLst>
              <a:gd name="adj1" fmla="val -89804"/>
              <a:gd name="adj2" fmla="val -53556"/>
            </a:avLst>
          </a:prstGeom>
          <a:solidFill>
            <a:schemeClr val="tx2">
              <a:lumMod val="40000"/>
              <a:lumOff val="60000"/>
              <a:alpha val="3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67100" y="1201736"/>
            <a:ext cx="2286000" cy="646331"/>
          </a:xfrm>
          <a:prstGeom prst="rect">
            <a:avLst/>
          </a:prstGeom>
          <a:noFill/>
        </p:spPr>
        <p:txBody>
          <a:bodyPr wrap="square" rtlCol="0">
            <a:spAutoFit/>
          </a:bodyPr>
          <a:lstStyle/>
          <a:p>
            <a:r>
              <a:rPr lang="en-US" b="1" dirty="0">
                <a:solidFill>
                  <a:srgbClr val="C00000"/>
                </a:solidFill>
              </a:rPr>
              <a:t>Not very good examples</a:t>
            </a:r>
          </a:p>
        </p:txBody>
      </p:sp>
    </p:spTree>
    <p:extLst>
      <p:ext uri="{BB962C8B-B14F-4D97-AF65-F5344CB8AC3E}">
        <p14:creationId xmlns:p14="http://schemas.microsoft.com/office/powerpoint/2010/main" val="2550601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92125" y="108618"/>
            <a:ext cx="8229600" cy="1143000"/>
          </a:xfrm>
        </p:spPr>
        <p:txBody>
          <a:bodyPr>
            <a:normAutofit fontScale="90000"/>
          </a:bodyPr>
          <a:lstStyle/>
          <a:p>
            <a:r>
              <a:rPr lang="en-US" altLang="en-US" dirty="0"/>
              <a:t>Claim class diagram - </a:t>
            </a:r>
            <a:r>
              <a:rPr lang="en-US" dirty="0"/>
              <a:t>Multiplicity</a:t>
            </a:r>
            <a:r>
              <a:rPr lang="en-US" altLang="en-US" dirty="0"/>
              <a:t> </a:t>
            </a:r>
          </a:p>
        </p:txBody>
      </p:sp>
      <p:sp>
        <p:nvSpPr>
          <p:cNvPr id="34" name="Slide Number Placeholder 33"/>
          <p:cNvSpPr>
            <a:spLocks noGrp="1"/>
          </p:cNvSpPr>
          <p:nvPr>
            <p:ph type="sldNum" sz="quarter" idx="12"/>
          </p:nvPr>
        </p:nvSpPr>
        <p:spPr/>
        <p:txBody>
          <a:bodyPr/>
          <a:lstStyle/>
          <a:p>
            <a:fld id="{AB268D15-EEA9-4870-B3E8-288406EFDE54}" type="slidenum">
              <a:rPr lang="en-US" altLang="en-US" smtClean="0"/>
              <a:pPr/>
              <a:t>17</a:t>
            </a:fld>
            <a:endParaRPr lang="en-US" altLang="en-US" dirty="0"/>
          </a:p>
        </p:txBody>
      </p:sp>
      <p:sp>
        <p:nvSpPr>
          <p:cNvPr id="4" name="Rectangle 3"/>
          <p:cNvSpPr/>
          <p:nvPr/>
        </p:nvSpPr>
        <p:spPr>
          <a:xfrm>
            <a:off x="1752600" y="6429518"/>
            <a:ext cx="7772400" cy="338554"/>
          </a:xfrm>
          <a:prstGeom prst="rect">
            <a:avLst/>
          </a:prstGeom>
        </p:spPr>
        <p:txBody>
          <a:bodyPr wrap="square">
            <a:spAutoFit/>
          </a:bodyPr>
          <a:lstStyle/>
          <a:p>
            <a:r>
              <a:rPr lang="en-US" sz="1600" dirty="0">
                <a:hlinkClick r:id="rId2"/>
              </a:rPr>
              <a:t>http://www.coderanch.com/t/100225/patterns/defualt-multiplicity</a:t>
            </a:r>
            <a:r>
              <a:rPr lang="en-US" sz="1600" dirty="0"/>
              <a:t> </a:t>
            </a:r>
          </a:p>
        </p:txBody>
      </p:sp>
      <p:sp>
        <p:nvSpPr>
          <p:cNvPr id="5" name="TextBox 4"/>
          <p:cNvSpPr txBox="1"/>
          <p:nvPr/>
        </p:nvSpPr>
        <p:spPr>
          <a:xfrm>
            <a:off x="492125" y="1524000"/>
            <a:ext cx="7924799" cy="4278094"/>
          </a:xfrm>
          <a:prstGeom prst="rect">
            <a:avLst/>
          </a:prstGeom>
          <a:noFill/>
        </p:spPr>
        <p:txBody>
          <a:bodyPr wrap="square" rtlCol="0">
            <a:spAutoFit/>
          </a:bodyPr>
          <a:lstStyle/>
          <a:p>
            <a:r>
              <a:rPr lang="en-US" sz="3200" dirty="0"/>
              <a:t>What if not specified?!</a:t>
            </a:r>
          </a:p>
          <a:p>
            <a:endParaRPr lang="en-US" sz="2400" dirty="0"/>
          </a:p>
          <a:p>
            <a:r>
              <a:rPr lang="en-US" sz="2400" dirty="0"/>
              <a:t>“There isn't a real default.” </a:t>
            </a:r>
          </a:p>
          <a:p>
            <a:endParaRPr lang="en-US" sz="2400" dirty="0"/>
          </a:p>
          <a:p>
            <a:r>
              <a:rPr lang="en-US" sz="2400" dirty="0"/>
              <a:t>“So in the absence of any other knowledge an association with unspecified multiplicities is interpreted as </a:t>
            </a:r>
            <a:r>
              <a:rPr lang="en-US" sz="2400" i="1" dirty="0"/>
              <a:t>many-to-many</a:t>
            </a:r>
            <a:r>
              <a:rPr lang="en-US" sz="2400" dirty="0"/>
              <a:t>.”</a:t>
            </a:r>
          </a:p>
          <a:p>
            <a:br>
              <a:rPr lang="en-US" sz="2400" dirty="0"/>
            </a:br>
            <a:r>
              <a:rPr lang="en-US" sz="2400" dirty="0"/>
              <a:t>“So you better specify your multiplicities somewhere </a:t>
            </a:r>
            <a:r>
              <a:rPr lang="en-US" sz="2400" b="1" dirty="0"/>
              <a:t>even if the association is many-to-many</a:t>
            </a:r>
            <a:r>
              <a:rPr lang="en-US" sz="2400" dirty="0"/>
              <a:t> to avoid any confusion.”</a:t>
            </a:r>
          </a:p>
        </p:txBody>
      </p:sp>
    </p:spTree>
    <p:extLst>
      <p:ext uri="{BB962C8B-B14F-4D97-AF65-F5344CB8AC3E}">
        <p14:creationId xmlns:p14="http://schemas.microsoft.com/office/powerpoint/2010/main" val="3032410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152400"/>
            <a:ext cx="8229600" cy="1143000"/>
          </a:xfrm>
        </p:spPr>
        <p:txBody>
          <a:bodyPr lIns="90487" tIns="44450" rIns="90487" bIns="44450" anchor="ctr"/>
          <a:lstStyle/>
          <a:p>
            <a:pPr algn="ctr"/>
            <a:r>
              <a:rPr lang="en-US" altLang="en-US" dirty="0"/>
              <a:t>Multiplicity</a:t>
            </a:r>
          </a:p>
        </p:txBody>
      </p:sp>
      <p:pic>
        <p:nvPicPr>
          <p:cNvPr id="10243"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11400"/>
            <a:ext cx="75438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AutoShape 37"/>
          <p:cNvSpPr>
            <a:spLocks noChangeArrowheads="1"/>
          </p:cNvSpPr>
          <p:nvPr/>
        </p:nvSpPr>
        <p:spPr bwMode="auto">
          <a:xfrm rot="5400000">
            <a:off x="2726531" y="1718469"/>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245" name="AutoShape 38"/>
          <p:cNvSpPr>
            <a:spLocks noChangeArrowheads="1"/>
          </p:cNvSpPr>
          <p:nvPr/>
        </p:nvSpPr>
        <p:spPr bwMode="auto">
          <a:xfrm rot="5400000">
            <a:off x="5164931" y="1718469"/>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505895"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368800"/>
            <a:ext cx="86106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5896" name="AutoShape 40"/>
          <p:cNvSpPr>
            <a:spLocks noChangeArrowheads="1"/>
          </p:cNvSpPr>
          <p:nvPr/>
        </p:nvSpPr>
        <p:spPr bwMode="auto">
          <a:xfrm rot="5400000">
            <a:off x="7603331" y="4156869"/>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4200528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05895"/>
                                        </p:tgtEl>
                                        <p:attrNameLst>
                                          <p:attrName>style.visibility</p:attrName>
                                        </p:attrNameLst>
                                      </p:cBhvr>
                                      <p:to>
                                        <p:strVal val="visible"/>
                                      </p:to>
                                    </p:set>
                                    <p:animEffect transition="in" filter="fade">
                                      <p:cBhvr>
                                        <p:cTn id="7" dur="2000"/>
                                        <p:tgtEl>
                                          <p:spTgt spid="5058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5896"/>
                                        </p:tgtEl>
                                        <p:attrNameLst>
                                          <p:attrName>style.visibility</p:attrName>
                                        </p:attrNameLst>
                                      </p:cBhvr>
                                      <p:to>
                                        <p:strVal val="visible"/>
                                      </p:to>
                                    </p:set>
                                    <p:animEffect transition="in" filter="fade">
                                      <p:cBhvr>
                                        <p:cTn id="10" dur="2000"/>
                                        <p:tgtEl>
                                          <p:spTgt spid="50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9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altLang="en-US" dirty="0"/>
              <a:t>Aggregation vs. Composition </a:t>
            </a:r>
            <a:br>
              <a:rPr lang="en-US" altLang="en-US" dirty="0"/>
            </a:br>
            <a:r>
              <a:rPr lang="en-US" altLang="en-US" dirty="0"/>
              <a:t>Part-Whole hierarchy</a:t>
            </a:r>
          </a:p>
        </p:txBody>
      </p:sp>
      <p:sp>
        <p:nvSpPr>
          <p:cNvPr id="13315" name="Content Placeholder 2"/>
          <p:cNvSpPr>
            <a:spLocks noGrp="1"/>
          </p:cNvSpPr>
          <p:nvPr>
            <p:ph idx="1"/>
          </p:nvPr>
        </p:nvSpPr>
        <p:spPr>
          <a:xfrm>
            <a:off x="457200" y="1600200"/>
            <a:ext cx="8458200" cy="4724400"/>
          </a:xfrm>
        </p:spPr>
        <p:txBody>
          <a:bodyPr>
            <a:normAutofit fontScale="92500" lnSpcReduction="10000"/>
          </a:bodyPr>
          <a:lstStyle/>
          <a:p>
            <a:r>
              <a:rPr lang="en-US" altLang="en-US" dirty="0"/>
              <a:t>Aggregation: stronger association (unidirectional)</a:t>
            </a:r>
          </a:p>
          <a:p>
            <a:pPr lvl="1"/>
            <a:r>
              <a:rPr lang="en-US" altLang="en-US" dirty="0"/>
              <a:t>Ex. A </a:t>
            </a:r>
            <a:r>
              <a:rPr lang="en-US" altLang="en-US" dirty="0" err="1"/>
              <a:t>dept</a:t>
            </a:r>
            <a:r>
              <a:rPr lang="en-US" altLang="en-US" dirty="0"/>
              <a:t> contains a set of employees</a:t>
            </a:r>
          </a:p>
          <a:p>
            <a:pPr lvl="1"/>
            <a:r>
              <a:rPr lang="en-US" altLang="en-US" dirty="0"/>
              <a:t>Ex. A faculty contains a set of teachers</a:t>
            </a:r>
          </a:p>
          <a:p>
            <a:pPr lvl="1"/>
            <a:r>
              <a:rPr lang="en-US" altLang="en-US" dirty="0"/>
              <a:t>A white diamond at the end of the association next to the aggregate class</a:t>
            </a:r>
          </a:p>
          <a:p>
            <a:r>
              <a:rPr lang="en-US" altLang="en-US" dirty="0"/>
              <a:t>Composition: stronger aggregation (unidirectional)</a:t>
            </a:r>
          </a:p>
          <a:p>
            <a:pPr lvl="1"/>
            <a:r>
              <a:rPr lang="en-US" altLang="en-US" dirty="0"/>
              <a:t>Ex. Invoice–</a:t>
            </a:r>
            <a:r>
              <a:rPr lang="en-US" altLang="en-US" dirty="0" err="1"/>
              <a:t>InvoceLine</a:t>
            </a:r>
            <a:endParaRPr lang="en-US" altLang="en-US" dirty="0"/>
          </a:p>
          <a:p>
            <a:pPr lvl="1"/>
            <a:r>
              <a:rPr lang="en-US" altLang="en-US" dirty="0"/>
              <a:t>A black diamond on the end of association next to the composite class</a:t>
            </a:r>
          </a:p>
        </p:txBody>
      </p:sp>
    </p:spTree>
    <p:extLst>
      <p:ext uri="{BB962C8B-B14F-4D97-AF65-F5344CB8AC3E}">
        <p14:creationId xmlns:p14="http://schemas.microsoft.com/office/powerpoint/2010/main" val="275888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a:t>Modeling notations</a:t>
            </a:r>
          </a:p>
        </p:txBody>
      </p:sp>
      <p:sp>
        <p:nvSpPr>
          <p:cNvPr id="163843" name="Rectangle 3"/>
          <p:cNvSpPr>
            <a:spLocks noGrp="1" noChangeArrowheads="1"/>
          </p:cNvSpPr>
          <p:nvPr>
            <p:ph idx="1"/>
          </p:nvPr>
        </p:nvSpPr>
        <p:spPr/>
        <p:txBody>
          <a:bodyPr/>
          <a:lstStyle/>
          <a:p>
            <a:r>
              <a:rPr lang="en-US" altLang="en-US" dirty="0"/>
              <a:t>Used for both requirements analysis and for specification and design</a:t>
            </a:r>
          </a:p>
          <a:p>
            <a:r>
              <a:rPr lang="en-US" altLang="en-US" dirty="0"/>
              <a:t>Useful for technical people</a:t>
            </a:r>
          </a:p>
          <a:p>
            <a:r>
              <a:rPr lang="en-US" altLang="en-US" dirty="0"/>
              <a:t>Provide a high-level view</a:t>
            </a:r>
          </a:p>
          <a:p>
            <a:r>
              <a:rPr lang="en-US" altLang="en-US" dirty="0"/>
              <a:t>Require training</a:t>
            </a:r>
          </a:p>
          <a:p>
            <a:r>
              <a:rPr lang="en-US" altLang="en-US" dirty="0"/>
              <a:t>Many notations</a:t>
            </a:r>
          </a:p>
          <a:p>
            <a:pPr lvl="1"/>
            <a:r>
              <a:rPr lang="en-US" altLang="en-US" dirty="0"/>
              <a:t>Each good for something</a:t>
            </a:r>
          </a:p>
          <a:p>
            <a:pPr lvl="1"/>
            <a:r>
              <a:rPr lang="en-US" altLang="en-US" dirty="0"/>
              <a:t>None good for everything</a:t>
            </a:r>
          </a:p>
        </p:txBody>
      </p:sp>
      <p:sp>
        <p:nvSpPr>
          <p:cNvPr id="5" name="Slide Number Placeholder 4"/>
          <p:cNvSpPr>
            <a:spLocks noGrp="1"/>
          </p:cNvSpPr>
          <p:nvPr>
            <p:ph type="sldNum" sz="quarter" idx="12"/>
          </p:nvPr>
        </p:nvSpPr>
        <p:spPr/>
        <p:txBody>
          <a:bodyPr/>
          <a:lstStyle/>
          <a:p>
            <a:fld id="{6BC4B235-4D79-4917-B862-F17B331D0111}" type="slidenum">
              <a:rPr lang="en-US" altLang="en-US" smtClean="0"/>
              <a:pPr/>
              <a:t>2</a:t>
            </a:fld>
            <a:endParaRPr lang="en-US" altLang="en-US" dirty="0"/>
          </a:p>
        </p:txBody>
      </p:sp>
    </p:spTree>
    <p:extLst>
      <p:ext uri="{BB962C8B-B14F-4D97-AF65-F5344CB8AC3E}">
        <p14:creationId xmlns:p14="http://schemas.microsoft.com/office/powerpoint/2010/main" val="295673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altLang="en-US" dirty="0"/>
              <a:t>Aggregation vs. Composition </a:t>
            </a:r>
            <a:br>
              <a:rPr lang="en-US" altLang="en-US" dirty="0"/>
            </a:br>
            <a:r>
              <a:rPr lang="en-US" altLang="en-US" dirty="0"/>
              <a:t>Orthogonal to Multicity!</a:t>
            </a:r>
          </a:p>
        </p:txBody>
      </p:sp>
      <p:sp>
        <p:nvSpPr>
          <p:cNvPr id="13315" name="Content Placeholder 2"/>
          <p:cNvSpPr>
            <a:spLocks noGrp="1"/>
          </p:cNvSpPr>
          <p:nvPr>
            <p:ph idx="1"/>
          </p:nvPr>
        </p:nvSpPr>
        <p:spPr>
          <a:xfrm>
            <a:off x="457200" y="1600200"/>
            <a:ext cx="8458200" cy="4724400"/>
          </a:xfrm>
        </p:spPr>
        <p:txBody>
          <a:bodyPr>
            <a:normAutofit/>
          </a:bodyPr>
          <a:lstStyle/>
          <a:p>
            <a:r>
              <a:rPr lang="en-US" altLang="en-US" dirty="0"/>
              <a:t>Aggregation vs. Multicity</a:t>
            </a:r>
          </a:p>
          <a:p>
            <a:pPr lvl="1"/>
            <a:r>
              <a:rPr lang="en-US" altLang="en-US" dirty="0">
                <a:hlinkClick r:id="rId3"/>
              </a:rPr>
              <a:t>http://stackoverflow.com/questions/13935125/aggregation-multiplicity-uml</a:t>
            </a:r>
            <a:r>
              <a:rPr lang="en-US" altLang="en-US" dirty="0"/>
              <a:t> </a:t>
            </a:r>
          </a:p>
          <a:p>
            <a:endParaRPr lang="en-US" altLang="en-US" dirty="0"/>
          </a:p>
          <a:p>
            <a:r>
              <a:rPr lang="en-US" altLang="en-US" dirty="0"/>
              <a:t>Composition vs. Multicity</a:t>
            </a:r>
          </a:p>
          <a:p>
            <a:pPr lvl="1"/>
            <a:r>
              <a:rPr lang="en-US" altLang="en-US" dirty="0">
                <a:hlinkClick r:id="rId4"/>
              </a:rPr>
              <a:t>http://stackoverflow.com/questions/21362016/uml-composition-multiplicity</a:t>
            </a:r>
            <a:r>
              <a:rPr lang="en-US" altLang="en-US" dirty="0"/>
              <a:t> </a:t>
            </a:r>
          </a:p>
        </p:txBody>
      </p:sp>
    </p:spTree>
    <p:extLst>
      <p:ext uri="{BB962C8B-B14F-4D97-AF65-F5344CB8AC3E}">
        <p14:creationId xmlns:p14="http://schemas.microsoft.com/office/powerpoint/2010/main" val="97954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OO modeling points</a:t>
            </a:r>
          </a:p>
        </p:txBody>
      </p:sp>
      <p:sp>
        <p:nvSpPr>
          <p:cNvPr id="158723" name="Rectangle 3"/>
          <p:cNvSpPr>
            <a:spLocks noGrp="1" noChangeArrowheads="1"/>
          </p:cNvSpPr>
          <p:nvPr>
            <p:ph idx="1"/>
          </p:nvPr>
        </p:nvSpPr>
        <p:spPr/>
        <p:txBody>
          <a:bodyPr/>
          <a:lstStyle/>
          <a:p>
            <a:r>
              <a:rPr lang="en-US" altLang="en-US" dirty="0"/>
              <a:t>Best objects correspond to real-world entities</a:t>
            </a:r>
          </a:p>
          <a:p>
            <a:r>
              <a:rPr lang="en-US" altLang="en-US" dirty="0"/>
              <a:t>Some correspond to actors (adjudicator)</a:t>
            </a:r>
          </a:p>
          <a:p>
            <a:pPr lvl="1"/>
            <a:r>
              <a:rPr lang="en-US" altLang="en-US" dirty="0"/>
              <a:t>They are actually </a:t>
            </a:r>
            <a:r>
              <a:rPr lang="en-US" altLang="en-US" i="1" dirty="0"/>
              <a:t>interfaces</a:t>
            </a:r>
            <a:r>
              <a:rPr lang="en-US" altLang="en-US" dirty="0"/>
              <a:t> to the actors</a:t>
            </a:r>
          </a:p>
          <a:p>
            <a:r>
              <a:rPr lang="en-US" altLang="en-US" dirty="0"/>
              <a:t>Some correspond to complex processes, but this is an exception, and should not be common</a:t>
            </a:r>
          </a:p>
        </p:txBody>
      </p:sp>
      <p:sp>
        <p:nvSpPr>
          <p:cNvPr id="5" name="Slide Number Placeholder 4"/>
          <p:cNvSpPr>
            <a:spLocks noGrp="1"/>
          </p:cNvSpPr>
          <p:nvPr>
            <p:ph type="sldNum" sz="quarter" idx="12"/>
          </p:nvPr>
        </p:nvSpPr>
        <p:spPr/>
        <p:txBody>
          <a:bodyPr/>
          <a:lstStyle/>
          <a:p>
            <a:fld id="{EE33F749-B81B-4EC0-9191-496786011CBD}" type="slidenum">
              <a:rPr lang="en-US" altLang="en-US" smtClean="0"/>
              <a:pPr/>
              <a:t>21</a:t>
            </a:fld>
            <a:endParaRPr lang="en-US" altLang="en-US" dirty="0"/>
          </a:p>
        </p:txBody>
      </p:sp>
    </p:spTree>
    <p:extLst>
      <p:ext uri="{BB962C8B-B14F-4D97-AF65-F5344CB8AC3E}">
        <p14:creationId xmlns:p14="http://schemas.microsoft.com/office/powerpoint/2010/main" val="1210780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r>
              <a:rPr lang="en-US" altLang="en-US" dirty="0"/>
              <a:t>Health Claims Processing: Some Requirements</a:t>
            </a:r>
          </a:p>
        </p:txBody>
      </p:sp>
      <p:sp>
        <p:nvSpPr>
          <p:cNvPr id="139267" name="Rectangle 3"/>
          <p:cNvSpPr>
            <a:spLocks noGrp="1" noChangeArrowheads="1"/>
          </p:cNvSpPr>
          <p:nvPr>
            <p:ph idx="1"/>
          </p:nvPr>
        </p:nvSpPr>
        <p:spPr/>
        <p:txBody>
          <a:bodyPr/>
          <a:lstStyle/>
          <a:p>
            <a:r>
              <a:rPr lang="en-US" altLang="en-US"/>
              <a:t>Receives health claims and supporting documents via many sources: electronically, fax, on paper</a:t>
            </a:r>
          </a:p>
          <a:p>
            <a:r>
              <a:rPr lang="en-US" altLang="en-US"/>
              <a:t>Scanned paper and fax processed by OCR.  Documents first subject to form dropout, deskewing, despeckling</a:t>
            </a:r>
          </a:p>
          <a:p>
            <a:r>
              <a:rPr lang="en-US" altLang="en-US"/>
              <a:t>All images are logged to optical disk</a:t>
            </a:r>
          </a:p>
        </p:txBody>
      </p:sp>
      <p:sp>
        <p:nvSpPr>
          <p:cNvPr id="5" name="Slide Number Placeholder 4"/>
          <p:cNvSpPr>
            <a:spLocks noGrp="1"/>
          </p:cNvSpPr>
          <p:nvPr>
            <p:ph type="sldNum" sz="quarter" idx="12"/>
          </p:nvPr>
        </p:nvSpPr>
        <p:spPr/>
        <p:txBody>
          <a:bodyPr/>
          <a:lstStyle/>
          <a:p>
            <a:fld id="{80FD542A-CDD6-4D4E-9A03-04076A50AAAA}" type="slidenum">
              <a:rPr lang="en-US" altLang="en-US" smtClean="0"/>
              <a:pPr/>
              <a:t>22</a:t>
            </a:fld>
            <a:endParaRPr lang="en-US" altLang="en-US" dirty="0"/>
          </a:p>
        </p:txBody>
      </p:sp>
    </p:spTree>
    <p:extLst>
      <p:ext uri="{BB962C8B-B14F-4D97-AF65-F5344CB8AC3E}">
        <p14:creationId xmlns:p14="http://schemas.microsoft.com/office/powerpoint/2010/main" val="1524593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Behavior</a:t>
            </a:r>
          </a:p>
        </p:txBody>
      </p:sp>
      <p:sp>
        <p:nvSpPr>
          <p:cNvPr id="34" name="Slide Number Placeholder 33"/>
          <p:cNvSpPr>
            <a:spLocks noGrp="1"/>
          </p:cNvSpPr>
          <p:nvPr>
            <p:ph type="sldNum" sz="quarter" idx="12"/>
          </p:nvPr>
        </p:nvSpPr>
        <p:spPr/>
        <p:txBody>
          <a:bodyPr/>
          <a:lstStyle/>
          <a:p>
            <a:fld id="{F7DD48BF-27CC-422E-B26A-593F08FA2465}" type="slidenum">
              <a:rPr lang="en-US" altLang="en-US" smtClean="0"/>
              <a:pPr/>
              <a:t>23</a:t>
            </a:fld>
            <a:endParaRPr lang="en-US" altLang="en-US" dirty="0"/>
          </a:p>
        </p:txBody>
      </p:sp>
      <p:sp>
        <p:nvSpPr>
          <p:cNvPr id="66" name="Text Box 3"/>
          <p:cNvSpPr txBox="1">
            <a:spLocks noChangeArrowheads="1"/>
          </p:cNvSpPr>
          <p:nvPr/>
        </p:nvSpPr>
        <p:spPr bwMode="auto">
          <a:xfrm>
            <a:off x="480219" y="2149475"/>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Claim Image</a:t>
            </a:r>
          </a:p>
        </p:txBody>
      </p:sp>
      <p:sp>
        <p:nvSpPr>
          <p:cNvPr id="67" name="Text Box 4"/>
          <p:cNvSpPr txBox="1">
            <a:spLocks noChangeArrowheads="1"/>
          </p:cNvSpPr>
          <p:nvPr/>
        </p:nvSpPr>
        <p:spPr bwMode="auto">
          <a:xfrm>
            <a:off x="7109619" y="2149475"/>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Plan</a:t>
            </a:r>
          </a:p>
        </p:txBody>
      </p:sp>
      <p:sp>
        <p:nvSpPr>
          <p:cNvPr id="68" name="Text Box 5"/>
          <p:cNvSpPr txBox="1">
            <a:spLocks noChangeArrowheads="1"/>
          </p:cNvSpPr>
          <p:nvPr/>
        </p:nvSpPr>
        <p:spPr bwMode="auto">
          <a:xfrm>
            <a:off x="7109619" y="4054475"/>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Provider</a:t>
            </a:r>
          </a:p>
        </p:txBody>
      </p:sp>
      <p:sp>
        <p:nvSpPr>
          <p:cNvPr id="69" name="Text Box 6"/>
          <p:cNvSpPr txBox="1">
            <a:spLocks noChangeArrowheads="1"/>
          </p:cNvSpPr>
          <p:nvPr/>
        </p:nvSpPr>
        <p:spPr bwMode="auto">
          <a:xfrm>
            <a:off x="6739732" y="4664075"/>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name: String</a:t>
            </a:r>
          </a:p>
          <a:p>
            <a:pPr eaLnBrk="0" fontAlgn="base" hangingPunct="0">
              <a:spcBef>
                <a:spcPct val="0"/>
              </a:spcBef>
              <a:spcAft>
                <a:spcPct val="0"/>
              </a:spcAft>
            </a:pPr>
            <a:r>
              <a:rPr lang="en-US" altLang="en-US" sz="2000">
                <a:solidFill>
                  <a:srgbClr val="000000"/>
                </a:solidFill>
                <a:latin typeface="Times New Roman" pitchFamily="18" charset="0"/>
              </a:rPr>
              <a:t>address: String</a:t>
            </a:r>
          </a:p>
          <a:p>
            <a:pPr eaLnBrk="0" fontAlgn="base" hangingPunct="0">
              <a:spcBef>
                <a:spcPct val="0"/>
              </a:spcBef>
              <a:spcAft>
                <a:spcPct val="0"/>
              </a:spcAft>
            </a:pPr>
            <a:r>
              <a:rPr lang="en-US" altLang="en-US" sz="2000">
                <a:solidFill>
                  <a:srgbClr val="000000"/>
                </a:solidFill>
                <a:latin typeface="Times New Roman" pitchFamily="18" charset="0"/>
              </a:rPr>
              <a:t>phone: String</a:t>
            </a:r>
          </a:p>
        </p:txBody>
      </p:sp>
      <p:sp>
        <p:nvSpPr>
          <p:cNvPr id="70" name="Text Box 7"/>
          <p:cNvSpPr txBox="1">
            <a:spLocks noChangeArrowheads="1"/>
          </p:cNvSpPr>
          <p:nvPr/>
        </p:nvSpPr>
        <p:spPr bwMode="auto">
          <a:xfrm>
            <a:off x="716757" y="27178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ID: String</a:t>
            </a:r>
          </a:p>
        </p:txBody>
      </p:sp>
      <p:sp>
        <p:nvSpPr>
          <p:cNvPr id="71" name="Rectangle 8"/>
          <p:cNvSpPr>
            <a:spLocks noChangeArrowheads="1"/>
          </p:cNvSpPr>
          <p:nvPr/>
        </p:nvSpPr>
        <p:spPr bwMode="auto">
          <a:xfrm>
            <a:off x="6652419" y="3978275"/>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2" name="Rectangle 9"/>
          <p:cNvSpPr>
            <a:spLocks noChangeArrowheads="1"/>
          </p:cNvSpPr>
          <p:nvPr/>
        </p:nvSpPr>
        <p:spPr bwMode="auto">
          <a:xfrm>
            <a:off x="445294" y="2108200"/>
            <a:ext cx="1905000" cy="26320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3" name="Line 10"/>
          <p:cNvSpPr>
            <a:spLocks noChangeShapeType="1"/>
          </p:cNvSpPr>
          <p:nvPr/>
        </p:nvSpPr>
        <p:spPr bwMode="auto">
          <a:xfrm>
            <a:off x="6652419" y="45878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4" name="Line 11"/>
          <p:cNvSpPr>
            <a:spLocks noChangeShapeType="1"/>
          </p:cNvSpPr>
          <p:nvPr/>
        </p:nvSpPr>
        <p:spPr bwMode="auto">
          <a:xfrm>
            <a:off x="6652419" y="56546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5" name="Line 12"/>
          <p:cNvSpPr>
            <a:spLocks noChangeShapeType="1"/>
          </p:cNvSpPr>
          <p:nvPr/>
        </p:nvSpPr>
        <p:spPr bwMode="auto">
          <a:xfrm>
            <a:off x="445294" y="32512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6" name="Line 13"/>
          <p:cNvSpPr>
            <a:spLocks noChangeShapeType="1"/>
          </p:cNvSpPr>
          <p:nvPr/>
        </p:nvSpPr>
        <p:spPr bwMode="auto">
          <a:xfrm>
            <a:off x="6652419" y="32162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7" name="Rectangle 14"/>
          <p:cNvSpPr>
            <a:spLocks noChangeArrowheads="1"/>
          </p:cNvSpPr>
          <p:nvPr/>
        </p:nvSpPr>
        <p:spPr bwMode="auto">
          <a:xfrm>
            <a:off x="6652419" y="2073275"/>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8" name="Line 15"/>
          <p:cNvSpPr>
            <a:spLocks noChangeShapeType="1"/>
          </p:cNvSpPr>
          <p:nvPr/>
        </p:nvSpPr>
        <p:spPr bwMode="auto">
          <a:xfrm>
            <a:off x="6652419" y="26066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9" name="Line 16"/>
          <p:cNvSpPr>
            <a:spLocks noChangeShapeType="1"/>
          </p:cNvSpPr>
          <p:nvPr/>
        </p:nvSpPr>
        <p:spPr bwMode="auto">
          <a:xfrm>
            <a:off x="445294" y="26416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0" name="Text Box 17"/>
          <p:cNvSpPr txBox="1">
            <a:spLocks noChangeArrowheads="1"/>
          </p:cNvSpPr>
          <p:nvPr/>
        </p:nvSpPr>
        <p:spPr bwMode="auto">
          <a:xfrm>
            <a:off x="480219" y="3368675"/>
            <a:ext cx="17637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form_dropout()</a:t>
            </a:r>
          </a:p>
          <a:p>
            <a:pPr eaLnBrk="0" fontAlgn="base" hangingPunct="0">
              <a:spcBef>
                <a:spcPct val="0"/>
              </a:spcBef>
              <a:spcAft>
                <a:spcPct val="0"/>
              </a:spcAft>
            </a:pPr>
            <a:r>
              <a:rPr lang="en-US" altLang="en-US" sz="2000">
                <a:solidFill>
                  <a:srgbClr val="000000"/>
                </a:solidFill>
                <a:latin typeface="Times New Roman" pitchFamily="18" charset="0"/>
              </a:rPr>
              <a:t>deskew()</a:t>
            </a:r>
          </a:p>
          <a:p>
            <a:pPr eaLnBrk="0" fontAlgn="base" hangingPunct="0">
              <a:spcBef>
                <a:spcPct val="0"/>
              </a:spcBef>
              <a:spcAft>
                <a:spcPct val="0"/>
              </a:spcAft>
            </a:pPr>
            <a:r>
              <a:rPr lang="en-US" altLang="en-US" sz="2000">
                <a:solidFill>
                  <a:srgbClr val="000000"/>
                </a:solidFill>
                <a:latin typeface="Times New Roman" pitchFamily="18" charset="0"/>
              </a:rPr>
              <a:t>despeckle()</a:t>
            </a:r>
          </a:p>
          <a:p>
            <a:pPr eaLnBrk="0" fontAlgn="base" hangingPunct="0">
              <a:spcBef>
                <a:spcPct val="0"/>
              </a:spcBef>
              <a:spcAft>
                <a:spcPct val="0"/>
              </a:spcAft>
            </a:pPr>
            <a:r>
              <a:rPr lang="en-US" altLang="en-US" sz="2000">
                <a:solidFill>
                  <a:srgbClr val="000000"/>
                </a:solidFill>
                <a:latin typeface="Times New Roman" pitchFamily="18" charset="0"/>
              </a:rPr>
              <a:t>log()</a:t>
            </a:r>
          </a:p>
        </p:txBody>
      </p:sp>
      <p:sp>
        <p:nvSpPr>
          <p:cNvPr id="81" name="Line 23"/>
          <p:cNvSpPr>
            <a:spLocks noChangeShapeType="1"/>
          </p:cNvSpPr>
          <p:nvPr/>
        </p:nvSpPr>
        <p:spPr bwMode="auto">
          <a:xfrm>
            <a:off x="2385219" y="3063875"/>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2" name="Line 24"/>
          <p:cNvSpPr>
            <a:spLocks noChangeShapeType="1"/>
          </p:cNvSpPr>
          <p:nvPr/>
        </p:nvSpPr>
        <p:spPr bwMode="auto">
          <a:xfrm>
            <a:off x="5280819" y="2835275"/>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3" name="Line 25"/>
          <p:cNvSpPr>
            <a:spLocks noChangeShapeType="1"/>
          </p:cNvSpPr>
          <p:nvPr/>
        </p:nvSpPr>
        <p:spPr bwMode="auto">
          <a:xfrm>
            <a:off x="5280819" y="3521075"/>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4" name="Line 26"/>
          <p:cNvSpPr>
            <a:spLocks noChangeShapeType="1"/>
          </p:cNvSpPr>
          <p:nvPr/>
        </p:nvSpPr>
        <p:spPr bwMode="auto">
          <a:xfrm>
            <a:off x="5966619" y="3521075"/>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5" name="Line 27"/>
          <p:cNvSpPr>
            <a:spLocks noChangeShapeType="1"/>
          </p:cNvSpPr>
          <p:nvPr/>
        </p:nvSpPr>
        <p:spPr bwMode="auto">
          <a:xfrm>
            <a:off x="5966619" y="4283075"/>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6" name="Text Box 28"/>
          <p:cNvSpPr txBox="1">
            <a:spLocks noChangeArrowheads="1"/>
          </p:cNvSpPr>
          <p:nvPr/>
        </p:nvSpPr>
        <p:spPr bwMode="auto">
          <a:xfrm>
            <a:off x="2385219" y="306387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87" name="Text Box 30"/>
          <p:cNvSpPr txBox="1">
            <a:spLocks noChangeArrowheads="1"/>
          </p:cNvSpPr>
          <p:nvPr/>
        </p:nvSpPr>
        <p:spPr bwMode="auto">
          <a:xfrm>
            <a:off x="2842419" y="260667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88" name="Text Box 31"/>
          <p:cNvSpPr txBox="1">
            <a:spLocks noChangeArrowheads="1"/>
          </p:cNvSpPr>
          <p:nvPr/>
        </p:nvSpPr>
        <p:spPr bwMode="auto">
          <a:xfrm>
            <a:off x="5395119" y="24542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a:t>
            </a:r>
          </a:p>
        </p:txBody>
      </p:sp>
      <p:sp>
        <p:nvSpPr>
          <p:cNvPr id="89" name="Text Box 32"/>
          <p:cNvSpPr txBox="1">
            <a:spLocks noChangeArrowheads="1"/>
          </p:cNvSpPr>
          <p:nvPr/>
        </p:nvSpPr>
        <p:spPr bwMode="auto">
          <a:xfrm>
            <a:off x="3987007" y="2454275"/>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Claim</a:t>
            </a:r>
          </a:p>
        </p:txBody>
      </p:sp>
      <p:sp>
        <p:nvSpPr>
          <p:cNvPr id="90" name="Rectangle 33"/>
          <p:cNvSpPr>
            <a:spLocks noChangeArrowheads="1"/>
          </p:cNvSpPr>
          <p:nvPr/>
        </p:nvSpPr>
        <p:spPr bwMode="auto">
          <a:xfrm>
            <a:off x="3375819" y="2378075"/>
            <a:ext cx="1905000" cy="1600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1" name="Line 34"/>
          <p:cNvSpPr>
            <a:spLocks noChangeShapeType="1"/>
          </p:cNvSpPr>
          <p:nvPr/>
        </p:nvSpPr>
        <p:spPr bwMode="auto">
          <a:xfrm>
            <a:off x="3375819" y="29876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2" name="Line 35"/>
          <p:cNvSpPr>
            <a:spLocks noChangeShapeType="1"/>
          </p:cNvSpPr>
          <p:nvPr/>
        </p:nvSpPr>
        <p:spPr bwMode="auto">
          <a:xfrm>
            <a:off x="3375819" y="36734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3" name="Text Box 39"/>
          <p:cNvSpPr txBox="1">
            <a:spLocks noChangeArrowheads="1"/>
          </p:cNvSpPr>
          <p:nvPr/>
        </p:nvSpPr>
        <p:spPr bwMode="auto">
          <a:xfrm>
            <a:off x="5420519" y="3140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a:t>
            </a:r>
          </a:p>
        </p:txBody>
      </p:sp>
      <p:sp>
        <p:nvSpPr>
          <p:cNvPr id="94" name="Text Box 40"/>
          <p:cNvSpPr txBox="1">
            <a:spLocks noChangeArrowheads="1"/>
          </p:cNvSpPr>
          <p:nvPr/>
        </p:nvSpPr>
        <p:spPr bwMode="auto">
          <a:xfrm>
            <a:off x="6827044" y="2682875"/>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name: String</a:t>
            </a:r>
          </a:p>
        </p:txBody>
      </p:sp>
      <p:sp>
        <p:nvSpPr>
          <p:cNvPr id="95" name="Text Box 41"/>
          <p:cNvSpPr txBox="1">
            <a:spLocks noChangeArrowheads="1"/>
          </p:cNvSpPr>
          <p:nvPr/>
        </p:nvSpPr>
        <p:spPr bwMode="auto">
          <a:xfrm>
            <a:off x="3740944" y="3140075"/>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date: Date</a:t>
            </a:r>
          </a:p>
        </p:txBody>
      </p:sp>
    </p:spTree>
    <p:extLst>
      <p:ext uri="{BB962C8B-B14F-4D97-AF65-F5344CB8AC3E}">
        <p14:creationId xmlns:p14="http://schemas.microsoft.com/office/powerpoint/2010/main" val="3998273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a:t>OO modeling points</a:t>
            </a:r>
          </a:p>
        </p:txBody>
      </p:sp>
      <p:sp>
        <p:nvSpPr>
          <p:cNvPr id="166915" name="Rectangle 3"/>
          <p:cNvSpPr>
            <a:spLocks noGrp="1" noChangeArrowheads="1"/>
          </p:cNvSpPr>
          <p:nvPr>
            <p:ph idx="1"/>
          </p:nvPr>
        </p:nvSpPr>
        <p:spPr/>
        <p:txBody>
          <a:bodyPr/>
          <a:lstStyle/>
          <a:p>
            <a:r>
              <a:rPr lang="en-US" altLang="en-US" dirty="0"/>
              <a:t>Class names should be nouns</a:t>
            </a:r>
          </a:p>
          <a:p>
            <a:pPr lvl="1"/>
            <a:r>
              <a:rPr lang="en-US" altLang="en-US" dirty="0"/>
              <a:t>Avoid generic names that don’t describe the class, e.g., names ending in “</a:t>
            </a:r>
            <a:r>
              <a:rPr lang="en-US" altLang="en-US" dirty="0" err="1"/>
              <a:t>er</a:t>
            </a:r>
            <a:r>
              <a:rPr lang="en-US" altLang="en-US" dirty="0"/>
              <a:t>” (Manager, Handler)</a:t>
            </a:r>
          </a:p>
          <a:p>
            <a:r>
              <a:rPr lang="en-US" altLang="en-US" dirty="0"/>
              <a:t>Operation names should be verbs</a:t>
            </a:r>
          </a:p>
          <a:p>
            <a:endParaRPr lang="en-US" altLang="en-US" dirty="0"/>
          </a:p>
        </p:txBody>
      </p:sp>
      <p:sp>
        <p:nvSpPr>
          <p:cNvPr id="5" name="Slide Number Placeholder 4"/>
          <p:cNvSpPr>
            <a:spLocks noGrp="1"/>
          </p:cNvSpPr>
          <p:nvPr>
            <p:ph type="sldNum" sz="quarter" idx="12"/>
          </p:nvPr>
        </p:nvSpPr>
        <p:spPr/>
        <p:txBody>
          <a:bodyPr/>
          <a:lstStyle/>
          <a:p>
            <a:fld id="{F70BA13B-BCAD-4ECF-9AA3-768F956ADDDD}" type="slidenum">
              <a:rPr lang="en-US" altLang="en-US" smtClean="0"/>
              <a:pPr/>
              <a:t>24</a:t>
            </a:fld>
            <a:endParaRPr lang="en-US" altLang="en-US" dirty="0"/>
          </a:p>
        </p:txBody>
      </p:sp>
    </p:spTree>
    <p:extLst>
      <p:ext uri="{BB962C8B-B14F-4D97-AF65-F5344CB8AC3E}">
        <p14:creationId xmlns:p14="http://schemas.microsoft.com/office/powerpoint/2010/main" val="2137615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a:t>Analysis vs. Design</a:t>
            </a:r>
          </a:p>
        </p:txBody>
      </p:sp>
      <p:sp>
        <p:nvSpPr>
          <p:cNvPr id="140291" name="Rectangle 3"/>
          <p:cNvSpPr>
            <a:spLocks noGrp="1" noChangeArrowheads="1"/>
          </p:cNvSpPr>
          <p:nvPr>
            <p:ph idx="1"/>
          </p:nvPr>
        </p:nvSpPr>
        <p:spPr/>
        <p:txBody>
          <a:bodyPr>
            <a:normAutofit lnSpcReduction="10000"/>
          </a:bodyPr>
          <a:lstStyle/>
          <a:p>
            <a:r>
              <a:rPr lang="en-US" altLang="en-US"/>
              <a:t>Class diagrams are used in both analysis and design</a:t>
            </a:r>
          </a:p>
          <a:p>
            <a:r>
              <a:rPr lang="en-US" altLang="en-US"/>
              <a:t>Analysis - conceptual</a:t>
            </a:r>
          </a:p>
          <a:p>
            <a:pPr lvl="1"/>
            <a:r>
              <a:rPr lang="en-US" altLang="en-US"/>
              <a:t>Model problem, not software solution</a:t>
            </a:r>
          </a:p>
          <a:p>
            <a:pPr lvl="1"/>
            <a:r>
              <a:rPr lang="en-US" altLang="en-US"/>
              <a:t>Can include actors outside system</a:t>
            </a:r>
          </a:p>
          <a:p>
            <a:r>
              <a:rPr lang="en-US" altLang="en-US"/>
              <a:t>Design - specification</a:t>
            </a:r>
          </a:p>
          <a:p>
            <a:pPr lvl="1"/>
            <a:r>
              <a:rPr lang="en-US" altLang="en-US"/>
              <a:t>Tells how the system should act</a:t>
            </a:r>
          </a:p>
          <a:p>
            <a:r>
              <a:rPr lang="en-US" altLang="en-US"/>
              <a:t>Design - implementation</a:t>
            </a:r>
          </a:p>
          <a:p>
            <a:pPr lvl="1"/>
            <a:r>
              <a:rPr lang="en-US" altLang="en-US"/>
              <a:t>Actual classes of implementation</a:t>
            </a:r>
          </a:p>
        </p:txBody>
      </p:sp>
      <p:sp>
        <p:nvSpPr>
          <p:cNvPr id="5" name="Slide Number Placeholder 4"/>
          <p:cNvSpPr>
            <a:spLocks noGrp="1"/>
          </p:cNvSpPr>
          <p:nvPr>
            <p:ph type="sldNum" sz="quarter" idx="12"/>
          </p:nvPr>
        </p:nvSpPr>
        <p:spPr/>
        <p:txBody>
          <a:bodyPr/>
          <a:lstStyle/>
          <a:p>
            <a:fld id="{EE73CE2C-C6D4-42F4-AEC9-B39A54ACA178}" type="slidenum">
              <a:rPr lang="en-US" altLang="en-US" smtClean="0"/>
              <a:pPr/>
              <a:t>25</a:t>
            </a:fld>
            <a:endParaRPr lang="en-US" altLang="en-US" dirty="0"/>
          </a:p>
        </p:txBody>
      </p:sp>
    </p:spTree>
    <p:extLst>
      <p:ext uri="{BB962C8B-B14F-4D97-AF65-F5344CB8AC3E}">
        <p14:creationId xmlns:p14="http://schemas.microsoft.com/office/powerpoint/2010/main" val="58298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106C0E3-DC67-47B5-9346-18D104C602BB}" type="slidenum">
              <a:rPr lang="en-US" altLang="en-US" smtClean="0"/>
              <a:pPr/>
              <a:t>26</a:t>
            </a:fld>
            <a:endParaRPr lang="en-US" altLang="en-US" dirty="0"/>
          </a:p>
        </p:txBody>
      </p:sp>
      <p:graphicFrame>
        <p:nvGraphicFramePr>
          <p:cNvPr id="156675" name="Object 3"/>
          <p:cNvGraphicFramePr>
            <a:graphicFrameLocks noChangeAspect="1"/>
          </p:cNvGraphicFramePr>
          <p:nvPr>
            <p:extLst>
              <p:ext uri="{D42A27DB-BD31-4B8C-83A1-F6EECF244321}">
                <p14:modId xmlns:p14="http://schemas.microsoft.com/office/powerpoint/2010/main" val="2304343878"/>
              </p:ext>
            </p:extLst>
          </p:nvPr>
        </p:nvGraphicFramePr>
        <p:xfrm>
          <a:off x="0" y="1524000"/>
          <a:ext cx="9220200" cy="4897438"/>
        </p:xfrm>
        <a:graphic>
          <a:graphicData uri="http://schemas.openxmlformats.org/presentationml/2006/ole">
            <mc:AlternateContent xmlns:mc="http://schemas.openxmlformats.org/markup-compatibility/2006">
              <mc:Choice xmlns:v="urn:schemas-microsoft-com:vml" Requires="v">
                <p:oleObj spid="_x0000_s1156" name="VISIO" r:id="rId3" imgW="7814160" imgH="4151520" progId="Visio.Drawing.5">
                  <p:embed/>
                </p:oleObj>
              </mc:Choice>
              <mc:Fallback>
                <p:oleObj name="VISIO" r:id="rId3" imgW="7814160" imgH="41515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220200" cy="489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itle 27"/>
          <p:cNvSpPr>
            <a:spLocks noGrp="1"/>
          </p:cNvSpPr>
          <p:nvPr>
            <p:ph type="title"/>
          </p:nvPr>
        </p:nvSpPr>
        <p:spPr/>
        <p:txBody>
          <a:bodyPr/>
          <a:lstStyle/>
          <a:p>
            <a:r>
              <a:rPr lang="en-US" altLang="en-US" dirty="0"/>
              <a:t>Example analysis model</a:t>
            </a:r>
            <a:endParaRPr lang="en-US" dirty="0"/>
          </a:p>
        </p:txBody>
      </p:sp>
    </p:spTree>
    <p:extLst>
      <p:ext uri="{BB962C8B-B14F-4D97-AF65-F5344CB8AC3E}">
        <p14:creationId xmlns:p14="http://schemas.microsoft.com/office/powerpoint/2010/main" val="2230608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t>Temporary vs. permanent</a:t>
            </a:r>
          </a:p>
        </p:txBody>
      </p:sp>
      <p:sp>
        <p:nvSpPr>
          <p:cNvPr id="178179" name="Rectangle 3"/>
          <p:cNvSpPr>
            <a:spLocks noGrp="1" noChangeArrowheads="1"/>
          </p:cNvSpPr>
          <p:nvPr>
            <p:ph idx="1"/>
          </p:nvPr>
        </p:nvSpPr>
        <p:spPr/>
        <p:txBody>
          <a:bodyPr/>
          <a:lstStyle/>
          <a:p>
            <a:r>
              <a:rPr lang="en-US" altLang="en-US"/>
              <a:t>Most class diagrams are temporary</a:t>
            </a:r>
          </a:p>
          <a:p>
            <a:pPr lvl="1"/>
            <a:r>
              <a:rPr lang="en-US" altLang="en-US"/>
              <a:t>Boxes and lines</a:t>
            </a:r>
          </a:p>
          <a:p>
            <a:pPr lvl="1"/>
            <a:r>
              <a:rPr lang="en-US" altLang="en-US"/>
              <a:t>Gradually add</a:t>
            </a:r>
          </a:p>
          <a:p>
            <a:pPr lvl="2"/>
            <a:r>
              <a:rPr lang="en-US" altLang="en-US"/>
              <a:t>More classes</a:t>
            </a:r>
          </a:p>
          <a:p>
            <a:pPr lvl="2"/>
            <a:r>
              <a:rPr lang="en-US" altLang="en-US"/>
              <a:t>Attributes</a:t>
            </a:r>
          </a:p>
          <a:p>
            <a:pPr lvl="2"/>
            <a:r>
              <a:rPr lang="en-US" altLang="en-US"/>
              <a:t>Labels/cardinality of associations</a:t>
            </a:r>
          </a:p>
          <a:p>
            <a:r>
              <a:rPr lang="en-US" altLang="en-US"/>
              <a:t>Most class diagrams only show small part of model</a:t>
            </a:r>
          </a:p>
        </p:txBody>
      </p:sp>
      <p:sp>
        <p:nvSpPr>
          <p:cNvPr id="5" name="Slide Number Placeholder 4"/>
          <p:cNvSpPr>
            <a:spLocks noGrp="1"/>
          </p:cNvSpPr>
          <p:nvPr>
            <p:ph type="sldNum" sz="quarter" idx="12"/>
          </p:nvPr>
        </p:nvSpPr>
        <p:spPr/>
        <p:txBody>
          <a:bodyPr/>
          <a:lstStyle/>
          <a:p>
            <a:fld id="{5BF72AEA-CC02-4D4D-A0CE-111793E48422}" type="slidenum">
              <a:rPr lang="en-US" altLang="en-US" smtClean="0"/>
              <a:pPr/>
              <a:t>27</a:t>
            </a:fld>
            <a:endParaRPr lang="en-US" altLang="en-US" dirty="0"/>
          </a:p>
        </p:txBody>
      </p:sp>
    </p:spTree>
    <p:extLst>
      <p:ext uri="{BB962C8B-B14F-4D97-AF65-F5344CB8AC3E}">
        <p14:creationId xmlns:p14="http://schemas.microsoft.com/office/powerpoint/2010/main" val="3646049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a:t>Extending class diagrams</a:t>
            </a:r>
          </a:p>
        </p:txBody>
      </p:sp>
      <p:sp>
        <p:nvSpPr>
          <p:cNvPr id="141315" name="Rectangle 3"/>
          <p:cNvSpPr>
            <a:spLocks noGrp="1" noChangeArrowheads="1"/>
          </p:cNvSpPr>
          <p:nvPr>
            <p:ph idx="1"/>
          </p:nvPr>
        </p:nvSpPr>
        <p:spPr/>
        <p:txBody>
          <a:bodyPr/>
          <a:lstStyle/>
          <a:p>
            <a:r>
              <a:rPr lang="en-US" altLang="en-US"/>
              <a:t>No modeling notation can do everything</a:t>
            </a:r>
          </a:p>
          <a:p>
            <a:r>
              <a:rPr lang="en-US" altLang="en-US"/>
              <a:t>Modeling notations should be extensible</a:t>
            </a:r>
          </a:p>
          <a:p>
            <a:r>
              <a:rPr lang="en-US" altLang="en-US"/>
              <a:t>UML has two techniques</a:t>
            </a:r>
          </a:p>
          <a:p>
            <a:pPr lvl="1"/>
            <a:r>
              <a:rPr lang="en-US" altLang="en-US"/>
              <a:t>Constraints</a:t>
            </a:r>
          </a:p>
          <a:p>
            <a:pPr lvl="1"/>
            <a:r>
              <a:rPr lang="en-US" altLang="en-US"/>
              <a:t>Stereotypes</a:t>
            </a:r>
          </a:p>
        </p:txBody>
      </p:sp>
      <p:sp>
        <p:nvSpPr>
          <p:cNvPr id="5" name="Slide Number Placeholder 4"/>
          <p:cNvSpPr>
            <a:spLocks noGrp="1"/>
          </p:cNvSpPr>
          <p:nvPr>
            <p:ph type="sldNum" sz="quarter" idx="12"/>
          </p:nvPr>
        </p:nvSpPr>
        <p:spPr/>
        <p:txBody>
          <a:bodyPr/>
          <a:lstStyle/>
          <a:p>
            <a:fld id="{80B662AC-21E0-40F4-836C-8ABCEF92BBD8}" type="slidenum">
              <a:rPr lang="en-US" altLang="en-US" smtClean="0"/>
              <a:pPr/>
              <a:t>28</a:t>
            </a:fld>
            <a:endParaRPr lang="en-US" altLang="en-US" dirty="0"/>
          </a:p>
        </p:txBody>
      </p:sp>
    </p:spTree>
    <p:extLst>
      <p:ext uri="{BB962C8B-B14F-4D97-AF65-F5344CB8AC3E}">
        <p14:creationId xmlns:p14="http://schemas.microsoft.com/office/powerpoint/2010/main" val="1011044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Constraints</a:t>
            </a:r>
          </a:p>
        </p:txBody>
      </p:sp>
      <p:sp>
        <p:nvSpPr>
          <p:cNvPr id="35" name="Slide Number Placeholder 34"/>
          <p:cNvSpPr>
            <a:spLocks noGrp="1"/>
          </p:cNvSpPr>
          <p:nvPr>
            <p:ph type="sldNum" sz="quarter" idx="12"/>
          </p:nvPr>
        </p:nvSpPr>
        <p:spPr/>
        <p:txBody>
          <a:bodyPr/>
          <a:lstStyle/>
          <a:p>
            <a:fld id="{7034298E-2107-4B78-9411-5331CEB6D9D6}" type="slidenum">
              <a:rPr lang="en-US" altLang="en-US" smtClean="0"/>
              <a:pPr/>
              <a:t>29</a:t>
            </a:fld>
            <a:endParaRPr lang="en-US" altLang="en-US" dirty="0"/>
          </a:p>
        </p:txBody>
      </p:sp>
      <p:sp>
        <p:nvSpPr>
          <p:cNvPr id="67" name="Text Box 3"/>
          <p:cNvSpPr txBox="1">
            <a:spLocks noChangeArrowheads="1"/>
          </p:cNvSpPr>
          <p:nvPr/>
        </p:nvSpPr>
        <p:spPr bwMode="auto">
          <a:xfrm>
            <a:off x="457200" y="2202656"/>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Claim Image</a:t>
            </a:r>
          </a:p>
        </p:txBody>
      </p:sp>
      <p:sp>
        <p:nvSpPr>
          <p:cNvPr id="68" name="Text Box 4"/>
          <p:cNvSpPr txBox="1">
            <a:spLocks noChangeArrowheads="1"/>
          </p:cNvSpPr>
          <p:nvPr/>
        </p:nvSpPr>
        <p:spPr bwMode="auto">
          <a:xfrm>
            <a:off x="7086600" y="2202656"/>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Plan</a:t>
            </a:r>
          </a:p>
        </p:txBody>
      </p:sp>
      <p:sp>
        <p:nvSpPr>
          <p:cNvPr id="69" name="Text Box 5"/>
          <p:cNvSpPr txBox="1">
            <a:spLocks noChangeArrowheads="1"/>
          </p:cNvSpPr>
          <p:nvPr/>
        </p:nvSpPr>
        <p:spPr bwMode="auto">
          <a:xfrm>
            <a:off x="7086600" y="4107656"/>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Provider</a:t>
            </a:r>
          </a:p>
        </p:txBody>
      </p:sp>
      <p:sp>
        <p:nvSpPr>
          <p:cNvPr id="70" name="Text Box 6"/>
          <p:cNvSpPr txBox="1">
            <a:spLocks noChangeArrowheads="1"/>
          </p:cNvSpPr>
          <p:nvPr/>
        </p:nvSpPr>
        <p:spPr bwMode="auto">
          <a:xfrm>
            <a:off x="6716713" y="4717256"/>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name: String</a:t>
            </a:r>
          </a:p>
          <a:p>
            <a:pPr eaLnBrk="0" fontAlgn="base" hangingPunct="0">
              <a:spcBef>
                <a:spcPct val="0"/>
              </a:spcBef>
              <a:spcAft>
                <a:spcPct val="0"/>
              </a:spcAft>
            </a:pPr>
            <a:r>
              <a:rPr lang="en-US" altLang="en-US" sz="2000">
                <a:solidFill>
                  <a:srgbClr val="000000"/>
                </a:solidFill>
                <a:latin typeface="Times New Roman" pitchFamily="18" charset="0"/>
              </a:rPr>
              <a:t>address: String</a:t>
            </a:r>
          </a:p>
          <a:p>
            <a:pPr eaLnBrk="0" fontAlgn="base" hangingPunct="0">
              <a:spcBef>
                <a:spcPct val="0"/>
              </a:spcBef>
              <a:spcAft>
                <a:spcPct val="0"/>
              </a:spcAft>
            </a:pPr>
            <a:r>
              <a:rPr lang="en-US" altLang="en-US" sz="2000">
                <a:solidFill>
                  <a:srgbClr val="000000"/>
                </a:solidFill>
                <a:latin typeface="Times New Roman" pitchFamily="18" charset="0"/>
              </a:rPr>
              <a:t>phone: String</a:t>
            </a:r>
          </a:p>
        </p:txBody>
      </p:sp>
      <p:sp>
        <p:nvSpPr>
          <p:cNvPr id="71" name="Text Box 7"/>
          <p:cNvSpPr txBox="1">
            <a:spLocks noChangeArrowheads="1"/>
          </p:cNvSpPr>
          <p:nvPr/>
        </p:nvSpPr>
        <p:spPr bwMode="auto">
          <a:xfrm>
            <a:off x="693738" y="2770981"/>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ID: String</a:t>
            </a:r>
          </a:p>
        </p:txBody>
      </p:sp>
      <p:sp>
        <p:nvSpPr>
          <p:cNvPr id="72" name="Rectangle 8"/>
          <p:cNvSpPr>
            <a:spLocks noChangeArrowheads="1"/>
          </p:cNvSpPr>
          <p:nvPr/>
        </p:nvSpPr>
        <p:spPr bwMode="auto">
          <a:xfrm>
            <a:off x="6629400" y="4031456"/>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3" name="Rectangle 9"/>
          <p:cNvSpPr>
            <a:spLocks noChangeArrowheads="1"/>
          </p:cNvSpPr>
          <p:nvPr/>
        </p:nvSpPr>
        <p:spPr bwMode="auto">
          <a:xfrm>
            <a:off x="422275" y="2161381"/>
            <a:ext cx="1905000" cy="26320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4" name="Line 10"/>
          <p:cNvSpPr>
            <a:spLocks noChangeShapeType="1"/>
          </p:cNvSpPr>
          <p:nvPr/>
        </p:nvSpPr>
        <p:spPr bwMode="auto">
          <a:xfrm>
            <a:off x="6629400" y="46410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5" name="Line 11"/>
          <p:cNvSpPr>
            <a:spLocks noChangeShapeType="1"/>
          </p:cNvSpPr>
          <p:nvPr/>
        </p:nvSpPr>
        <p:spPr bwMode="auto">
          <a:xfrm>
            <a:off x="6629400" y="57078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6" name="Line 12"/>
          <p:cNvSpPr>
            <a:spLocks noChangeShapeType="1"/>
          </p:cNvSpPr>
          <p:nvPr/>
        </p:nvSpPr>
        <p:spPr bwMode="auto">
          <a:xfrm>
            <a:off x="422275" y="3304381"/>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7" name="Line 13"/>
          <p:cNvSpPr>
            <a:spLocks noChangeShapeType="1"/>
          </p:cNvSpPr>
          <p:nvPr/>
        </p:nvSpPr>
        <p:spPr bwMode="auto">
          <a:xfrm>
            <a:off x="6629400" y="32694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8" name="Rectangle 14"/>
          <p:cNvSpPr>
            <a:spLocks noChangeArrowheads="1"/>
          </p:cNvSpPr>
          <p:nvPr/>
        </p:nvSpPr>
        <p:spPr bwMode="auto">
          <a:xfrm>
            <a:off x="6629400" y="2126456"/>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9" name="Line 15"/>
          <p:cNvSpPr>
            <a:spLocks noChangeShapeType="1"/>
          </p:cNvSpPr>
          <p:nvPr/>
        </p:nvSpPr>
        <p:spPr bwMode="auto">
          <a:xfrm>
            <a:off x="6629400" y="26598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0" name="Line 16"/>
          <p:cNvSpPr>
            <a:spLocks noChangeShapeType="1"/>
          </p:cNvSpPr>
          <p:nvPr/>
        </p:nvSpPr>
        <p:spPr bwMode="auto">
          <a:xfrm>
            <a:off x="422275" y="2694781"/>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1" name="Text Box 17"/>
          <p:cNvSpPr txBox="1">
            <a:spLocks noChangeArrowheads="1"/>
          </p:cNvSpPr>
          <p:nvPr/>
        </p:nvSpPr>
        <p:spPr bwMode="auto">
          <a:xfrm>
            <a:off x="457200" y="3421856"/>
            <a:ext cx="17637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form_dropout()</a:t>
            </a:r>
          </a:p>
          <a:p>
            <a:pPr eaLnBrk="0" fontAlgn="base" hangingPunct="0">
              <a:spcBef>
                <a:spcPct val="0"/>
              </a:spcBef>
              <a:spcAft>
                <a:spcPct val="0"/>
              </a:spcAft>
            </a:pPr>
            <a:r>
              <a:rPr lang="en-US" altLang="en-US" sz="2000">
                <a:solidFill>
                  <a:srgbClr val="000000"/>
                </a:solidFill>
                <a:latin typeface="Times New Roman" pitchFamily="18" charset="0"/>
              </a:rPr>
              <a:t>deskew()</a:t>
            </a:r>
          </a:p>
          <a:p>
            <a:pPr eaLnBrk="0" fontAlgn="base" hangingPunct="0">
              <a:spcBef>
                <a:spcPct val="0"/>
              </a:spcBef>
              <a:spcAft>
                <a:spcPct val="0"/>
              </a:spcAft>
            </a:pPr>
            <a:r>
              <a:rPr lang="en-US" altLang="en-US" sz="2000">
                <a:solidFill>
                  <a:srgbClr val="000000"/>
                </a:solidFill>
                <a:latin typeface="Times New Roman" pitchFamily="18" charset="0"/>
              </a:rPr>
              <a:t>despeckle()</a:t>
            </a:r>
          </a:p>
          <a:p>
            <a:pPr eaLnBrk="0" fontAlgn="base" hangingPunct="0">
              <a:spcBef>
                <a:spcPct val="0"/>
              </a:spcBef>
              <a:spcAft>
                <a:spcPct val="0"/>
              </a:spcAft>
            </a:pPr>
            <a:r>
              <a:rPr lang="en-US" altLang="en-US" sz="2000">
                <a:solidFill>
                  <a:srgbClr val="000000"/>
                </a:solidFill>
                <a:latin typeface="Times New Roman" pitchFamily="18" charset="0"/>
              </a:rPr>
              <a:t>log()</a:t>
            </a:r>
          </a:p>
        </p:txBody>
      </p:sp>
      <p:sp>
        <p:nvSpPr>
          <p:cNvPr id="82" name="Line 18"/>
          <p:cNvSpPr>
            <a:spLocks noChangeShapeType="1"/>
          </p:cNvSpPr>
          <p:nvPr/>
        </p:nvSpPr>
        <p:spPr bwMode="auto">
          <a:xfrm>
            <a:off x="2362200" y="3117056"/>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3" name="Line 19"/>
          <p:cNvSpPr>
            <a:spLocks noChangeShapeType="1"/>
          </p:cNvSpPr>
          <p:nvPr/>
        </p:nvSpPr>
        <p:spPr bwMode="auto">
          <a:xfrm>
            <a:off x="5257800" y="2888456"/>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4" name="Line 20"/>
          <p:cNvSpPr>
            <a:spLocks noChangeShapeType="1"/>
          </p:cNvSpPr>
          <p:nvPr/>
        </p:nvSpPr>
        <p:spPr bwMode="auto">
          <a:xfrm>
            <a:off x="5257800" y="3574256"/>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5" name="Line 21"/>
          <p:cNvSpPr>
            <a:spLocks noChangeShapeType="1"/>
          </p:cNvSpPr>
          <p:nvPr/>
        </p:nvSpPr>
        <p:spPr bwMode="auto">
          <a:xfrm>
            <a:off x="5943600" y="3574256"/>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6" name="Line 22"/>
          <p:cNvSpPr>
            <a:spLocks noChangeShapeType="1"/>
          </p:cNvSpPr>
          <p:nvPr/>
        </p:nvSpPr>
        <p:spPr bwMode="auto">
          <a:xfrm>
            <a:off x="5943600" y="4336256"/>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7" name="Text Box 23"/>
          <p:cNvSpPr txBox="1">
            <a:spLocks noChangeArrowheads="1"/>
          </p:cNvSpPr>
          <p:nvPr/>
        </p:nvSpPr>
        <p:spPr bwMode="auto">
          <a:xfrm>
            <a:off x="2362200" y="3117056"/>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88" name="Text Box 24"/>
          <p:cNvSpPr txBox="1">
            <a:spLocks noChangeArrowheads="1"/>
          </p:cNvSpPr>
          <p:nvPr/>
        </p:nvSpPr>
        <p:spPr bwMode="auto">
          <a:xfrm>
            <a:off x="2819400" y="2659856"/>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89" name="Text Box 25"/>
          <p:cNvSpPr txBox="1">
            <a:spLocks noChangeArrowheads="1"/>
          </p:cNvSpPr>
          <p:nvPr/>
        </p:nvSpPr>
        <p:spPr bwMode="auto">
          <a:xfrm>
            <a:off x="5372100" y="2507456"/>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a:t>
            </a:r>
          </a:p>
        </p:txBody>
      </p:sp>
      <p:sp>
        <p:nvSpPr>
          <p:cNvPr id="90" name="Text Box 26"/>
          <p:cNvSpPr txBox="1">
            <a:spLocks noChangeArrowheads="1"/>
          </p:cNvSpPr>
          <p:nvPr/>
        </p:nvSpPr>
        <p:spPr bwMode="auto">
          <a:xfrm>
            <a:off x="3963988" y="2507456"/>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Claim</a:t>
            </a:r>
          </a:p>
        </p:txBody>
      </p:sp>
      <p:sp>
        <p:nvSpPr>
          <p:cNvPr id="91" name="Rectangle 27"/>
          <p:cNvSpPr>
            <a:spLocks noChangeArrowheads="1"/>
          </p:cNvSpPr>
          <p:nvPr/>
        </p:nvSpPr>
        <p:spPr bwMode="auto">
          <a:xfrm>
            <a:off x="3352800" y="2431256"/>
            <a:ext cx="1905000" cy="1600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2" name="Line 28"/>
          <p:cNvSpPr>
            <a:spLocks noChangeShapeType="1"/>
          </p:cNvSpPr>
          <p:nvPr/>
        </p:nvSpPr>
        <p:spPr bwMode="auto">
          <a:xfrm>
            <a:off x="3352800" y="30408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3" name="Line 29"/>
          <p:cNvSpPr>
            <a:spLocks noChangeShapeType="1"/>
          </p:cNvSpPr>
          <p:nvPr/>
        </p:nvSpPr>
        <p:spPr bwMode="auto">
          <a:xfrm>
            <a:off x="3352800" y="37266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4" name="Text Box 30"/>
          <p:cNvSpPr txBox="1">
            <a:spLocks noChangeArrowheads="1"/>
          </p:cNvSpPr>
          <p:nvPr/>
        </p:nvSpPr>
        <p:spPr bwMode="auto">
          <a:xfrm>
            <a:off x="5397500" y="3193256"/>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a:t>
            </a:r>
          </a:p>
        </p:txBody>
      </p:sp>
      <p:sp>
        <p:nvSpPr>
          <p:cNvPr id="95" name="Text Box 31"/>
          <p:cNvSpPr txBox="1">
            <a:spLocks noChangeArrowheads="1"/>
          </p:cNvSpPr>
          <p:nvPr/>
        </p:nvSpPr>
        <p:spPr bwMode="auto">
          <a:xfrm>
            <a:off x="5908675" y="3650456"/>
            <a:ext cx="323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dirty="0">
                <a:latin typeface="Times New Roman" pitchFamily="18" charset="0"/>
              </a:rPr>
              <a:t>{Provider is legal under plan}</a:t>
            </a:r>
          </a:p>
        </p:txBody>
      </p:sp>
      <p:sp>
        <p:nvSpPr>
          <p:cNvPr id="96" name="Text Box 32"/>
          <p:cNvSpPr txBox="1">
            <a:spLocks noChangeArrowheads="1"/>
          </p:cNvSpPr>
          <p:nvPr/>
        </p:nvSpPr>
        <p:spPr bwMode="auto">
          <a:xfrm>
            <a:off x="3717925" y="3193256"/>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date: Date</a:t>
            </a:r>
          </a:p>
        </p:txBody>
      </p:sp>
      <p:sp>
        <p:nvSpPr>
          <p:cNvPr id="97" name="Text Box 33"/>
          <p:cNvSpPr txBox="1">
            <a:spLocks noChangeArrowheads="1"/>
          </p:cNvSpPr>
          <p:nvPr/>
        </p:nvSpPr>
        <p:spPr bwMode="auto">
          <a:xfrm>
            <a:off x="6804025" y="2736056"/>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name: String</a:t>
            </a:r>
          </a:p>
        </p:txBody>
      </p:sp>
    </p:spTree>
    <p:extLst>
      <p:ext uri="{BB962C8B-B14F-4D97-AF65-F5344CB8AC3E}">
        <p14:creationId xmlns:p14="http://schemas.microsoft.com/office/powerpoint/2010/main" val="128453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Modeling notations</a:t>
            </a:r>
          </a:p>
        </p:txBody>
      </p:sp>
      <p:sp>
        <p:nvSpPr>
          <p:cNvPr id="164867" name="Rectangle 3"/>
          <p:cNvSpPr>
            <a:spLocks noGrp="1" noChangeArrowheads="1"/>
          </p:cNvSpPr>
          <p:nvPr>
            <p:ph idx="1"/>
          </p:nvPr>
        </p:nvSpPr>
        <p:spPr>
          <a:xfrm>
            <a:off x="457200" y="1600200"/>
            <a:ext cx="8534400" cy="4724400"/>
          </a:xfrm>
        </p:spPr>
        <p:txBody>
          <a:bodyPr/>
          <a:lstStyle/>
          <a:p>
            <a:r>
              <a:rPr lang="en-US" altLang="en-US" dirty="0"/>
              <a:t>Help developers communicate</a:t>
            </a:r>
          </a:p>
          <a:p>
            <a:r>
              <a:rPr lang="en-US" altLang="en-US" dirty="0"/>
              <a:t>Provide documentation</a:t>
            </a:r>
          </a:p>
          <a:p>
            <a:r>
              <a:rPr lang="en-US" altLang="en-US" dirty="0"/>
              <a:t>Help find faults (tools check for consistency)</a:t>
            </a:r>
          </a:p>
          <a:p>
            <a:r>
              <a:rPr lang="en-US" altLang="en-US" dirty="0"/>
              <a:t>Generate code (with tools)</a:t>
            </a:r>
          </a:p>
        </p:txBody>
      </p:sp>
      <p:sp>
        <p:nvSpPr>
          <p:cNvPr id="5" name="Slide Number Placeholder 4"/>
          <p:cNvSpPr>
            <a:spLocks noGrp="1"/>
          </p:cNvSpPr>
          <p:nvPr>
            <p:ph type="sldNum" sz="quarter" idx="12"/>
          </p:nvPr>
        </p:nvSpPr>
        <p:spPr/>
        <p:txBody>
          <a:bodyPr/>
          <a:lstStyle/>
          <a:p>
            <a:fld id="{8497998A-3B27-4949-B483-F03449901326}" type="slidenum">
              <a:rPr lang="en-US" altLang="en-US" smtClean="0"/>
              <a:pPr/>
              <a:t>3</a:t>
            </a:fld>
            <a:endParaRPr lang="en-US" altLang="en-US" dirty="0"/>
          </a:p>
        </p:txBody>
      </p:sp>
    </p:spTree>
    <p:extLst>
      <p:ext uri="{BB962C8B-B14F-4D97-AF65-F5344CB8AC3E}">
        <p14:creationId xmlns:p14="http://schemas.microsoft.com/office/powerpoint/2010/main" val="3821433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en-US" dirty="0"/>
              <a:t>Stereotype</a:t>
            </a:r>
          </a:p>
        </p:txBody>
      </p:sp>
      <p:sp>
        <p:nvSpPr>
          <p:cNvPr id="35" name="Slide Number Placeholder 34"/>
          <p:cNvSpPr>
            <a:spLocks noGrp="1"/>
          </p:cNvSpPr>
          <p:nvPr>
            <p:ph type="sldNum" sz="quarter" idx="12"/>
          </p:nvPr>
        </p:nvSpPr>
        <p:spPr/>
        <p:txBody>
          <a:bodyPr/>
          <a:lstStyle/>
          <a:p>
            <a:fld id="{8F53F310-7D52-492E-866C-FB74D148B090}" type="slidenum">
              <a:rPr lang="en-US" altLang="en-US" smtClean="0"/>
              <a:pPr/>
              <a:t>30</a:t>
            </a:fld>
            <a:endParaRPr lang="en-US" altLang="en-US" dirty="0"/>
          </a:p>
        </p:txBody>
      </p:sp>
      <p:sp>
        <p:nvSpPr>
          <p:cNvPr id="67" name="Text Box 3"/>
          <p:cNvSpPr txBox="1">
            <a:spLocks noChangeArrowheads="1"/>
          </p:cNvSpPr>
          <p:nvPr/>
        </p:nvSpPr>
        <p:spPr bwMode="auto">
          <a:xfrm>
            <a:off x="450850" y="1600200"/>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Claim Image</a:t>
            </a:r>
          </a:p>
        </p:txBody>
      </p:sp>
      <p:sp>
        <p:nvSpPr>
          <p:cNvPr id="68" name="Text Box 4"/>
          <p:cNvSpPr txBox="1">
            <a:spLocks noChangeArrowheads="1"/>
          </p:cNvSpPr>
          <p:nvPr/>
        </p:nvSpPr>
        <p:spPr bwMode="auto">
          <a:xfrm>
            <a:off x="7080250" y="1447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Plan</a:t>
            </a:r>
          </a:p>
        </p:txBody>
      </p:sp>
      <p:sp>
        <p:nvSpPr>
          <p:cNvPr id="69" name="Text Box 5"/>
          <p:cNvSpPr txBox="1">
            <a:spLocks noChangeArrowheads="1"/>
          </p:cNvSpPr>
          <p:nvPr/>
        </p:nvSpPr>
        <p:spPr bwMode="auto">
          <a:xfrm>
            <a:off x="7080250" y="2971800"/>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Provider</a:t>
            </a:r>
          </a:p>
        </p:txBody>
      </p:sp>
      <p:sp>
        <p:nvSpPr>
          <p:cNvPr id="70" name="Text Box 6"/>
          <p:cNvSpPr txBox="1">
            <a:spLocks noChangeArrowheads="1"/>
          </p:cNvSpPr>
          <p:nvPr/>
        </p:nvSpPr>
        <p:spPr bwMode="auto">
          <a:xfrm>
            <a:off x="6710363" y="3581400"/>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name: String</a:t>
            </a:r>
          </a:p>
          <a:p>
            <a:pPr eaLnBrk="0" fontAlgn="base" hangingPunct="0">
              <a:spcBef>
                <a:spcPct val="0"/>
              </a:spcBef>
              <a:spcAft>
                <a:spcPct val="0"/>
              </a:spcAft>
            </a:pPr>
            <a:r>
              <a:rPr lang="en-US" altLang="en-US" sz="2000">
                <a:solidFill>
                  <a:srgbClr val="000000"/>
                </a:solidFill>
                <a:latin typeface="Times New Roman" pitchFamily="18" charset="0"/>
              </a:rPr>
              <a:t>address: String</a:t>
            </a:r>
          </a:p>
          <a:p>
            <a:pPr eaLnBrk="0" fontAlgn="base" hangingPunct="0">
              <a:spcBef>
                <a:spcPct val="0"/>
              </a:spcBef>
              <a:spcAft>
                <a:spcPct val="0"/>
              </a:spcAft>
            </a:pPr>
            <a:r>
              <a:rPr lang="en-US" altLang="en-US" sz="2000">
                <a:solidFill>
                  <a:srgbClr val="000000"/>
                </a:solidFill>
                <a:latin typeface="Times New Roman" pitchFamily="18" charset="0"/>
              </a:rPr>
              <a:t>phone: String</a:t>
            </a:r>
          </a:p>
        </p:txBody>
      </p:sp>
      <p:sp>
        <p:nvSpPr>
          <p:cNvPr id="71" name="Text Box 7"/>
          <p:cNvSpPr txBox="1">
            <a:spLocks noChangeArrowheads="1"/>
          </p:cNvSpPr>
          <p:nvPr/>
        </p:nvSpPr>
        <p:spPr bwMode="auto">
          <a:xfrm>
            <a:off x="687388" y="216852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ID: String</a:t>
            </a:r>
          </a:p>
        </p:txBody>
      </p:sp>
      <p:sp>
        <p:nvSpPr>
          <p:cNvPr id="72" name="Rectangle 8"/>
          <p:cNvSpPr>
            <a:spLocks noChangeArrowheads="1"/>
          </p:cNvSpPr>
          <p:nvPr/>
        </p:nvSpPr>
        <p:spPr bwMode="auto">
          <a:xfrm>
            <a:off x="6623050" y="2895600"/>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3" name="Rectangle 9"/>
          <p:cNvSpPr>
            <a:spLocks noChangeArrowheads="1"/>
          </p:cNvSpPr>
          <p:nvPr/>
        </p:nvSpPr>
        <p:spPr bwMode="auto">
          <a:xfrm>
            <a:off x="415925" y="1558925"/>
            <a:ext cx="1905000" cy="26320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4" name="Line 10"/>
          <p:cNvSpPr>
            <a:spLocks noChangeShapeType="1"/>
          </p:cNvSpPr>
          <p:nvPr/>
        </p:nvSpPr>
        <p:spPr bwMode="auto">
          <a:xfrm>
            <a:off x="6623050" y="35052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5" name="Line 11"/>
          <p:cNvSpPr>
            <a:spLocks noChangeShapeType="1"/>
          </p:cNvSpPr>
          <p:nvPr/>
        </p:nvSpPr>
        <p:spPr bwMode="auto">
          <a:xfrm>
            <a:off x="6629400" y="45720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6" name="Line 12"/>
          <p:cNvSpPr>
            <a:spLocks noChangeShapeType="1"/>
          </p:cNvSpPr>
          <p:nvPr/>
        </p:nvSpPr>
        <p:spPr bwMode="auto">
          <a:xfrm>
            <a:off x="415925" y="270192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7" name="Line 13"/>
          <p:cNvSpPr>
            <a:spLocks noChangeShapeType="1"/>
          </p:cNvSpPr>
          <p:nvPr/>
        </p:nvSpPr>
        <p:spPr bwMode="auto">
          <a:xfrm>
            <a:off x="6623050" y="25146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8" name="Rectangle 14"/>
          <p:cNvSpPr>
            <a:spLocks noChangeArrowheads="1"/>
          </p:cNvSpPr>
          <p:nvPr/>
        </p:nvSpPr>
        <p:spPr bwMode="auto">
          <a:xfrm>
            <a:off x="6623050" y="1301751"/>
            <a:ext cx="1905000" cy="151764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79" name="Line 15"/>
          <p:cNvSpPr>
            <a:spLocks noChangeShapeType="1"/>
          </p:cNvSpPr>
          <p:nvPr/>
        </p:nvSpPr>
        <p:spPr bwMode="auto">
          <a:xfrm>
            <a:off x="6623050" y="19050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0" name="Line 16"/>
          <p:cNvSpPr>
            <a:spLocks noChangeShapeType="1"/>
          </p:cNvSpPr>
          <p:nvPr/>
        </p:nvSpPr>
        <p:spPr bwMode="auto">
          <a:xfrm>
            <a:off x="415925" y="209232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1" name="Text Box 17"/>
          <p:cNvSpPr txBox="1">
            <a:spLocks noChangeArrowheads="1"/>
          </p:cNvSpPr>
          <p:nvPr/>
        </p:nvSpPr>
        <p:spPr bwMode="auto">
          <a:xfrm>
            <a:off x="450850" y="2819400"/>
            <a:ext cx="17637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a:solidFill>
                  <a:srgbClr val="000000"/>
                </a:solidFill>
                <a:latin typeface="Times New Roman" pitchFamily="18" charset="0"/>
              </a:rPr>
              <a:t>form_dropout()</a:t>
            </a:r>
          </a:p>
          <a:p>
            <a:pPr eaLnBrk="0" fontAlgn="base" hangingPunct="0">
              <a:spcBef>
                <a:spcPct val="0"/>
              </a:spcBef>
              <a:spcAft>
                <a:spcPct val="0"/>
              </a:spcAft>
            </a:pPr>
            <a:r>
              <a:rPr lang="en-US" altLang="en-US" sz="2000">
                <a:solidFill>
                  <a:srgbClr val="000000"/>
                </a:solidFill>
                <a:latin typeface="Times New Roman" pitchFamily="18" charset="0"/>
              </a:rPr>
              <a:t>deskew()</a:t>
            </a:r>
          </a:p>
          <a:p>
            <a:pPr eaLnBrk="0" fontAlgn="base" hangingPunct="0">
              <a:spcBef>
                <a:spcPct val="0"/>
              </a:spcBef>
              <a:spcAft>
                <a:spcPct val="0"/>
              </a:spcAft>
            </a:pPr>
            <a:r>
              <a:rPr lang="en-US" altLang="en-US" sz="2000">
                <a:solidFill>
                  <a:srgbClr val="000000"/>
                </a:solidFill>
                <a:latin typeface="Times New Roman" pitchFamily="18" charset="0"/>
              </a:rPr>
              <a:t>despeckle()</a:t>
            </a:r>
          </a:p>
          <a:p>
            <a:pPr eaLnBrk="0" fontAlgn="base" hangingPunct="0">
              <a:spcBef>
                <a:spcPct val="0"/>
              </a:spcBef>
              <a:spcAft>
                <a:spcPct val="0"/>
              </a:spcAft>
            </a:pPr>
            <a:r>
              <a:rPr lang="en-US" altLang="en-US" sz="2000">
                <a:solidFill>
                  <a:srgbClr val="000000"/>
                </a:solidFill>
                <a:latin typeface="Times New Roman" pitchFamily="18" charset="0"/>
              </a:rPr>
              <a:t>log()</a:t>
            </a:r>
          </a:p>
        </p:txBody>
      </p:sp>
      <p:sp>
        <p:nvSpPr>
          <p:cNvPr id="82" name="Line 18"/>
          <p:cNvSpPr>
            <a:spLocks noChangeShapeType="1"/>
          </p:cNvSpPr>
          <p:nvPr/>
        </p:nvSpPr>
        <p:spPr bwMode="auto">
          <a:xfrm>
            <a:off x="2355850" y="25146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3" name="Line 19"/>
          <p:cNvSpPr>
            <a:spLocks noChangeShapeType="1"/>
          </p:cNvSpPr>
          <p:nvPr/>
        </p:nvSpPr>
        <p:spPr bwMode="auto">
          <a:xfrm>
            <a:off x="5251450" y="21336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4" name="Line 20"/>
          <p:cNvSpPr>
            <a:spLocks noChangeShapeType="1"/>
          </p:cNvSpPr>
          <p:nvPr/>
        </p:nvSpPr>
        <p:spPr bwMode="auto">
          <a:xfrm>
            <a:off x="5251450" y="28194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5" name="Line 21"/>
          <p:cNvSpPr>
            <a:spLocks noChangeShapeType="1"/>
          </p:cNvSpPr>
          <p:nvPr/>
        </p:nvSpPr>
        <p:spPr bwMode="auto">
          <a:xfrm>
            <a:off x="5937250" y="2819400"/>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6" name="Line 22"/>
          <p:cNvSpPr>
            <a:spLocks noChangeShapeType="1"/>
          </p:cNvSpPr>
          <p:nvPr/>
        </p:nvSpPr>
        <p:spPr bwMode="auto">
          <a:xfrm>
            <a:off x="5937250" y="35814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87" name="Text Box 23"/>
          <p:cNvSpPr txBox="1">
            <a:spLocks noChangeArrowheads="1"/>
          </p:cNvSpPr>
          <p:nvPr/>
        </p:nvSpPr>
        <p:spPr bwMode="auto">
          <a:xfrm>
            <a:off x="2355850" y="25146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88" name="Text Box 24"/>
          <p:cNvSpPr txBox="1">
            <a:spLocks noChangeArrowheads="1"/>
          </p:cNvSpPr>
          <p:nvPr/>
        </p:nvSpPr>
        <p:spPr bwMode="auto">
          <a:xfrm>
            <a:off x="2813050" y="20574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0..1</a:t>
            </a:r>
          </a:p>
        </p:txBody>
      </p:sp>
      <p:sp>
        <p:nvSpPr>
          <p:cNvPr id="89" name="Text Box 25"/>
          <p:cNvSpPr txBox="1">
            <a:spLocks noChangeArrowheads="1"/>
          </p:cNvSpPr>
          <p:nvPr/>
        </p:nvSpPr>
        <p:spPr bwMode="auto">
          <a:xfrm>
            <a:off x="5365750" y="1752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a:t>
            </a:r>
          </a:p>
        </p:txBody>
      </p:sp>
      <p:sp>
        <p:nvSpPr>
          <p:cNvPr id="90" name="Text Box 26"/>
          <p:cNvSpPr txBox="1">
            <a:spLocks noChangeArrowheads="1"/>
          </p:cNvSpPr>
          <p:nvPr/>
        </p:nvSpPr>
        <p:spPr bwMode="auto">
          <a:xfrm>
            <a:off x="3957638" y="1752600"/>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a:solidFill>
                  <a:srgbClr val="000000"/>
                </a:solidFill>
                <a:latin typeface="Times New Roman" pitchFamily="18" charset="0"/>
              </a:rPr>
              <a:t>Claim</a:t>
            </a:r>
          </a:p>
        </p:txBody>
      </p:sp>
      <p:sp>
        <p:nvSpPr>
          <p:cNvPr id="91" name="Rectangle 27"/>
          <p:cNvSpPr>
            <a:spLocks noChangeArrowheads="1"/>
          </p:cNvSpPr>
          <p:nvPr/>
        </p:nvSpPr>
        <p:spPr bwMode="auto">
          <a:xfrm>
            <a:off x="3346450" y="1676400"/>
            <a:ext cx="1905000" cy="1600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2" name="Line 28"/>
          <p:cNvSpPr>
            <a:spLocks noChangeShapeType="1"/>
          </p:cNvSpPr>
          <p:nvPr/>
        </p:nvSpPr>
        <p:spPr bwMode="auto">
          <a:xfrm>
            <a:off x="3346450" y="22860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3" name="Line 29"/>
          <p:cNvSpPr>
            <a:spLocks noChangeShapeType="1"/>
          </p:cNvSpPr>
          <p:nvPr/>
        </p:nvSpPr>
        <p:spPr bwMode="auto">
          <a:xfrm>
            <a:off x="3346450" y="29718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endParaRPr>
          </a:p>
        </p:txBody>
      </p:sp>
      <p:sp>
        <p:nvSpPr>
          <p:cNvPr id="94" name="Text Box 30"/>
          <p:cNvSpPr txBox="1">
            <a:spLocks noChangeArrowheads="1"/>
          </p:cNvSpPr>
          <p:nvPr/>
        </p:nvSpPr>
        <p:spPr bwMode="auto">
          <a:xfrm>
            <a:off x="5391150" y="2438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a:solidFill>
                  <a:srgbClr val="000000"/>
                </a:solidFill>
                <a:latin typeface="Times New Roman" pitchFamily="18" charset="0"/>
              </a:rPr>
              <a:t>*</a:t>
            </a:r>
          </a:p>
        </p:txBody>
      </p:sp>
      <p:sp>
        <p:nvSpPr>
          <p:cNvPr id="95" name="Text Box 31"/>
          <p:cNvSpPr txBox="1">
            <a:spLocks noChangeArrowheads="1"/>
          </p:cNvSpPr>
          <p:nvPr/>
        </p:nvSpPr>
        <p:spPr bwMode="auto">
          <a:xfrm>
            <a:off x="6750050" y="1233055"/>
            <a:ext cx="1547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dirty="0">
                <a:latin typeface="Times New Roman" pitchFamily="18" charset="0"/>
              </a:rPr>
              <a:t>&lt;&lt;Remote&gt;&gt;</a:t>
            </a:r>
          </a:p>
        </p:txBody>
      </p:sp>
      <p:sp>
        <p:nvSpPr>
          <p:cNvPr id="96" name="Text Box 32"/>
          <p:cNvSpPr txBox="1">
            <a:spLocks noChangeArrowheads="1"/>
          </p:cNvSpPr>
          <p:nvPr/>
        </p:nvSpPr>
        <p:spPr bwMode="auto">
          <a:xfrm>
            <a:off x="3711575" y="2438400"/>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date: Date</a:t>
            </a:r>
          </a:p>
        </p:txBody>
      </p:sp>
      <p:sp>
        <p:nvSpPr>
          <p:cNvPr id="97" name="Text Box 33"/>
          <p:cNvSpPr txBox="1">
            <a:spLocks noChangeArrowheads="1"/>
          </p:cNvSpPr>
          <p:nvPr/>
        </p:nvSpPr>
        <p:spPr bwMode="auto">
          <a:xfrm>
            <a:off x="6797675" y="19812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a:solidFill>
                  <a:srgbClr val="000000"/>
                </a:solidFill>
                <a:latin typeface="Times New Roman" pitchFamily="18" charset="0"/>
              </a:rPr>
              <a:t>name: String</a:t>
            </a:r>
          </a:p>
        </p:txBody>
      </p:sp>
      <p:sp>
        <p:nvSpPr>
          <p:cNvPr id="3" name="Rectangle 2"/>
          <p:cNvSpPr/>
          <p:nvPr/>
        </p:nvSpPr>
        <p:spPr>
          <a:xfrm>
            <a:off x="38568" y="4634093"/>
            <a:ext cx="9109023"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2400" b="1" dirty="0"/>
              <a:t>«control», </a:t>
            </a:r>
            <a:r>
              <a:rPr lang="en-US" sz="2400" dirty="0"/>
              <a:t>a class, an object of which denotes an entity that controls interactions between a collection of objects</a:t>
            </a:r>
          </a:p>
          <a:p>
            <a:pPr marL="285750" indent="-285750">
              <a:buFont typeface="Arial" panose="020B0604020202020204" pitchFamily="34" charset="0"/>
              <a:buChar char="•"/>
            </a:pPr>
            <a:r>
              <a:rPr lang="en-US" sz="2400" b="1" dirty="0"/>
              <a:t>«entity», </a:t>
            </a:r>
            <a:r>
              <a:rPr lang="en-US" sz="2400" dirty="0"/>
              <a:t>a class that represents a domain-specific situation or a real-world object and that does not initiate interactions</a:t>
            </a:r>
          </a:p>
          <a:p>
            <a:pPr marL="285750" indent="-285750">
              <a:buFont typeface="Arial" panose="020B0604020202020204" pitchFamily="34" charset="0"/>
              <a:buChar char="•"/>
            </a:pPr>
            <a:r>
              <a:rPr lang="en-US" sz="2400" b="1" dirty="0"/>
              <a:t>«boundary», </a:t>
            </a:r>
            <a:r>
              <a:rPr lang="en-US" sz="2400" dirty="0"/>
              <a:t>a class that lies on the periphery of a system but within it</a:t>
            </a:r>
          </a:p>
        </p:txBody>
      </p:sp>
    </p:spTree>
    <p:extLst>
      <p:ext uri="{BB962C8B-B14F-4D97-AF65-F5344CB8AC3E}">
        <p14:creationId xmlns:p14="http://schemas.microsoft.com/office/powerpoint/2010/main" val="4100408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dirty="0"/>
              <a:t>Class diagram</a:t>
            </a:r>
          </a:p>
        </p:txBody>
      </p:sp>
      <p:sp>
        <p:nvSpPr>
          <p:cNvPr id="155651" name="Rectangle 3"/>
          <p:cNvSpPr>
            <a:spLocks noGrp="1" noChangeArrowheads="1"/>
          </p:cNvSpPr>
          <p:nvPr>
            <p:ph idx="1"/>
          </p:nvPr>
        </p:nvSpPr>
        <p:spPr/>
        <p:txBody>
          <a:bodyPr>
            <a:normAutofit/>
          </a:bodyPr>
          <a:lstStyle/>
          <a:p>
            <a:r>
              <a:rPr lang="en-US" altLang="en-US" dirty="0"/>
              <a:t>Central model for OO systems</a:t>
            </a:r>
          </a:p>
          <a:p>
            <a:r>
              <a:rPr lang="en-US" altLang="en-US" dirty="0"/>
              <a:t>Describes data and behavior</a:t>
            </a:r>
          </a:p>
          <a:p>
            <a:r>
              <a:rPr lang="en-US" altLang="en-US" dirty="0"/>
              <a:t>In UML, is used along with Use Cases and Packages for analysis</a:t>
            </a:r>
          </a:p>
          <a:p>
            <a:r>
              <a:rPr lang="en-US" altLang="en-US" dirty="0"/>
              <a:t>Can be used to describe implementation</a:t>
            </a:r>
          </a:p>
          <a:p>
            <a:r>
              <a:rPr lang="en-US" altLang="en-US" dirty="0"/>
              <a:t>Don’t confuse analysis &amp; implementation!</a:t>
            </a:r>
          </a:p>
          <a:p>
            <a:pPr lvl="1"/>
            <a:r>
              <a:rPr lang="en-US" altLang="en-US" dirty="0"/>
              <a:t>HW3: don’t build UML diagrams from code!</a:t>
            </a:r>
          </a:p>
        </p:txBody>
      </p:sp>
      <p:sp>
        <p:nvSpPr>
          <p:cNvPr id="5" name="Slide Number Placeholder 4"/>
          <p:cNvSpPr>
            <a:spLocks noGrp="1"/>
          </p:cNvSpPr>
          <p:nvPr>
            <p:ph type="sldNum" sz="quarter" idx="12"/>
          </p:nvPr>
        </p:nvSpPr>
        <p:spPr/>
        <p:txBody>
          <a:bodyPr/>
          <a:lstStyle/>
          <a:p>
            <a:fld id="{091168AD-E48E-4319-8A04-C89F7F3E1621}" type="slidenum">
              <a:rPr lang="en-US" altLang="en-US" smtClean="0"/>
              <a:pPr/>
              <a:t>31</a:t>
            </a:fld>
            <a:endParaRPr lang="en-US" altLang="en-US" dirty="0"/>
          </a:p>
        </p:txBody>
      </p:sp>
    </p:spTree>
    <p:extLst>
      <p:ext uri="{BB962C8B-B14F-4D97-AF65-F5344CB8AC3E}">
        <p14:creationId xmlns:p14="http://schemas.microsoft.com/office/powerpoint/2010/main" val="3847984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fontScale="90000"/>
          </a:bodyPr>
          <a:lstStyle/>
          <a:p>
            <a:r>
              <a:rPr lang="en-US" altLang="en-US" dirty="0"/>
              <a:t>Group Exercise: </a:t>
            </a:r>
            <a:r>
              <a:rPr lang="en-US" altLang="en-US" dirty="0" err="1"/>
              <a:t>OneBusAway</a:t>
            </a:r>
            <a:endParaRPr lang="en-US" altLang="en-US" dirty="0"/>
          </a:p>
        </p:txBody>
      </p:sp>
      <p:sp>
        <p:nvSpPr>
          <p:cNvPr id="5" name="Slide Number Placeholder 4"/>
          <p:cNvSpPr>
            <a:spLocks noGrp="1"/>
          </p:cNvSpPr>
          <p:nvPr>
            <p:ph type="sldNum" sz="quarter" idx="12"/>
          </p:nvPr>
        </p:nvSpPr>
        <p:spPr/>
        <p:txBody>
          <a:bodyPr/>
          <a:lstStyle/>
          <a:p>
            <a:fld id="{6BC4B235-4D79-4917-B862-F17B331D0111}" type="slidenum">
              <a:rPr lang="en-US" altLang="en-US" smtClean="0"/>
              <a:pPr/>
              <a:t>32</a:t>
            </a:fld>
            <a:endParaRPr lang="en-US" altLang="en-US" dirty="0"/>
          </a:p>
        </p:txBody>
      </p:sp>
      <p:pic>
        <p:nvPicPr>
          <p:cNvPr id="6146" name="Picture 2" descr="http://onebusaway.org/assets/img/oba_log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63787" y="5718526"/>
            <a:ext cx="1057940" cy="10579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474921" y="1631950"/>
            <a:ext cx="8229600" cy="47244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 2-3 student groups, come up with potential classes for the App and the class diagram</a:t>
            </a:r>
          </a:p>
          <a:p>
            <a:pPr lvl="1"/>
            <a:endParaRPr lang="en-US" dirty="0"/>
          </a:p>
          <a:p>
            <a:pPr marL="0" indent="0">
              <a:buNone/>
            </a:pPr>
            <a:r>
              <a:rPr lang="en-US" i="1" dirty="0" err="1"/>
              <a:t>OneBusAway</a:t>
            </a:r>
            <a:r>
              <a:rPr lang="en-US" i="1" dirty="0"/>
              <a:t> App Description</a:t>
            </a:r>
          </a:p>
          <a:p>
            <a:r>
              <a:rPr lang="en-US" dirty="0"/>
              <a:t>Find nearby stops on a map, choose from a list of favorite stops, add shortcuts to your phone's home screen, and set reminders for frequently used trips.</a:t>
            </a:r>
          </a:p>
          <a:p>
            <a:r>
              <a:rPr lang="en-US" dirty="0"/>
              <a:t>Problems with arrival times? Real-time arrival information comes from your local transit agency. Please tap on the arrival time and select "Report problem with trip" to tell them what went wrong. Or, reach them via email by tapping "Menu-&gt;Help-&gt;Contact Us".</a:t>
            </a:r>
          </a:p>
        </p:txBody>
      </p:sp>
      <p:sp>
        <p:nvSpPr>
          <p:cNvPr id="2" name="Rectangle 1"/>
          <p:cNvSpPr/>
          <p:nvPr/>
        </p:nvSpPr>
        <p:spPr>
          <a:xfrm>
            <a:off x="51390" y="6545024"/>
            <a:ext cx="7492410" cy="338554"/>
          </a:xfrm>
          <a:prstGeom prst="rect">
            <a:avLst/>
          </a:prstGeom>
        </p:spPr>
        <p:txBody>
          <a:bodyPr wrap="square">
            <a:spAutoFit/>
          </a:bodyPr>
          <a:lstStyle/>
          <a:p>
            <a:r>
              <a:rPr lang="en-US" sz="1600" dirty="0"/>
              <a:t>https://play.google.com/store/apps/details?id=com.joulespersecond.seattlebusbot</a:t>
            </a:r>
          </a:p>
        </p:txBody>
      </p:sp>
      <p:sp>
        <p:nvSpPr>
          <p:cNvPr id="3" name="Rectangle 2"/>
          <p:cNvSpPr/>
          <p:nvPr/>
        </p:nvSpPr>
        <p:spPr>
          <a:xfrm>
            <a:off x="1571674" y="6248400"/>
            <a:ext cx="2501519" cy="369332"/>
          </a:xfrm>
          <a:prstGeom prst="rect">
            <a:avLst/>
          </a:prstGeom>
        </p:spPr>
        <p:txBody>
          <a:bodyPr wrap="none">
            <a:spAutoFit/>
          </a:bodyPr>
          <a:lstStyle/>
          <a:p>
            <a:r>
              <a:rPr lang="en-US" dirty="0"/>
              <a:t>http://onebusaway.org/</a:t>
            </a:r>
          </a:p>
        </p:txBody>
      </p:sp>
    </p:spTree>
    <p:extLst>
      <p:ext uri="{BB962C8B-B14F-4D97-AF65-F5344CB8AC3E}">
        <p14:creationId xmlns:p14="http://schemas.microsoft.com/office/powerpoint/2010/main" val="2661280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
        <p:nvSpPr>
          <p:cNvPr id="2" name="TextBox 1"/>
          <p:cNvSpPr txBox="1"/>
          <p:nvPr/>
        </p:nvSpPr>
        <p:spPr>
          <a:xfrm>
            <a:off x="1676400" y="1676400"/>
            <a:ext cx="5429692" cy="369332"/>
          </a:xfrm>
          <a:prstGeom prst="rect">
            <a:avLst/>
          </a:prstGeom>
          <a:noFill/>
        </p:spPr>
        <p:txBody>
          <a:bodyPr wrap="none" rtlCol="0">
            <a:spAutoFit/>
          </a:bodyPr>
          <a:lstStyle/>
          <a:p>
            <a:r>
              <a:rPr lang="en-US" dirty="0">
                <a:hlinkClick r:id="rId2"/>
              </a:rPr>
              <a:t>https://github.com/paulcwatts/onebusaway-android</a:t>
            </a:r>
            <a:r>
              <a:rPr lang="en-US" dirty="0"/>
              <a:t> </a:t>
            </a:r>
          </a:p>
        </p:txBody>
      </p:sp>
      <p:sp>
        <p:nvSpPr>
          <p:cNvPr id="5" name="Rectangle 2"/>
          <p:cNvSpPr>
            <a:spLocks noGrp="1" noChangeArrowheads="1"/>
          </p:cNvSpPr>
          <p:nvPr>
            <p:ph type="title"/>
          </p:nvPr>
        </p:nvSpPr>
        <p:spPr>
          <a:xfrm>
            <a:off x="457200" y="274638"/>
            <a:ext cx="8229600" cy="1143000"/>
          </a:xfrm>
        </p:spPr>
        <p:txBody>
          <a:bodyPr>
            <a:normAutofit fontScale="90000"/>
          </a:bodyPr>
          <a:lstStyle/>
          <a:p>
            <a:r>
              <a:rPr lang="en-US" altLang="en-US" dirty="0"/>
              <a:t>Open Source </a:t>
            </a:r>
            <a:br>
              <a:rPr lang="en-US" altLang="en-US" dirty="0"/>
            </a:br>
            <a:r>
              <a:rPr lang="en-US" altLang="en-US" dirty="0" err="1"/>
              <a:t>OneBusAway</a:t>
            </a:r>
            <a:r>
              <a:rPr lang="en-US" altLang="en-US" dirty="0"/>
              <a:t> </a:t>
            </a:r>
            <a:r>
              <a:rPr lang="en-US" altLang="en-US" dirty="0" err="1"/>
              <a:t>Andriod</a:t>
            </a:r>
            <a:r>
              <a:rPr lang="en-US" altLang="en-US" dirty="0"/>
              <a:t> App </a:t>
            </a:r>
          </a:p>
        </p:txBody>
      </p:sp>
    </p:spTree>
    <p:extLst>
      <p:ext uri="{BB962C8B-B14F-4D97-AF65-F5344CB8AC3E}">
        <p14:creationId xmlns:p14="http://schemas.microsoft.com/office/powerpoint/2010/main" val="351348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a UML model?</a:t>
            </a:r>
          </a:p>
        </p:txBody>
      </p:sp>
      <p:sp>
        <p:nvSpPr>
          <p:cNvPr id="3" name="Content Placeholder 2"/>
          <p:cNvSpPr>
            <a:spLocks noGrp="1"/>
          </p:cNvSpPr>
          <p:nvPr>
            <p:ph idx="1"/>
          </p:nvPr>
        </p:nvSpPr>
        <p:spPr/>
        <p:txBody>
          <a:bodyPr>
            <a:normAutofit/>
          </a:bodyPr>
          <a:lstStyle/>
          <a:p>
            <a:r>
              <a:rPr lang="en-US" dirty="0"/>
              <a:t>Depends on the process</a:t>
            </a:r>
          </a:p>
          <a:p>
            <a:pPr lvl="1"/>
            <a:r>
              <a:rPr lang="en-US" dirty="0"/>
              <a:t>RUP – we will see details, rather formalized</a:t>
            </a:r>
          </a:p>
          <a:p>
            <a:pPr lvl="2"/>
            <a:r>
              <a:rPr lang="en-US" dirty="0"/>
              <a:t>Roles, tasks, process…</a:t>
            </a:r>
          </a:p>
          <a:p>
            <a:pPr lvl="1"/>
            <a:r>
              <a:rPr lang="en-US" dirty="0"/>
              <a:t>XP – s</a:t>
            </a:r>
            <a:r>
              <a:rPr lang="en-US" altLang="en-US" dirty="0"/>
              <a:t>imilar to RUP except that</a:t>
            </a:r>
          </a:p>
          <a:p>
            <a:pPr lvl="2"/>
            <a:r>
              <a:rPr lang="en-US" altLang="en-US" dirty="0"/>
              <a:t>Everyone does it</a:t>
            </a:r>
          </a:p>
          <a:p>
            <a:pPr lvl="2"/>
            <a:r>
              <a:rPr lang="en-US" altLang="en-US" dirty="0"/>
              <a:t>Little written, more oral</a:t>
            </a:r>
          </a:p>
          <a:p>
            <a:pPr lvl="2"/>
            <a:r>
              <a:rPr lang="en-US" altLang="en-US" dirty="0"/>
              <a:t>Less is done before writing code</a:t>
            </a:r>
            <a:endParaRPr lang="en-US" dirty="0"/>
          </a:p>
          <a:p>
            <a:r>
              <a:rPr lang="en-US" dirty="0"/>
              <a:t>Many times haphazard way</a:t>
            </a:r>
          </a:p>
          <a:p>
            <a:pPr lvl="1"/>
            <a:r>
              <a:rPr lang="en-US" dirty="0"/>
              <a:t>Ad-hoc build models when needed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46995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a:bodyPr>
          <a:lstStyle/>
          <a:p>
            <a:r>
              <a:rPr lang="en-US" altLang="en-US" sz="4000" dirty="0"/>
              <a:t>Rational Unified Process (RUP)</a:t>
            </a:r>
          </a:p>
        </p:txBody>
      </p:sp>
      <p:sp>
        <p:nvSpPr>
          <p:cNvPr id="258051" name="Rectangle 3"/>
          <p:cNvSpPr>
            <a:spLocks noGrp="1" noChangeArrowheads="1"/>
          </p:cNvSpPr>
          <p:nvPr>
            <p:ph idx="1"/>
          </p:nvPr>
        </p:nvSpPr>
        <p:spPr/>
        <p:txBody>
          <a:bodyPr/>
          <a:lstStyle/>
          <a:p>
            <a:pPr>
              <a:lnSpc>
                <a:spcPct val="90000"/>
              </a:lnSpc>
            </a:pPr>
            <a:r>
              <a:rPr lang="en-US" altLang="en-US" sz="2800" dirty="0"/>
              <a:t>Designed to work with UML</a:t>
            </a:r>
          </a:p>
          <a:p>
            <a:pPr>
              <a:lnSpc>
                <a:spcPct val="90000"/>
              </a:lnSpc>
            </a:pPr>
            <a:r>
              <a:rPr lang="en-US" altLang="en-US" sz="2800" dirty="0"/>
              <a:t>Was promoted by IBM</a:t>
            </a:r>
          </a:p>
          <a:p>
            <a:pPr>
              <a:lnSpc>
                <a:spcPct val="90000"/>
              </a:lnSpc>
            </a:pPr>
            <a:endParaRPr lang="en-US" altLang="en-US" sz="2800" dirty="0"/>
          </a:p>
          <a:p>
            <a:pPr>
              <a:lnSpc>
                <a:spcPct val="90000"/>
              </a:lnSpc>
            </a:pPr>
            <a:r>
              <a:rPr lang="en-US" altLang="en-US" sz="2800" dirty="0"/>
              <a:t>Roles - (out of 20 or so)</a:t>
            </a:r>
          </a:p>
          <a:p>
            <a:pPr lvl="1">
              <a:lnSpc>
                <a:spcPct val="90000"/>
              </a:lnSpc>
            </a:pPr>
            <a:r>
              <a:rPr lang="en-US" altLang="en-US" sz="2400" dirty="0"/>
              <a:t>Architect</a:t>
            </a:r>
          </a:p>
          <a:p>
            <a:pPr lvl="1">
              <a:lnSpc>
                <a:spcPct val="90000"/>
              </a:lnSpc>
            </a:pPr>
            <a:r>
              <a:rPr lang="en-US" altLang="en-US" sz="2400" dirty="0"/>
              <a:t>UI designer</a:t>
            </a:r>
          </a:p>
          <a:p>
            <a:pPr lvl="1">
              <a:lnSpc>
                <a:spcPct val="90000"/>
              </a:lnSpc>
            </a:pPr>
            <a:r>
              <a:rPr lang="en-US" altLang="en-US" sz="2400" dirty="0"/>
              <a:t>Use case </a:t>
            </a:r>
            <a:r>
              <a:rPr lang="en-US" altLang="en-US" sz="2400" dirty="0" err="1"/>
              <a:t>specifier</a:t>
            </a:r>
            <a:endParaRPr lang="en-US" altLang="en-US" sz="2400" dirty="0"/>
          </a:p>
          <a:p>
            <a:pPr lvl="1">
              <a:lnSpc>
                <a:spcPct val="90000"/>
              </a:lnSpc>
            </a:pPr>
            <a:r>
              <a:rPr lang="en-US" altLang="en-US" sz="2400" dirty="0"/>
              <a:t>Use case engineer</a:t>
            </a:r>
          </a:p>
          <a:p>
            <a:pPr lvl="1">
              <a:lnSpc>
                <a:spcPct val="90000"/>
              </a:lnSpc>
            </a:pPr>
            <a:r>
              <a:rPr lang="en-US" altLang="en-US" sz="2400" dirty="0"/>
              <a:t>Component engineer</a:t>
            </a:r>
          </a:p>
        </p:txBody>
      </p:sp>
      <p:sp>
        <p:nvSpPr>
          <p:cNvPr id="5" name="Slide Number Placeholder 4"/>
          <p:cNvSpPr>
            <a:spLocks noGrp="1"/>
          </p:cNvSpPr>
          <p:nvPr>
            <p:ph type="sldNum" sz="quarter" idx="12"/>
          </p:nvPr>
        </p:nvSpPr>
        <p:spPr/>
        <p:txBody>
          <a:bodyPr/>
          <a:lstStyle/>
          <a:p>
            <a:fld id="{0727ABAE-1E61-430D-9E63-46F947ED3392}" type="slidenum">
              <a:rPr lang="en-US" altLang="en-US" smtClean="0"/>
              <a:pPr/>
              <a:t>35</a:t>
            </a:fld>
            <a:endParaRPr lang="en-US" altLang="en-US" dirty="0"/>
          </a:p>
        </p:txBody>
      </p:sp>
    </p:spTree>
    <p:extLst>
      <p:ext uri="{BB962C8B-B14F-4D97-AF65-F5344CB8AC3E}">
        <p14:creationId xmlns:p14="http://schemas.microsoft.com/office/powerpoint/2010/main" val="3245250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a:t>How RUP builds a model</a:t>
            </a:r>
          </a:p>
        </p:txBody>
      </p:sp>
      <p:sp>
        <p:nvSpPr>
          <p:cNvPr id="207875" name="Rectangle 3"/>
          <p:cNvSpPr>
            <a:spLocks noGrp="1" noChangeArrowheads="1"/>
          </p:cNvSpPr>
          <p:nvPr>
            <p:ph idx="1"/>
          </p:nvPr>
        </p:nvSpPr>
        <p:spPr/>
        <p:txBody>
          <a:bodyPr/>
          <a:lstStyle/>
          <a:p>
            <a:r>
              <a:rPr lang="en-US" altLang="en-US"/>
              <a:t>Gather use cases from customer</a:t>
            </a:r>
          </a:p>
          <a:p>
            <a:r>
              <a:rPr lang="en-US" altLang="en-US"/>
              <a:t>Make initial object model</a:t>
            </a:r>
          </a:p>
          <a:p>
            <a:r>
              <a:rPr lang="en-US" altLang="en-US"/>
              <a:t>For each use case:</a:t>
            </a:r>
          </a:p>
          <a:p>
            <a:pPr lvl="1"/>
            <a:r>
              <a:rPr lang="en-US" altLang="en-US"/>
              <a:t>Step through use case</a:t>
            </a:r>
          </a:p>
          <a:p>
            <a:pPr lvl="1"/>
            <a:r>
              <a:rPr lang="en-US" altLang="en-US"/>
              <a:t>Note the objects it requires </a:t>
            </a:r>
          </a:p>
          <a:p>
            <a:pPr lvl="1"/>
            <a:r>
              <a:rPr lang="en-US" altLang="en-US"/>
              <a:t>Note the operations it uses</a:t>
            </a:r>
          </a:p>
          <a:p>
            <a:r>
              <a:rPr lang="en-US" altLang="en-US"/>
              <a:t>Clean up the model</a:t>
            </a:r>
          </a:p>
        </p:txBody>
      </p:sp>
      <p:sp>
        <p:nvSpPr>
          <p:cNvPr id="5" name="Slide Number Placeholder 4"/>
          <p:cNvSpPr>
            <a:spLocks noGrp="1"/>
          </p:cNvSpPr>
          <p:nvPr>
            <p:ph type="sldNum" sz="quarter" idx="12"/>
          </p:nvPr>
        </p:nvSpPr>
        <p:spPr/>
        <p:txBody>
          <a:bodyPr/>
          <a:lstStyle/>
          <a:p>
            <a:fld id="{2B112EB5-4F82-48EF-8512-17EB110B2613}" type="slidenum">
              <a:rPr lang="en-US" altLang="en-US" smtClean="0"/>
              <a:pPr/>
              <a:t>36</a:t>
            </a:fld>
            <a:endParaRPr lang="en-US" altLang="en-US" dirty="0"/>
          </a:p>
        </p:txBody>
      </p:sp>
    </p:spTree>
    <p:extLst>
      <p:ext uri="{BB962C8B-B14F-4D97-AF65-F5344CB8AC3E}">
        <p14:creationId xmlns:p14="http://schemas.microsoft.com/office/powerpoint/2010/main" val="329913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t>Architect</a:t>
            </a:r>
          </a:p>
        </p:txBody>
      </p:sp>
      <p:sp>
        <p:nvSpPr>
          <p:cNvPr id="259075" name="Rectangle 3"/>
          <p:cNvSpPr>
            <a:spLocks noGrp="1" noChangeArrowheads="1"/>
          </p:cNvSpPr>
          <p:nvPr>
            <p:ph idx="1"/>
          </p:nvPr>
        </p:nvSpPr>
        <p:spPr/>
        <p:txBody>
          <a:bodyPr/>
          <a:lstStyle/>
          <a:p>
            <a:r>
              <a:rPr lang="en-US" altLang="en-US"/>
              <a:t>Determine which use cases need to be developed first</a:t>
            </a:r>
          </a:p>
          <a:p>
            <a:r>
              <a:rPr lang="en-US" altLang="en-US"/>
              <a:t>High priority use cases</a:t>
            </a:r>
          </a:p>
          <a:p>
            <a:pPr lvl="1"/>
            <a:r>
              <a:rPr lang="en-US" altLang="en-US"/>
              <a:t>Describe important and critical functionality</a:t>
            </a:r>
          </a:p>
          <a:p>
            <a:pPr lvl="2"/>
            <a:r>
              <a:rPr lang="en-US" altLang="en-US"/>
              <a:t>Security</a:t>
            </a:r>
          </a:p>
          <a:p>
            <a:pPr lvl="2"/>
            <a:r>
              <a:rPr lang="en-US" altLang="en-US"/>
              <a:t>Database</a:t>
            </a:r>
          </a:p>
          <a:p>
            <a:pPr lvl="1"/>
            <a:r>
              <a:rPr lang="en-US" altLang="en-US"/>
              <a:t>Hard to retrofit later</a:t>
            </a:r>
          </a:p>
        </p:txBody>
      </p:sp>
      <p:sp>
        <p:nvSpPr>
          <p:cNvPr id="5" name="Slide Number Placeholder 4"/>
          <p:cNvSpPr>
            <a:spLocks noGrp="1"/>
          </p:cNvSpPr>
          <p:nvPr>
            <p:ph type="sldNum" sz="quarter" idx="12"/>
          </p:nvPr>
        </p:nvSpPr>
        <p:spPr/>
        <p:txBody>
          <a:bodyPr/>
          <a:lstStyle/>
          <a:p>
            <a:fld id="{FD182E8A-C5A8-4013-9688-8F8098B6D96C}" type="slidenum">
              <a:rPr lang="en-US" altLang="en-US" smtClean="0"/>
              <a:pPr/>
              <a:t>37</a:t>
            </a:fld>
            <a:endParaRPr lang="en-US" altLang="en-US" dirty="0"/>
          </a:p>
        </p:txBody>
      </p:sp>
    </p:spTree>
    <p:extLst>
      <p:ext uri="{BB962C8B-B14F-4D97-AF65-F5344CB8AC3E}">
        <p14:creationId xmlns:p14="http://schemas.microsoft.com/office/powerpoint/2010/main" val="1028630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a:t>UI design</a:t>
            </a:r>
          </a:p>
        </p:txBody>
      </p:sp>
      <p:sp>
        <p:nvSpPr>
          <p:cNvPr id="260099" name="Rectangle 3"/>
          <p:cNvSpPr>
            <a:spLocks noGrp="1" noChangeArrowheads="1"/>
          </p:cNvSpPr>
          <p:nvPr>
            <p:ph idx="1"/>
          </p:nvPr>
        </p:nvSpPr>
        <p:spPr/>
        <p:txBody>
          <a:bodyPr/>
          <a:lstStyle/>
          <a:p>
            <a:r>
              <a:rPr lang="en-US" altLang="en-US"/>
              <a:t>Logical design</a:t>
            </a:r>
          </a:p>
          <a:p>
            <a:pPr lvl="1"/>
            <a:r>
              <a:rPr lang="en-US" altLang="en-US"/>
              <a:t>Which user-interface elements are needed for each use case?</a:t>
            </a:r>
          </a:p>
          <a:p>
            <a:pPr lvl="1"/>
            <a:r>
              <a:rPr lang="en-US" altLang="en-US"/>
              <a:t>What information does the actor need to receive from or give to the system?</a:t>
            </a:r>
          </a:p>
          <a:p>
            <a:r>
              <a:rPr lang="en-US" altLang="en-US"/>
              <a:t>Prototyping</a:t>
            </a:r>
          </a:p>
          <a:p>
            <a:pPr lvl="1"/>
            <a:r>
              <a:rPr lang="en-US" altLang="en-US"/>
              <a:t>Often is on paper</a:t>
            </a:r>
          </a:p>
          <a:p>
            <a:pPr lvl="1"/>
            <a:r>
              <a:rPr lang="en-US" altLang="en-US"/>
              <a:t>Test on real users</a:t>
            </a:r>
          </a:p>
        </p:txBody>
      </p:sp>
      <p:sp>
        <p:nvSpPr>
          <p:cNvPr id="5" name="Slide Number Placeholder 4"/>
          <p:cNvSpPr>
            <a:spLocks noGrp="1"/>
          </p:cNvSpPr>
          <p:nvPr>
            <p:ph type="sldNum" sz="quarter" idx="12"/>
          </p:nvPr>
        </p:nvSpPr>
        <p:spPr/>
        <p:txBody>
          <a:bodyPr/>
          <a:lstStyle/>
          <a:p>
            <a:fld id="{4B253C13-202E-4F00-9353-4778FCD4481F}" type="slidenum">
              <a:rPr lang="en-US" altLang="en-US" smtClean="0"/>
              <a:pPr/>
              <a:t>38</a:t>
            </a:fld>
            <a:endParaRPr lang="en-US" altLang="en-US" dirty="0"/>
          </a:p>
        </p:txBody>
      </p:sp>
    </p:spTree>
    <p:extLst>
      <p:ext uri="{BB962C8B-B14F-4D97-AF65-F5344CB8AC3E}">
        <p14:creationId xmlns:p14="http://schemas.microsoft.com/office/powerpoint/2010/main" val="3231398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en-US"/>
              <a:t>Requirements specification</a:t>
            </a:r>
          </a:p>
        </p:txBody>
      </p:sp>
      <p:sp>
        <p:nvSpPr>
          <p:cNvPr id="261123" name="Rectangle 3"/>
          <p:cNvSpPr>
            <a:spLocks noGrp="1" noChangeArrowheads="1"/>
          </p:cNvSpPr>
          <p:nvPr>
            <p:ph idx="1"/>
          </p:nvPr>
        </p:nvSpPr>
        <p:spPr/>
        <p:txBody>
          <a:bodyPr/>
          <a:lstStyle/>
          <a:p>
            <a:r>
              <a:rPr lang="en-US" altLang="en-US"/>
              <a:t>Not all requirements go in a use case</a:t>
            </a:r>
          </a:p>
          <a:p>
            <a:pPr lvl="1"/>
            <a:r>
              <a:rPr lang="en-US" altLang="en-US"/>
              <a:t>Example: security</a:t>
            </a:r>
          </a:p>
          <a:p>
            <a:pPr lvl="1"/>
            <a:r>
              <a:rPr lang="en-US" altLang="en-US"/>
              <a:t>Example: global performance</a:t>
            </a:r>
          </a:p>
          <a:p>
            <a:r>
              <a:rPr lang="en-US" altLang="en-US"/>
              <a:t>Requirements document describes all other requirements that are not suitable for use cases</a:t>
            </a:r>
          </a:p>
        </p:txBody>
      </p:sp>
      <p:sp>
        <p:nvSpPr>
          <p:cNvPr id="5" name="Slide Number Placeholder 4"/>
          <p:cNvSpPr>
            <a:spLocks noGrp="1"/>
          </p:cNvSpPr>
          <p:nvPr>
            <p:ph type="sldNum" sz="quarter" idx="12"/>
          </p:nvPr>
        </p:nvSpPr>
        <p:spPr/>
        <p:txBody>
          <a:bodyPr/>
          <a:lstStyle/>
          <a:p>
            <a:fld id="{179FD70A-FE52-4AB6-BE77-71BD3D98F0DB}" type="slidenum">
              <a:rPr lang="en-US" altLang="en-US" smtClean="0"/>
              <a:pPr/>
              <a:t>39</a:t>
            </a:fld>
            <a:endParaRPr lang="en-US" altLang="en-US" dirty="0"/>
          </a:p>
        </p:txBody>
      </p:sp>
    </p:spTree>
    <p:extLst>
      <p:ext uri="{BB962C8B-B14F-4D97-AF65-F5344CB8AC3E}">
        <p14:creationId xmlns:p14="http://schemas.microsoft.com/office/powerpoint/2010/main" val="9277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en-US"/>
              <a:t>UML</a:t>
            </a:r>
          </a:p>
        </p:txBody>
      </p:sp>
      <p:sp>
        <p:nvSpPr>
          <p:cNvPr id="180227" name="Rectangle 3"/>
          <p:cNvSpPr>
            <a:spLocks noGrp="1" noChangeArrowheads="1"/>
          </p:cNvSpPr>
          <p:nvPr>
            <p:ph idx="1"/>
          </p:nvPr>
        </p:nvSpPr>
        <p:spPr/>
        <p:txBody>
          <a:bodyPr/>
          <a:lstStyle/>
          <a:p>
            <a:r>
              <a:rPr lang="en-US" altLang="en-US" dirty="0"/>
              <a:t>Unified Modeling Language</a:t>
            </a:r>
          </a:p>
          <a:p>
            <a:pPr lvl="1"/>
            <a:r>
              <a:rPr lang="en-US" altLang="en-US" dirty="0"/>
              <a:t>Developed initially by Grady </a:t>
            </a:r>
            <a:r>
              <a:rPr lang="en-US" altLang="en-US" dirty="0" err="1"/>
              <a:t>Booch</a:t>
            </a:r>
            <a:r>
              <a:rPr lang="en-US" altLang="en-US" dirty="0"/>
              <a:t>, Ivar Jacobson, and James </a:t>
            </a:r>
            <a:r>
              <a:rPr lang="en-US" altLang="en-US" dirty="0" err="1"/>
              <a:t>Rumbaugh</a:t>
            </a:r>
            <a:endParaRPr lang="en-US" altLang="en-US" dirty="0"/>
          </a:p>
          <a:p>
            <a:r>
              <a:rPr lang="en-US" altLang="en-US" dirty="0"/>
              <a:t>Set of graphical notations</a:t>
            </a:r>
          </a:p>
          <a:p>
            <a:pPr lvl="1"/>
            <a:r>
              <a:rPr lang="en-US" altLang="en-US" dirty="0"/>
              <a:t>Class diagrams</a:t>
            </a:r>
          </a:p>
          <a:p>
            <a:pPr lvl="1"/>
            <a:r>
              <a:rPr lang="en-US" altLang="en-US" dirty="0"/>
              <a:t>Sequence diagrams</a:t>
            </a:r>
          </a:p>
          <a:p>
            <a:pPr lvl="1"/>
            <a:r>
              <a:rPr lang="en-US" altLang="en-US" dirty="0"/>
              <a:t>State diagrams</a:t>
            </a:r>
          </a:p>
          <a:p>
            <a:pPr lvl="1"/>
            <a:r>
              <a:rPr lang="en-US" altLang="en-US" dirty="0"/>
              <a:t>…</a:t>
            </a:r>
          </a:p>
        </p:txBody>
      </p:sp>
      <p:sp>
        <p:nvSpPr>
          <p:cNvPr id="5" name="Slide Number Placeholder 4"/>
          <p:cNvSpPr>
            <a:spLocks noGrp="1"/>
          </p:cNvSpPr>
          <p:nvPr>
            <p:ph type="sldNum" sz="quarter" idx="12"/>
          </p:nvPr>
        </p:nvSpPr>
        <p:spPr/>
        <p:txBody>
          <a:bodyPr/>
          <a:lstStyle/>
          <a:p>
            <a:fld id="{C29CECB4-1A21-4698-9D3D-55594851784F}" type="slidenum">
              <a:rPr lang="en-US" altLang="en-US" smtClean="0"/>
              <a:pPr/>
              <a:t>4</a:t>
            </a:fld>
            <a:endParaRPr lang="en-US" altLang="en-US" dirty="0"/>
          </a:p>
        </p:txBody>
      </p:sp>
    </p:spTree>
    <p:extLst>
      <p:ext uri="{BB962C8B-B14F-4D97-AF65-F5344CB8AC3E}">
        <p14:creationId xmlns:p14="http://schemas.microsoft.com/office/powerpoint/2010/main" val="2728261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en-US"/>
              <a:t>Analysis model</a:t>
            </a:r>
          </a:p>
        </p:txBody>
      </p:sp>
      <p:sp>
        <p:nvSpPr>
          <p:cNvPr id="262147" name="Rectangle 3"/>
          <p:cNvSpPr>
            <a:spLocks noGrp="1" noChangeArrowheads="1"/>
          </p:cNvSpPr>
          <p:nvPr>
            <p:ph idx="1"/>
          </p:nvPr>
        </p:nvSpPr>
        <p:spPr/>
        <p:txBody>
          <a:bodyPr/>
          <a:lstStyle/>
          <a:p>
            <a:r>
              <a:rPr lang="en-US" altLang="en-US"/>
              <a:t>Class diagrams</a:t>
            </a:r>
          </a:p>
          <a:p>
            <a:pPr lvl="1"/>
            <a:r>
              <a:rPr lang="en-US" altLang="en-US"/>
              <a:t>Vague interfaces (“responsibilities”)</a:t>
            </a:r>
          </a:p>
          <a:p>
            <a:pPr lvl="1"/>
            <a:r>
              <a:rPr lang="en-US" altLang="en-US"/>
              <a:t>Vague associations (ignore navigability)</a:t>
            </a:r>
          </a:p>
          <a:p>
            <a:pPr lvl="1"/>
            <a:r>
              <a:rPr lang="en-US" altLang="en-US"/>
              <a:t>Stereotype classes: </a:t>
            </a:r>
          </a:p>
          <a:p>
            <a:pPr lvl="2"/>
            <a:r>
              <a:rPr lang="en-US" altLang="en-US"/>
              <a:t>Boundary - UI, associated with actor</a:t>
            </a:r>
          </a:p>
          <a:p>
            <a:pPr lvl="2"/>
            <a:r>
              <a:rPr lang="en-US" altLang="en-US"/>
              <a:t>Control - control associated with a use case</a:t>
            </a:r>
          </a:p>
          <a:p>
            <a:pPr lvl="2"/>
            <a:r>
              <a:rPr lang="en-US" altLang="en-US"/>
              <a:t>Entity - persistent, the “real” objects</a:t>
            </a:r>
          </a:p>
          <a:p>
            <a:r>
              <a:rPr lang="en-US" altLang="en-US"/>
              <a:t>Use-case realization (Analysis)</a:t>
            </a:r>
          </a:p>
        </p:txBody>
      </p:sp>
      <p:sp>
        <p:nvSpPr>
          <p:cNvPr id="5" name="Slide Number Placeholder 4"/>
          <p:cNvSpPr>
            <a:spLocks noGrp="1"/>
          </p:cNvSpPr>
          <p:nvPr>
            <p:ph type="sldNum" sz="quarter" idx="12"/>
          </p:nvPr>
        </p:nvSpPr>
        <p:spPr/>
        <p:txBody>
          <a:bodyPr/>
          <a:lstStyle/>
          <a:p>
            <a:fld id="{BC1945D6-2373-4BEC-8687-68B8D0A15FFA}" type="slidenum">
              <a:rPr lang="en-US" altLang="en-US" smtClean="0"/>
              <a:pPr/>
              <a:t>40</a:t>
            </a:fld>
            <a:endParaRPr lang="en-US" altLang="en-US" dirty="0"/>
          </a:p>
        </p:txBody>
      </p:sp>
      <p:pic>
        <p:nvPicPr>
          <p:cNvPr id="6146" name="Picture 2" descr="MVC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609600"/>
            <a:ext cx="4181475" cy="14954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6550223"/>
            <a:ext cx="9098973" cy="307777"/>
          </a:xfrm>
          <a:prstGeom prst="rect">
            <a:avLst/>
          </a:prstGeom>
        </p:spPr>
        <p:txBody>
          <a:bodyPr wrap="square">
            <a:spAutoFit/>
          </a:bodyPr>
          <a:lstStyle/>
          <a:p>
            <a:r>
              <a:rPr lang="en-US" sz="1400" dirty="0"/>
              <a:t>http://www.sparxsystems.com/enterprise_architect_user_guide/10/standard_uml_models/stereotypedlg.html</a:t>
            </a:r>
          </a:p>
        </p:txBody>
      </p:sp>
      <p:pic>
        <p:nvPicPr>
          <p:cNvPr id="6148" name="Picture 4" descr="e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150" y="5149850"/>
            <a:ext cx="13906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341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en-US"/>
              <a:t>Stereotypes</a:t>
            </a:r>
          </a:p>
        </p:txBody>
      </p:sp>
      <p:sp>
        <p:nvSpPr>
          <p:cNvPr id="10" name="Slide Number Placeholder 9"/>
          <p:cNvSpPr>
            <a:spLocks noGrp="1"/>
          </p:cNvSpPr>
          <p:nvPr>
            <p:ph type="sldNum" sz="quarter" idx="12"/>
          </p:nvPr>
        </p:nvSpPr>
        <p:spPr/>
        <p:txBody>
          <a:bodyPr/>
          <a:lstStyle/>
          <a:p>
            <a:fld id="{B0261FBA-1452-4796-A677-79B11A5BB5F9}" type="slidenum">
              <a:rPr lang="en-US" altLang="en-US" smtClean="0"/>
              <a:pPr/>
              <a:t>41</a:t>
            </a:fld>
            <a:endParaRPr lang="en-US" altLang="en-US" dirty="0"/>
          </a:p>
        </p:txBody>
      </p:sp>
      <p:graphicFrame>
        <p:nvGraphicFramePr>
          <p:cNvPr id="263171" name="Object 3"/>
          <p:cNvGraphicFramePr>
            <a:graphicFrameLocks noChangeAspect="1"/>
          </p:cNvGraphicFramePr>
          <p:nvPr>
            <p:extLst>
              <p:ext uri="{D42A27DB-BD31-4B8C-83A1-F6EECF244321}">
                <p14:modId xmlns:p14="http://schemas.microsoft.com/office/powerpoint/2010/main" val="808571714"/>
              </p:ext>
            </p:extLst>
          </p:nvPr>
        </p:nvGraphicFramePr>
        <p:xfrm>
          <a:off x="-169863" y="1371600"/>
          <a:ext cx="9220200" cy="4897438"/>
        </p:xfrm>
        <a:graphic>
          <a:graphicData uri="http://schemas.openxmlformats.org/presentationml/2006/ole">
            <mc:AlternateContent xmlns:mc="http://schemas.openxmlformats.org/markup-compatibility/2006">
              <mc:Choice xmlns:v="urn:schemas-microsoft-com:vml" Requires="v">
                <p:oleObj spid="_x0000_s3192" name="VISIO" r:id="rId3" imgW="7814160" imgH="4151520" progId="Visio.Drawing.5">
                  <p:embed/>
                </p:oleObj>
              </mc:Choice>
              <mc:Fallback>
                <p:oleObj name="VISIO" r:id="rId3" imgW="7814160" imgH="41515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1371600"/>
                        <a:ext cx="9220200" cy="489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72" name="Text Box 4"/>
          <p:cNvSpPr txBox="1">
            <a:spLocks noChangeArrowheads="1"/>
          </p:cNvSpPr>
          <p:nvPr/>
        </p:nvSpPr>
        <p:spPr bwMode="auto">
          <a:xfrm>
            <a:off x="6324600" y="39624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&lt;&lt;boundary&gt;&gt;</a:t>
            </a:r>
          </a:p>
        </p:txBody>
      </p:sp>
      <p:sp>
        <p:nvSpPr>
          <p:cNvPr id="263173" name="Text Box 5"/>
          <p:cNvSpPr txBox="1">
            <a:spLocks noChangeArrowheads="1"/>
          </p:cNvSpPr>
          <p:nvPr/>
        </p:nvSpPr>
        <p:spPr bwMode="auto">
          <a:xfrm>
            <a:off x="455613" y="3962400"/>
            <a:ext cx="156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&lt;&lt;entity&gt;&gt;</a:t>
            </a:r>
          </a:p>
        </p:txBody>
      </p:sp>
      <p:sp>
        <p:nvSpPr>
          <p:cNvPr id="263174" name="Text Box 6"/>
          <p:cNvSpPr txBox="1">
            <a:spLocks noChangeArrowheads="1"/>
          </p:cNvSpPr>
          <p:nvPr/>
        </p:nvSpPr>
        <p:spPr bwMode="auto">
          <a:xfrm>
            <a:off x="6553200" y="19050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&lt;&lt;boundary&gt;&gt;</a:t>
            </a:r>
          </a:p>
        </p:txBody>
      </p:sp>
      <p:sp>
        <p:nvSpPr>
          <p:cNvPr id="263175" name="Text Box 7"/>
          <p:cNvSpPr txBox="1">
            <a:spLocks noChangeArrowheads="1"/>
          </p:cNvSpPr>
          <p:nvPr/>
        </p:nvSpPr>
        <p:spPr bwMode="auto">
          <a:xfrm>
            <a:off x="1516062" y="1752600"/>
            <a:ext cx="173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&lt;&lt;control&gt;&gt;</a:t>
            </a:r>
          </a:p>
        </p:txBody>
      </p:sp>
      <p:sp>
        <p:nvSpPr>
          <p:cNvPr id="263176" name="Text Box 8"/>
          <p:cNvSpPr txBox="1">
            <a:spLocks noChangeArrowheads="1"/>
          </p:cNvSpPr>
          <p:nvPr/>
        </p:nvSpPr>
        <p:spPr bwMode="auto">
          <a:xfrm>
            <a:off x="3429000" y="4038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&lt;&lt;boundary&gt;&gt;</a:t>
            </a:r>
          </a:p>
        </p:txBody>
      </p:sp>
    </p:spTree>
    <p:extLst>
      <p:ext uri="{BB962C8B-B14F-4D97-AF65-F5344CB8AC3E}">
        <p14:creationId xmlns:p14="http://schemas.microsoft.com/office/powerpoint/2010/main" val="2001257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en-US"/>
              <a:t>Packages</a:t>
            </a:r>
          </a:p>
        </p:txBody>
      </p:sp>
      <p:sp>
        <p:nvSpPr>
          <p:cNvPr id="264195" name="Rectangle 3"/>
          <p:cNvSpPr>
            <a:spLocks noGrp="1" noChangeArrowheads="1"/>
          </p:cNvSpPr>
          <p:nvPr>
            <p:ph idx="1"/>
          </p:nvPr>
        </p:nvSpPr>
        <p:spPr/>
        <p:txBody>
          <a:bodyPr/>
          <a:lstStyle/>
          <a:p>
            <a:r>
              <a:rPr lang="en-US" altLang="en-US"/>
              <a:t>Logical grouping </a:t>
            </a:r>
          </a:p>
          <a:p>
            <a:r>
              <a:rPr lang="en-US" altLang="en-US"/>
              <a:t>Used to</a:t>
            </a:r>
          </a:p>
          <a:p>
            <a:pPr lvl="1"/>
            <a:r>
              <a:rPr lang="en-US" altLang="en-US"/>
              <a:t>Divide large system into smaller subsystems</a:t>
            </a:r>
          </a:p>
          <a:p>
            <a:pPr lvl="1"/>
            <a:r>
              <a:rPr lang="en-US" altLang="en-US"/>
              <a:t>Show dependencies between subsystems</a:t>
            </a:r>
          </a:p>
          <a:p>
            <a:r>
              <a:rPr lang="en-US" altLang="en-US"/>
              <a:t>Can contain</a:t>
            </a:r>
          </a:p>
          <a:p>
            <a:pPr lvl="1"/>
            <a:r>
              <a:rPr lang="en-US" altLang="en-US"/>
              <a:t>Class diagrams or packages</a:t>
            </a:r>
          </a:p>
          <a:p>
            <a:pPr lvl="1"/>
            <a:r>
              <a:rPr lang="en-US" altLang="en-US"/>
              <a:t>Use cases, sequence diagrams, etc.</a:t>
            </a:r>
          </a:p>
        </p:txBody>
      </p:sp>
      <p:sp>
        <p:nvSpPr>
          <p:cNvPr id="5" name="Slide Number Placeholder 4"/>
          <p:cNvSpPr>
            <a:spLocks noGrp="1"/>
          </p:cNvSpPr>
          <p:nvPr>
            <p:ph type="sldNum" sz="quarter" idx="12"/>
          </p:nvPr>
        </p:nvSpPr>
        <p:spPr/>
        <p:txBody>
          <a:bodyPr/>
          <a:lstStyle/>
          <a:p>
            <a:fld id="{A1098A50-C119-41FB-A10A-C94170A93A51}" type="slidenum">
              <a:rPr lang="en-US" altLang="en-US" smtClean="0"/>
              <a:pPr/>
              <a:t>42</a:t>
            </a:fld>
            <a:endParaRPr lang="en-US" altLang="en-US" dirty="0"/>
          </a:p>
        </p:txBody>
      </p:sp>
    </p:spTree>
    <p:extLst>
      <p:ext uri="{BB962C8B-B14F-4D97-AF65-F5344CB8AC3E}">
        <p14:creationId xmlns:p14="http://schemas.microsoft.com/office/powerpoint/2010/main" val="3886675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en-US" dirty="0"/>
              <a:t>Packages example</a:t>
            </a:r>
          </a:p>
        </p:txBody>
      </p:sp>
      <p:sp>
        <p:nvSpPr>
          <p:cNvPr id="5" name="Slide Number Placeholder 4"/>
          <p:cNvSpPr>
            <a:spLocks noGrp="1"/>
          </p:cNvSpPr>
          <p:nvPr>
            <p:ph type="sldNum" sz="quarter" idx="12"/>
          </p:nvPr>
        </p:nvSpPr>
        <p:spPr/>
        <p:txBody>
          <a:bodyPr/>
          <a:lstStyle/>
          <a:p>
            <a:fld id="{2C420625-1B40-4D47-A22B-D03A1466B929}" type="slidenum">
              <a:rPr lang="en-US" altLang="en-US" smtClean="0"/>
              <a:pPr/>
              <a:t>43</a:t>
            </a:fld>
            <a:endParaRPr lang="en-US" altLang="en-US" dirty="0"/>
          </a:p>
        </p:txBody>
      </p:sp>
      <p:graphicFrame>
        <p:nvGraphicFramePr>
          <p:cNvPr id="265219" name="Object 3"/>
          <p:cNvGraphicFramePr>
            <a:graphicFrameLocks noChangeAspect="1"/>
          </p:cNvGraphicFramePr>
          <p:nvPr>
            <p:extLst>
              <p:ext uri="{D42A27DB-BD31-4B8C-83A1-F6EECF244321}">
                <p14:modId xmlns:p14="http://schemas.microsoft.com/office/powerpoint/2010/main" val="492090384"/>
              </p:ext>
            </p:extLst>
          </p:nvPr>
        </p:nvGraphicFramePr>
        <p:xfrm>
          <a:off x="381000" y="1828800"/>
          <a:ext cx="8401050" cy="4338638"/>
        </p:xfrm>
        <a:graphic>
          <a:graphicData uri="http://schemas.openxmlformats.org/presentationml/2006/ole">
            <mc:AlternateContent xmlns:mc="http://schemas.openxmlformats.org/markup-compatibility/2006">
              <mc:Choice xmlns:v="urn:schemas-microsoft-com:vml" Requires="v">
                <p:oleObj spid="_x0000_s4216" name="VISIO" r:id="rId3" imgW="8399880" imgH="4337280" progId="Visio.Drawing.5">
                  <p:embed/>
                </p:oleObj>
              </mc:Choice>
              <mc:Fallback>
                <p:oleObj name="VISIO" r:id="rId3" imgW="8399880" imgH="433728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8800"/>
                        <a:ext cx="8401050" cy="433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685800" y="6356350"/>
            <a:ext cx="6400800" cy="369332"/>
          </a:xfrm>
          <a:prstGeom prst="rect">
            <a:avLst/>
          </a:prstGeom>
        </p:spPr>
        <p:txBody>
          <a:bodyPr wrap="square">
            <a:spAutoFit/>
          </a:bodyPr>
          <a:lstStyle/>
          <a:p>
            <a:r>
              <a:rPr lang="en-US" dirty="0">
                <a:hlinkClick r:id="rId5"/>
              </a:rPr>
              <a:t>http://www.jeckle.de/files/UML1_2/apndxa.pdf</a:t>
            </a:r>
            <a:r>
              <a:rPr lang="en-US" dirty="0"/>
              <a:t> </a:t>
            </a:r>
          </a:p>
        </p:txBody>
      </p:sp>
      <p:sp>
        <p:nvSpPr>
          <p:cNvPr id="3" name="Rectangle 2"/>
          <p:cNvSpPr/>
          <p:nvPr/>
        </p:nvSpPr>
        <p:spPr>
          <a:xfrm>
            <a:off x="679554" y="5160558"/>
            <a:ext cx="8172450" cy="1200329"/>
          </a:xfrm>
          <a:prstGeom prst="rect">
            <a:avLst/>
          </a:prstGeom>
        </p:spPr>
        <p:txBody>
          <a:bodyPr wrap="square">
            <a:spAutoFit/>
          </a:bodyPr>
          <a:lstStyle/>
          <a:p>
            <a:r>
              <a:rPr lang="en-US" dirty="0"/>
              <a:t>“Facade is a stereotyped package containing nothing but references to model elements owned by another package. It is used to provide a ‘public view’ of some of the contents of a package. A Façade does not contain any model elements of its own.”</a:t>
            </a:r>
          </a:p>
        </p:txBody>
      </p:sp>
    </p:spTree>
    <p:extLst>
      <p:ext uri="{BB962C8B-B14F-4D97-AF65-F5344CB8AC3E}">
        <p14:creationId xmlns:p14="http://schemas.microsoft.com/office/powerpoint/2010/main" val="922352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en-US"/>
              <a:t>Packages and dependencies</a:t>
            </a:r>
          </a:p>
        </p:txBody>
      </p:sp>
      <p:sp>
        <p:nvSpPr>
          <p:cNvPr id="266243" name="Rectangle 3"/>
          <p:cNvSpPr>
            <a:spLocks noGrp="1" noChangeArrowheads="1"/>
          </p:cNvSpPr>
          <p:nvPr>
            <p:ph idx="1"/>
          </p:nvPr>
        </p:nvSpPr>
        <p:spPr/>
        <p:txBody>
          <a:bodyPr>
            <a:normAutofit lnSpcReduction="10000"/>
          </a:bodyPr>
          <a:lstStyle/>
          <a:p>
            <a:pPr>
              <a:lnSpc>
                <a:spcPct val="90000"/>
              </a:lnSpc>
            </a:pPr>
            <a:r>
              <a:rPr lang="en-US" altLang="en-US" dirty="0"/>
              <a:t>Reduce coupling</a:t>
            </a:r>
          </a:p>
          <a:p>
            <a:pPr>
              <a:lnSpc>
                <a:spcPct val="90000"/>
              </a:lnSpc>
            </a:pPr>
            <a:r>
              <a:rPr lang="en-US" altLang="en-US" dirty="0"/>
              <a:t>Increase cohesion</a:t>
            </a:r>
          </a:p>
          <a:p>
            <a:pPr>
              <a:lnSpc>
                <a:spcPct val="90000"/>
              </a:lnSpc>
            </a:pPr>
            <a:r>
              <a:rPr lang="en-US" altLang="en-US" dirty="0"/>
              <a:t>In packages</a:t>
            </a:r>
          </a:p>
          <a:p>
            <a:pPr lvl="1">
              <a:lnSpc>
                <a:spcPct val="90000"/>
              </a:lnSpc>
            </a:pPr>
            <a:r>
              <a:rPr lang="en-US" altLang="en-US" dirty="0"/>
              <a:t>Cohesion is between classes in a package</a:t>
            </a:r>
          </a:p>
          <a:p>
            <a:pPr lvl="1">
              <a:lnSpc>
                <a:spcPct val="90000"/>
              </a:lnSpc>
            </a:pPr>
            <a:r>
              <a:rPr lang="en-US" altLang="en-US" dirty="0"/>
              <a:t>Coupling is between classes in different packages</a:t>
            </a:r>
          </a:p>
          <a:p>
            <a:pPr>
              <a:lnSpc>
                <a:spcPct val="90000"/>
              </a:lnSpc>
            </a:pPr>
            <a:r>
              <a:rPr lang="en-US" altLang="en-US" dirty="0"/>
              <a:t>In classes</a:t>
            </a:r>
          </a:p>
          <a:p>
            <a:pPr lvl="1">
              <a:lnSpc>
                <a:spcPct val="90000"/>
              </a:lnSpc>
            </a:pPr>
            <a:r>
              <a:rPr lang="en-US" altLang="en-US" dirty="0"/>
              <a:t>Cohesion is between methods in a class</a:t>
            </a:r>
          </a:p>
          <a:p>
            <a:pPr lvl="1">
              <a:lnSpc>
                <a:spcPct val="90000"/>
              </a:lnSpc>
            </a:pPr>
            <a:r>
              <a:rPr lang="en-US" altLang="en-US" dirty="0"/>
              <a:t>Coupling is between methods in different classes</a:t>
            </a:r>
          </a:p>
        </p:txBody>
      </p:sp>
      <p:sp>
        <p:nvSpPr>
          <p:cNvPr id="5" name="Slide Number Placeholder 4"/>
          <p:cNvSpPr>
            <a:spLocks noGrp="1"/>
          </p:cNvSpPr>
          <p:nvPr>
            <p:ph type="sldNum" sz="quarter" idx="12"/>
          </p:nvPr>
        </p:nvSpPr>
        <p:spPr/>
        <p:txBody>
          <a:bodyPr/>
          <a:lstStyle/>
          <a:p>
            <a:fld id="{2E3D838F-D44F-4786-9B45-19D80279234F}" type="slidenum">
              <a:rPr lang="en-US" altLang="en-US" smtClean="0"/>
              <a:pPr/>
              <a:t>44</a:t>
            </a:fld>
            <a:endParaRPr lang="en-US" altLang="en-US" dirty="0"/>
          </a:p>
        </p:txBody>
      </p:sp>
    </p:spTree>
    <p:extLst>
      <p:ext uri="{BB962C8B-B14F-4D97-AF65-F5344CB8AC3E}">
        <p14:creationId xmlns:p14="http://schemas.microsoft.com/office/powerpoint/2010/main" val="2335132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a:t>Architect: responsibilities</a:t>
            </a:r>
          </a:p>
        </p:txBody>
      </p:sp>
      <p:sp>
        <p:nvSpPr>
          <p:cNvPr id="268291" name="Rectangle 3"/>
          <p:cNvSpPr>
            <a:spLocks noGrp="1" noChangeArrowheads="1"/>
          </p:cNvSpPr>
          <p:nvPr>
            <p:ph idx="1"/>
          </p:nvPr>
        </p:nvSpPr>
        <p:spPr/>
        <p:txBody>
          <a:bodyPr/>
          <a:lstStyle/>
          <a:p>
            <a:r>
              <a:rPr lang="en-US" altLang="en-US"/>
              <a:t>Responsible for the integrity of analysis model</a:t>
            </a:r>
          </a:p>
          <a:p>
            <a:pPr lvl="1"/>
            <a:r>
              <a:rPr lang="en-US" altLang="en-US"/>
              <a:t>Makes sure packages fit together</a:t>
            </a:r>
          </a:p>
          <a:p>
            <a:pPr lvl="1"/>
            <a:r>
              <a:rPr lang="en-US" altLang="en-US"/>
              <a:t>Makes sure each package is good</a:t>
            </a:r>
          </a:p>
          <a:p>
            <a:pPr lvl="1"/>
            <a:r>
              <a:rPr lang="en-US" altLang="en-US"/>
              <a:t>Identifies obvious entity classes</a:t>
            </a:r>
          </a:p>
          <a:p>
            <a:pPr lvl="1"/>
            <a:r>
              <a:rPr lang="en-US" altLang="en-US"/>
              <a:t>Lets other classes be defined during use-case realizations and component analysis</a:t>
            </a:r>
          </a:p>
        </p:txBody>
      </p:sp>
      <p:sp>
        <p:nvSpPr>
          <p:cNvPr id="5" name="Slide Number Placeholder 4"/>
          <p:cNvSpPr>
            <a:spLocks noGrp="1"/>
          </p:cNvSpPr>
          <p:nvPr>
            <p:ph type="sldNum" sz="quarter" idx="12"/>
          </p:nvPr>
        </p:nvSpPr>
        <p:spPr/>
        <p:txBody>
          <a:bodyPr/>
          <a:lstStyle/>
          <a:p>
            <a:fld id="{59F3DAFE-0A2F-4C65-AFB2-852A9EB528A3}" type="slidenum">
              <a:rPr lang="en-US" altLang="en-US" smtClean="0"/>
              <a:pPr/>
              <a:t>45</a:t>
            </a:fld>
            <a:endParaRPr lang="en-US" altLang="en-US" dirty="0"/>
          </a:p>
        </p:txBody>
      </p:sp>
    </p:spTree>
    <p:extLst>
      <p:ext uri="{BB962C8B-B14F-4D97-AF65-F5344CB8AC3E}">
        <p14:creationId xmlns:p14="http://schemas.microsoft.com/office/powerpoint/2010/main" val="891151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en-US" dirty="0"/>
              <a:t>Architect: tasks</a:t>
            </a:r>
          </a:p>
        </p:txBody>
      </p:sp>
      <p:sp>
        <p:nvSpPr>
          <p:cNvPr id="269315" name="Rectangle 3"/>
          <p:cNvSpPr>
            <a:spLocks noGrp="1" noChangeArrowheads="1"/>
          </p:cNvSpPr>
          <p:nvPr>
            <p:ph idx="1"/>
          </p:nvPr>
        </p:nvSpPr>
        <p:spPr/>
        <p:txBody>
          <a:bodyPr/>
          <a:lstStyle/>
          <a:p>
            <a:r>
              <a:rPr lang="en-US" altLang="en-US"/>
              <a:t>Identify common special requirements</a:t>
            </a:r>
          </a:p>
          <a:p>
            <a:pPr lvl="1"/>
            <a:r>
              <a:rPr lang="en-US" altLang="en-US"/>
              <a:t>Persistence</a:t>
            </a:r>
          </a:p>
          <a:p>
            <a:pPr lvl="1"/>
            <a:r>
              <a:rPr lang="en-US" altLang="en-US"/>
              <a:t>Distribution and concurrency</a:t>
            </a:r>
          </a:p>
          <a:p>
            <a:pPr lvl="1"/>
            <a:r>
              <a:rPr lang="en-US" altLang="en-US"/>
              <a:t>Security</a:t>
            </a:r>
          </a:p>
          <a:p>
            <a:pPr lvl="1"/>
            <a:r>
              <a:rPr lang="en-US" altLang="en-US"/>
              <a:t>Fault tolerance</a:t>
            </a:r>
          </a:p>
          <a:p>
            <a:pPr lvl="1"/>
            <a:r>
              <a:rPr lang="en-US" altLang="en-US"/>
              <a:t>Transaction management</a:t>
            </a:r>
          </a:p>
        </p:txBody>
      </p:sp>
      <p:sp>
        <p:nvSpPr>
          <p:cNvPr id="5" name="Slide Number Placeholder 4"/>
          <p:cNvSpPr>
            <a:spLocks noGrp="1"/>
          </p:cNvSpPr>
          <p:nvPr>
            <p:ph type="sldNum" sz="quarter" idx="12"/>
          </p:nvPr>
        </p:nvSpPr>
        <p:spPr/>
        <p:txBody>
          <a:bodyPr/>
          <a:lstStyle/>
          <a:p>
            <a:fld id="{290FCBA1-8941-4815-B159-CB7BB132CE60}" type="slidenum">
              <a:rPr lang="en-US" altLang="en-US" smtClean="0"/>
              <a:pPr/>
              <a:t>46</a:t>
            </a:fld>
            <a:endParaRPr lang="en-US" altLang="en-US" dirty="0"/>
          </a:p>
        </p:txBody>
      </p:sp>
    </p:spTree>
    <p:extLst>
      <p:ext uri="{BB962C8B-B14F-4D97-AF65-F5344CB8AC3E}">
        <p14:creationId xmlns:p14="http://schemas.microsoft.com/office/powerpoint/2010/main" val="327420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en-US"/>
              <a:t>Use case engineer</a:t>
            </a:r>
          </a:p>
        </p:txBody>
      </p:sp>
      <p:sp>
        <p:nvSpPr>
          <p:cNvPr id="270339" name="Rectangle 3"/>
          <p:cNvSpPr>
            <a:spLocks noGrp="1" noChangeArrowheads="1"/>
          </p:cNvSpPr>
          <p:nvPr>
            <p:ph idx="1"/>
          </p:nvPr>
        </p:nvSpPr>
        <p:spPr/>
        <p:txBody>
          <a:bodyPr/>
          <a:lstStyle/>
          <a:p>
            <a:pPr>
              <a:lnSpc>
                <a:spcPct val="90000"/>
              </a:lnSpc>
            </a:pPr>
            <a:r>
              <a:rPr lang="en-US" altLang="en-US" dirty="0"/>
              <a:t>Identify analysis classes needed by use-case</a:t>
            </a:r>
          </a:p>
          <a:p>
            <a:pPr lvl="1">
              <a:lnSpc>
                <a:spcPct val="90000"/>
              </a:lnSpc>
            </a:pPr>
            <a:r>
              <a:rPr lang="en-US" altLang="en-US" dirty="0"/>
              <a:t>Boundary classes, control classes, entity classes</a:t>
            </a:r>
          </a:p>
          <a:p>
            <a:pPr>
              <a:lnSpc>
                <a:spcPct val="90000"/>
              </a:lnSpc>
            </a:pPr>
            <a:r>
              <a:rPr lang="en-US" altLang="en-US" dirty="0"/>
              <a:t>Distribute behavior of use-case to classes</a:t>
            </a:r>
          </a:p>
          <a:p>
            <a:pPr>
              <a:lnSpc>
                <a:spcPct val="90000"/>
              </a:lnSpc>
            </a:pPr>
            <a:r>
              <a:rPr lang="en-US" altLang="en-US" dirty="0"/>
              <a:t>Make use-case realization: a precise description of use-case</a:t>
            </a:r>
          </a:p>
          <a:p>
            <a:pPr lvl="1">
              <a:lnSpc>
                <a:spcPct val="90000"/>
              </a:lnSpc>
            </a:pPr>
            <a:r>
              <a:rPr lang="en-US" altLang="en-US" dirty="0"/>
              <a:t>Sequence diagram</a:t>
            </a:r>
          </a:p>
          <a:p>
            <a:pPr lvl="1">
              <a:lnSpc>
                <a:spcPct val="90000"/>
              </a:lnSpc>
            </a:pPr>
            <a:r>
              <a:rPr lang="en-US" altLang="en-US" dirty="0"/>
              <a:t>Collaboration diagram</a:t>
            </a:r>
          </a:p>
        </p:txBody>
      </p:sp>
      <p:sp>
        <p:nvSpPr>
          <p:cNvPr id="5" name="Slide Number Placeholder 4"/>
          <p:cNvSpPr>
            <a:spLocks noGrp="1"/>
          </p:cNvSpPr>
          <p:nvPr>
            <p:ph type="sldNum" sz="quarter" idx="12"/>
          </p:nvPr>
        </p:nvSpPr>
        <p:spPr/>
        <p:txBody>
          <a:bodyPr/>
          <a:lstStyle/>
          <a:p>
            <a:fld id="{88B6461E-B443-49B4-A367-935597C5AC02}" type="slidenum">
              <a:rPr lang="en-US" altLang="en-US" smtClean="0"/>
              <a:pPr/>
              <a:t>47</a:t>
            </a:fld>
            <a:endParaRPr lang="en-US" altLang="en-US" dirty="0"/>
          </a:p>
        </p:txBody>
      </p:sp>
    </p:spTree>
    <p:extLst>
      <p:ext uri="{BB962C8B-B14F-4D97-AF65-F5344CB8AC3E}">
        <p14:creationId xmlns:p14="http://schemas.microsoft.com/office/powerpoint/2010/main" val="198908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en-US"/>
              <a:t>Component Engineer</a:t>
            </a:r>
          </a:p>
        </p:txBody>
      </p:sp>
      <p:sp>
        <p:nvSpPr>
          <p:cNvPr id="271363" name="Rectangle 3"/>
          <p:cNvSpPr>
            <a:spLocks noGrp="1" noChangeArrowheads="1"/>
          </p:cNvSpPr>
          <p:nvPr>
            <p:ph idx="1"/>
          </p:nvPr>
        </p:nvSpPr>
        <p:spPr/>
        <p:txBody>
          <a:bodyPr/>
          <a:lstStyle/>
          <a:p>
            <a:r>
              <a:rPr lang="en-US" altLang="en-US"/>
              <a:t>Analyze classes</a:t>
            </a:r>
          </a:p>
          <a:p>
            <a:pPr lvl="1"/>
            <a:r>
              <a:rPr lang="en-US" altLang="en-US"/>
              <a:t>Gather information from use cases</a:t>
            </a:r>
          </a:p>
          <a:p>
            <a:pPr lvl="1"/>
            <a:r>
              <a:rPr lang="en-US" altLang="en-US"/>
              <a:t>Make sure class is coherent</a:t>
            </a:r>
          </a:p>
          <a:p>
            <a:pPr lvl="1"/>
            <a:r>
              <a:rPr lang="en-US" altLang="en-US"/>
              <a:t>Make model as simple as possible, but no simpler</a:t>
            </a:r>
          </a:p>
          <a:p>
            <a:r>
              <a:rPr lang="en-US" altLang="en-US"/>
              <a:t>Analyze a package</a:t>
            </a:r>
          </a:p>
          <a:p>
            <a:pPr lvl="1"/>
            <a:r>
              <a:rPr lang="en-US" altLang="en-US"/>
              <a:t>Relationships between classes</a:t>
            </a:r>
          </a:p>
          <a:p>
            <a:pPr lvl="1"/>
            <a:r>
              <a:rPr lang="en-US" altLang="en-US"/>
              <a:t>Relationships between packages</a:t>
            </a:r>
          </a:p>
        </p:txBody>
      </p:sp>
      <p:sp>
        <p:nvSpPr>
          <p:cNvPr id="5" name="Slide Number Placeholder 4"/>
          <p:cNvSpPr>
            <a:spLocks noGrp="1"/>
          </p:cNvSpPr>
          <p:nvPr>
            <p:ph type="sldNum" sz="quarter" idx="12"/>
          </p:nvPr>
        </p:nvSpPr>
        <p:spPr/>
        <p:txBody>
          <a:bodyPr/>
          <a:lstStyle/>
          <a:p>
            <a:fld id="{2DF625AC-FA22-413C-9F95-C41563120781}" type="slidenum">
              <a:rPr lang="en-US" altLang="en-US" smtClean="0"/>
              <a:pPr/>
              <a:t>48</a:t>
            </a:fld>
            <a:endParaRPr lang="en-US" altLang="en-US" dirty="0"/>
          </a:p>
        </p:txBody>
      </p:sp>
    </p:spTree>
    <p:extLst>
      <p:ext uri="{BB962C8B-B14F-4D97-AF65-F5344CB8AC3E}">
        <p14:creationId xmlns:p14="http://schemas.microsoft.com/office/powerpoint/2010/main" val="923613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en-US"/>
              <a:t>RUP process for analysis</a:t>
            </a:r>
          </a:p>
        </p:txBody>
      </p:sp>
      <p:sp>
        <p:nvSpPr>
          <p:cNvPr id="272387" name="Rectangle 3"/>
          <p:cNvSpPr>
            <a:spLocks noGrp="1" noChangeArrowheads="1"/>
          </p:cNvSpPr>
          <p:nvPr>
            <p:ph idx="1"/>
          </p:nvPr>
        </p:nvSpPr>
        <p:spPr/>
        <p:txBody>
          <a:bodyPr/>
          <a:lstStyle/>
          <a:p>
            <a:pPr>
              <a:lnSpc>
                <a:spcPct val="90000"/>
              </a:lnSpc>
            </a:pPr>
            <a:r>
              <a:rPr lang="en-US" altLang="en-US"/>
              <a:t>Find use cases</a:t>
            </a:r>
          </a:p>
          <a:p>
            <a:pPr>
              <a:lnSpc>
                <a:spcPct val="90000"/>
              </a:lnSpc>
            </a:pPr>
            <a:r>
              <a:rPr lang="en-US" altLang="en-US"/>
              <a:t>Architect determines order</a:t>
            </a:r>
          </a:p>
          <a:p>
            <a:pPr>
              <a:lnSpc>
                <a:spcPct val="90000"/>
              </a:lnSpc>
            </a:pPr>
            <a:r>
              <a:rPr lang="en-US" altLang="en-US"/>
              <a:t>Repeatedly, </a:t>
            </a:r>
          </a:p>
          <a:p>
            <a:pPr lvl="1">
              <a:lnSpc>
                <a:spcPct val="90000"/>
              </a:lnSpc>
            </a:pPr>
            <a:r>
              <a:rPr lang="en-US" altLang="en-US"/>
              <a:t>Take next use case</a:t>
            </a:r>
          </a:p>
          <a:p>
            <a:pPr lvl="1">
              <a:lnSpc>
                <a:spcPct val="90000"/>
              </a:lnSpc>
            </a:pPr>
            <a:r>
              <a:rPr lang="en-US" altLang="en-US"/>
              <a:t>Change class diagram to accommodate use case</a:t>
            </a:r>
          </a:p>
          <a:p>
            <a:pPr lvl="1">
              <a:lnSpc>
                <a:spcPct val="90000"/>
              </a:lnSpc>
            </a:pPr>
            <a:r>
              <a:rPr lang="en-US" altLang="en-US"/>
              <a:t>Simplify class diagram</a:t>
            </a:r>
          </a:p>
          <a:p>
            <a:pPr lvl="1">
              <a:lnSpc>
                <a:spcPct val="90000"/>
              </a:lnSpc>
            </a:pPr>
            <a:endParaRPr lang="en-US" altLang="en-US"/>
          </a:p>
        </p:txBody>
      </p:sp>
      <p:sp>
        <p:nvSpPr>
          <p:cNvPr id="5" name="Slide Number Placeholder 4"/>
          <p:cNvSpPr>
            <a:spLocks noGrp="1"/>
          </p:cNvSpPr>
          <p:nvPr>
            <p:ph type="sldNum" sz="quarter" idx="12"/>
          </p:nvPr>
        </p:nvSpPr>
        <p:spPr/>
        <p:txBody>
          <a:bodyPr/>
          <a:lstStyle/>
          <a:p>
            <a:fld id="{8A3D8579-3B1E-4859-BDB6-7D9D047B8C69}" type="slidenum">
              <a:rPr lang="en-US" altLang="en-US" smtClean="0"/>
              <a:pPr/>
              <a:t>49</a:t>
            </a:fld>
            <a:endParaRPr lang="en-US" altLang="en-US" dirty="0"/>
          </a:p>
        </p:txBody>
      </p:sp>
    </p:spTree>
    <p:extLst>
      <p:ext uri="{BB962C8B-B14F-4D97-AF65-F5344CB8AC3E}">
        <p14:creationId xmlns:p14="http://schemas.microsoft.com/office/powerpoint/2010/main" val="143442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dirty="0"/>
              <a:t>UML class diagrams</a:t>
            </a:r>
          </a:p>
        </p:txBody>
      </p:sp>
      <p:sp>
        <p:nvSpPr>
          <p:cNvPr id="128003" name="Rectangle 3"/>
          <p:cNvSpPr>
            <a:spLocks noGrp="1" noChangeArrowheads="1"/>
          </p:cNvSpPr>
          <p:nvPr>
            <p:ph idx="1"/>
          </p:nvPr>
        </p:nvSpPr>
        <p:spPr/>
        <p:txBody>
          <a:bodyPr/>
          <a:lstStyle/>
          <a:p>
            <a:r>
              <a:rPr lang="en-US" altLang="en-US" dirty="0"/>
              <a:t>Most widely used UML diagrams</a:t>
            </a:r>
          </a:p>
          <a:p>
            <a:endParaRPr lang="en-US" altLang="en-US" dirty="0"/>
          </a:p>
          <a:p>
            <a:r>
              <a:rPr lang="en-US" altLang="en-US" dirty="0"/>
              <a:t>Descendent of Entity-Relationship (ER) Diagrams</a:t>
            </a:r>
          </a:p>
          <a:p>
            <a:endParaRPr lang="en-US" altLang="en-US" dirty="0"/>
          </a:p>
          <a:p>
            <a:r>
              <a:rPr lang="en-US" altLang="en-US" dirty="0"/>
              <a:t>Describe data and operations</a:t>
            </a:r>
          </a:p>
        </p:txBody>
      </p:sp>
      <p:sp>
        <p:nvSpPr>
          <p:cNvPr id="5" name="Slide Number Placeholder 4"/>
          <p:cNvSpPr>
            <a:spLocks noGrp="1"/>
          </p:cNvSpPr>
          <p:nvPr>
            <p:ph type="sldNum" sz="quarter" idx="12"/>
          </p:nvPr>
        </p:nvSpPr>
        <p:spPr/>
        <p:txBody>
          <a:bodyPr/>
          <a:lstStyle/>
          <a:p>
            <a:fld id="{6A81187D-FD0A-418E-8B0B-0664AAEE2B74}" type="slidenum">
              <a:rPr lang="en-US" altLang="en-US" smtClean="0"/>
              <a:pPr/>
              <a:t>5</a:t>
            </a:fld>
            <a:endParaRPr lang="en-US" altLang="en-US" dirty="0"/>
          </a:p>
        </p:txBody>
      </p:sp>
    </p:spTree>
    <p:extLst>
      <p:ext uri="{BB962C8B-B14F-4D97-AF65-F5344CB8AC3E}">
        <p14:creationId xmlns:p14="http://schemas.microsoft.com/office/powerpoint/2010/main" val="31769342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tLang="en-US"/>
              <a:t>Object diagram</a:t>
            </a:r>
          </a:p>
        </p:txBody>
      </p:sp>
      <p:sp>
        <p:nvSpPr>
          <p:cNvPr id="273411" name="Rectangle 3"/>
          <p:cNvSpPr>
            <a:spLocks noGrp="1" noChangeArrowheads="1"/>
          </p:cNvSpPr>
          <p:nvPr>
            <p:ph idx="1"/>
          </p:nvPr>
        </p:nvSpPr>
        <p:spPr/>
        <p:txBody>
          <a:bodyPr/>
          <a:lstStyle/>
          <a:p>
            <a:r>
              <a:rPr lang="en-US" altLang="en-US"/>
              <a:t>Snapshot of objects in a system at a point in time</a:t>
            </a:r>
          </a:p>
          <a:p>
            <a:r>
              <a:rPr lang="en-US" altLang="en-US"/>
              <a:t>If there is just one object of each class, the class diagram and the object diagram are the same</a:t>
            </a:r>
          </a:p>
          <a:p>
            <a:r>
              <a:rPr lang="en-US" altLang="en-US"/>
              <a:t>As classes become more reusable, object diagram becomes more interesting</a:t>
            </a:r>
          </a:p>
        </p:txBody>
      </p:sp>
      <p:sp>
        <p:nvSpPr>
          <p:cNvPr id="5" name="Slide Number Placeholder 4"/>
          <p:cNvSpPr>
            <a:spLocks noGrp="1"/>
          </p:cNvSpPr>
          <p:nvPr>
            <p:ph type="sldNum" sz="quarter" idx="12"/>
          </p:nvPr>
        </p:nvSpPr>
        <p:spPr/>
        <p:txBody>
          <a:bodyPr/>
          <a:lstStyle/>
          <a:p>
            <a:fld id="{CC0CC175-50A6-4AFF-AEC8-D91597B99DA3}" type="slidenum">
              <a:rPr lang="en-US" altLang="en-US" smtClean="0"/>
              <a:pPr/>
              <a:t>50</a:t>
            </a:fld>
            <a:endParaRPr lang="en-US" altLang="en-US" dirty="0"/>
          </a:p>
        </p:txBody>
      </p:sp>
    </p:spTree>
    <p:extLst>
      <p:ext uri="{BB962C8B-B14F-4D97-AF65-F5344CB8AC3E}">
        <p14:creationId xmlns:p14="http://schemas.microsoft.com/office/powerpoint/2010/main" val="143624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482962697"/>
              </p:ext>
            </p:extLst>
          </p:nvPr>
        </p:nvGraphicFramePr>
        <p:xfrm>
          <a:off x="0" y="1457325"/>
          <a:ext cx="9220200" cy="4897438"/>
        </p:xfrm>
        <a:graphic>
          <a:graphicData uri="http://schemas.openxmlformats.org/presentationml/2006/ole">
            <mc:AlternateContent xmlns:mc="http://schemas.openxmlformats.org/markup-compatibility/2006">
              <mc:Choice xmlns:v="urn:schemas-microsoft-com:vml" Requires="v">
                <p:oleObj spid="_x0000_s5242" name="VISIO" r:id="rId3" imgW="7813800" imgH="4151160" progId="Visio.Drawing.5">
                  <p:embed/>
                </p:oleObj>
              </mc:Choice>
              <mc:Fallback>
                <p:oleObj name="VISIO" r:id="rId3" imgW="7813800" imgH="4151160"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57325"/>
                        <a:ext cx="9220200" cy="489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34" name="Rectangle 2"/>
          <p:cNvSpPr>
            <a:spLocks noGrp="1" noChangeArrowheads="1"/>
          </p:cNvSpPr>
          <p:nvPr>
            <p:ph type="title"/>
          </p:nvPr>
        </p:nvSpPr>
        <p:spPr/>
        <p:txBody>
          <a:bodyPr/>
          <a:lstStyle/>
          <a:p>
            <a:r>
              <a:rPr lang="en-US" altLang="en-US"/>
              <a:t>Class diagram</a:t>
            </a:r>
          </a:p>
        </p:txBody>
      </p:sp>
      <p:sp>
        <p:nvSpPr>
          <p:cNvPr id="10" name="Slide Number Placeholder 9"/>
          <p:cNvSpPr>
            <a:spLocks noGrp="1"/>
          </p:cNvSpPr>
          <p:nvPr>
            <p:ph type="sldNum" sz="quarter" idx="12"/>
          </p:nvPr>
        </p:nvSpPr>
        <p:spPr/>
        <p:txBody>
          <a:bodyPr/>
          <a:lstStyle/>
          <a:p>
            <a:fld id="{11FBAD67-77F8-45EA-951E-FDA334104420}" type="slidenum">
              <a:rPr lang="en-US" altLang="en-US" smtClean="0"/>
              <a:pPr/>
              <a:t>51</a:t>
            </a:fld>
            <a:endParaRPr lang="en-US" altLang="en-US" dirty="0"/>
          </a:p>
        </p:txBody>
      </p:sp>
      <p:sp>
        <p:nvSpPr>
          <p:cNvPr id="274436" name="Text Box 4"/>
          <p:cNvSpPr txBox="1">
            <a:spLocks noChangeArrowheads="1"/>
          </p:cNvSpPr>
          <p:nvPr/>
        </p:nvSpPr>
        <p:spPr bwMode="auto">
          <a:xfrm>
            <a:off x="6324600" y="39624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&lt;&lt;boundary&gt;&gt;</a:t>
            </a:r>
          </a:p>
        </p:txBody>
      </p:sp>
      <p:sp>
        <p:nvSpPr>
          <p:cNvPr id="274437" name="Text Box 5"/>
          <p:cNvSpPr txBox="1">
            <a:spLocks noChangeArrowheads="1"/>
          </p:cNvSpPr>
          <p:nvPr/>
        </p:nvSpPr>
        <p:spPr bwMode="auto">
          <a:xfrm>
            <a:off x="455613" y="3962400"/>
            <a:ext cx="156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&lt;&lt;entity&gt;&gt;</a:t>
            </a:r>
          </a:p>
        </p:txBody>
      </p:sp>
      <p:sp>
        <p:nvSpPr>
          <p:cNvPr id="274438" name="Text Box 6"/>
          <p:cNvSpPr txBox="1">
            <a:spLocks noChangeArrowheads="1"/>
          </p:cNvSpPr>
          <p:nvPr/>
        </p:nvSpPr>
        <p:spPr bwMode="auto">
          <a:xfrm>
            <a:off x="6553200" y="19812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&lt;&lt;boundary&gt;&gt;</a:t>
            </a:r>
          </a:p>
        </p:txBody>
      </p:sp>
      <p:sp>
        <p:nvSpPr>
          <p:cNvPr id="274439" name="Text Box 7"/>
          <p:cNvSpPr txBox="1">
            <a:spLocks noChangeArrowheads="1"/>
          </p:cNvSpPr>
          <p:nvPr/>
        </p:nvSpPr>
        <p:spPr bwMode="auto">
          <a:xfrm>
            <a:off x="1516063" y="1828800"/>
            <a:ext cx="173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&lt;&lt;control&gt;&gt;</a:t>
            </a:r>
          </a:p>
        </p:txBody>
      </p:sp>
      <p:sp>
        <p:nvSpPr>
          <p:cNvPr id="274440" name="Text Box 8"/>
          <p:cNvSpPr txBox="1">
            <a:spLocks noChangeArrowheads="1"/>
          </p:cNvSpPr>
          <p:nvPr/>
        </p:nvSpPr>
        <p:spPr bwMode="auto">
          <a:xfrm>
            <a:off x="3429000" y="4038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&lt;&lt;boundary&gt;&gt;</a:t>
            </a:r>
          </a:p>
        </p:txBody>
      </p:sp>
    </p:spTree>
    <p:extLst>
      <p:ext uri="{BB962C8B-B14F-4D97-AF65-F5344CB8AC3E}">
        <p14:creationId xmlns:p14="http://schemas.microsoft.com/office/powerpoint/2010/main" val="763266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p>
            <a:fld id="{F99E415B-5901-418C-AA14-5B2B2116F8C3}" type="slidenum">
              <a:rPr lang="en-US" altLang="en-US" smtClean="0"/>
              <a:pPr/>
              <a:t>52</a:t>
            </a:fld>
            <a:endParaRPr lang="en-US" altLang="en-US" dirty="0"/>
          </a:p>
        </p:txBody>
      </p:sp>
      <p:sp>
        <p:nvSpPr>
          <p:cNvPr id="275458" name="Rectangle 2"/>
          <p:cNvSpPr>
            <a:spLocks noGrp="1" noChangeArrowheads="1"/>
          </p:cNvSpPr>
          <p:nvPr>
            <p:ph type="title"/>
          </p:nvPr>
        </p:nvSpPr>
        <p:spPr/>
        <p:txBody>
          <a:bodyPr/>
          <a:lstStyle/>
          <a:p>
            <a:r>
              <a:rPr lang="en-US" altLang="en-US"/>
              <a:t>Class and object diagrams</a:t>
            </a:r>
          </a:p>
        </p:txBody>
      </p:sp>
      <p:sp>
        <p:nvSpPr>
          <p:cNvPr id="43" name="Text Box 3"/>
          <p:cNvSpPr txBox="1">
            <a:spLocks noChangeArrowheads="1"/>
          </p:cNvSpPr>
          <p:nvPr/>
        </p:nvSpPr>
        <p:spPr bwMode="auto">
          <a:xfrm>
            <a:off x="3451225" y="4326731"/>
            <a:ext cx="2286000" cy="10144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sng" strike="noStrike" kern="1200" cap="none" spc="0" normalizeH="0" baseline="0" noProof="0">
                <a:ln>
                  <a:noFill/>
                </a:ln>
                <a:solidFill>
                  <a:srgbClr val="000000"/>
                </a:solidFill>
                <a:effectLst/>
                <a:uLnTx/>
                <a:uFillTx/>
                <a:latin typeface="Times New Roman" pitchFamily="18" charset="0"/>
              </a:rPr>
              <a:t>Jan:Adjudicator</a:t>
            </a:r>
          </a:p>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44" name="Text Box 4"/>
          <p:cNvSpPr txBox="1">
            <a:spLocks noChangeArrowheads="1"/>
          </p:cNvSpPr>
          <p:nvPr/>
        </p:nvSpPr>
        <p:spPr bwMode="auto">
          <a:xfrm>
            <a:off x="3451225" y="2802731"/>
            <a:ext cx="2286000" cy="10144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sng" strike="noStrike" kern="1200" cap="none" spc="0" normalizeH="0" baseline="0" noProof="0">
                <a:ln>
                  <a:noFill/>
                </a:ln>
                <a:solidFill>
                  <a:srgbClr val="000000"/>
                </a:solidFill>
                <a:effectLst/>
                <a:uLnTx/>
                <a:uFillTx/>
                <a:latin typeface="Times New Roman" pitchFamily="18" charset="0"/>
              </a:rPr>
              <a:t>Jim:Adjudicator</a:t>
            </a:r>
          </a:p>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45" name="Text Box 5"/>
          <p:cNvSpPr txBox="1">
            <a:spLocks noChangeArrowheads="1"/>
          </p:cNvSpPr>
          <p:nvPr/>
        </p:nvSpPr>
        <p:spPr bwMode="auto">
          <a:xfrm>
            <a:off x="708025" y="3945731"/>
            <a:ext cx="236220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a:t>
            </a:r>
            <a:r>
              <a:rPr kumimoji="0" lang="en-US" altLang="en-US" sz="2400" b="0" i="0" u="sng" strike="noStrike" kern="1200" cap="none" spc="0" normalizeH="0" baseline="0" noProof="0">
                <a:ln>
                  <a:noFill/>
                </a:ln>
                <a:solidFill>
                  <a:srgbClr val="000000"/>
                </a:solidFill>
                <a:effectLst/>
                <a:uLnTx/>
                <a:uFillTx/>
                <a:latin typeface="Times New Roman" pitchFamily="18" charset="0"/>
              </a:rPr>
              <a:t>Claim Processor</a:t>
            </a:r>
            <a:endParaRPr kumimoji="0" lang="en-US" alt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46" name="Text Box 6"/>
          <p:cNvSpPr txBox="1">
            <a:spLocks noChangeArrowheads="1"/>
          </p:cNvSpPr>
          <p:nvPr/>
        </p:nvSpPr>
        <p:spPr bwMode="auto">
          <a:xfrm>
            <a:off x="6573838" y="2955131"/>
            <a:ext cx="14811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102:Claim</a:t>
            </a:r>
          </a:p>
        </p:txBody>
      </p:sp>
      <p:sp>
        <p:nvSpPr>
          <p:cNvPr id="47" name="Text Box 7"/>
          <p:cNvSpPr txBox="1">
            <a:spLocks noChangeArrowheads="1"/>
          </p:cNvSpPr>
          <p:nvPr/>
        </p:nvSpPr>
        <p:spPr bwMode="auto">
          <a:xfrm>
            <a:off x="6650038" y="3640931"/>
            <a:ext cx="14811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103:Claim</a:t>
            </a:r>
          </a:p>
        </p:txBody>
      </p:sp>
      <p:sp>
        <p:nvSpPr>
          <p:cNvPr id="48" name="Text Box 8"/>
          <p:cNvSpPr txBox="1">
            <a:spLocks noChangeArrowheads="1"/>
          </p:cNvSpPr>
          <p:nvPr/>
        </p:nvSpPr>
        <p:spPr bwMode="auto">
          <a:xfrm>
            <a:off x="6650038" y="4402931"/>
            <a:ext cx="14811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104:Claim</a:t>
            </a:r>
          </a:p>
        </p:txBody>
      </p:sp>
      <p:sp>
        <p:nvSpPr>
          <p:cNvPr id="49" name="Text Box 9"/>
          <p:cNvSpPr txBox="1">
            <a:spLocks noChangeArrowheads="1"/>
          </p:cNvSpPr>
          <p:nvPr/>
        </p:nvSpPr>
        <p:spPr bwMode="auto">
          <a:xfrm>
            <a:off x="6650038" y="5012531"/>
            <a:ext cx="14811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105:Claim</a:t>
            </a:r>
          </a:p>
        </p:txBody>
      </p:sp>
      <p:sp>
        <p:nvSpPr>
          <p:cNvPr id="50" name="Text Box 10"/>
          <p:cNvSpPr txBox="1">
            <a:spLocks noChangeArrowheads="1"/>
          </p:cNvSpPr>
          <p:nvPr/>
        </p:nvSpPr>
        <p:spPr bwMode="auto">
          <a:xfrm>
            <a:off x="6635750" y="2193131"/>
            <a:ext cx="1481138"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101:Claim</a:t>
            </a:r>
          </a:p>
        </p:txBody>
      </p:sp>
      <p:sp>
        <p:nvSpPr>
          <p:cNvPr id="51" name="Line 11"/>
          <p:cNvSpPr>
            <a:spLocks noChangeShapeType="1"/>
          </p:cNvSpPr>
          <p:nvPr/>
        </p:nvSpPr>
        <p:spPr bwMode="auto">
          <a:xfrm flipV="1">
            <a:off x="5737225" y="2421731"/>
            <a:ext cx="914400"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2" name="Line 12"/>
          <p:cNvSpPr>
            <a:spLocks noChangeShapeType="1"/>
          </p:cNvSpPr>
          <p:nvPr/>
        </p:nvSpPr>
        <p:spPr bwMode="auto">
          <a:xfrm flipV="1">
            <a:off x="5737225" y="3183731"/>
            <a:ext cx="838200" cy="76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3" name="Line 13"/>
          <p:cNvSpPr>
            <a:spLocks noChangeShapeType="1"/>
          </p:cNvSpPr>
          <p:nvPr/>
        </p:nvSpPr>
        <p:spPr bwMode="auto">
          <a:xfrm>
            <a:off x="5737225" y="3640931"/>
            <a:ext cx="9144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4" name="Line 14"/>
          <p:cNvSpPr>
            <a:spLocks noChangeShapeType="1"/>
          </p:cNvSpPr>
          <p:nvPr/>
        </p:nvSpPr>
        <p:spPr bwMode="auto">
          <a:xfrm>
            <a:off x="5737225" y="4631531"/>
            <a:ext cx="914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5" name="Line 15"/>
          <p:cNvSpPr>
            <a:spLocks noChangeShapeType="1"/>
          </p:cNvSpPr>
          <p:nvPr/>
        </p:nvSpPr>
        <p:spPr bwMode="auto">
          <a:xfrm>
            <a:off x="5737225" y="5012531"/>
            <a:ext cx="9144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6" name="Text Box 16"/>
          <p:cNvSpPr txBox="1">
            <a:spLocks noChangeArrowheads="1"/>
          </p:cNvSpPr>
          <p:nvPr/>
        </p:nvSpPr>
        <p:spPr bwMode="auto">
          <a:xfrm>
            <a:off x="3527425" y="4860131"/>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Id:301478334</a:t>
            </a:r>
          </a:p>
        </p:txBody>
      </p:sp>
      <p:sp>
        <p:nvSpPr>
          <p:cNvPr id="57" name="Text Box 17"/>
          <p:cNvSpPr txBox="1">
            <a:spLocks noChangeArrowheads="1"/>
          </p:cNvSpPr>
          <p:nvPr/>
        </p:nvSpPr>
        <p:spPr bwMode="auto">
          <a:xfrm>
            <a:off x="3603625" y="3336131"/>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Id:620194211</a:t>
            </a:r>
          </a:p>
        </p:txBody>
      </p:sp>
      <p:sp>
        <p:nvSpPr>
          <p:cNvPr id="58" name="Line 18"/>
          <p:cNvSpPr>
            <a:spLocks noChangeShapeType="1"/>
          </p:cNvSpPr>
          <p:nvPr/>
        </p:nvSpPr>
        <p:spPr bwMode="auto">
          <a:xfrm>
            <a:off x="3451225" y="3259931"/>
            <a:ext cx="2286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9" name="Line 19"/>
          <p:cNvSpPr>
            <a:spLocks noChangeShapeType="1"/>
          </p:cNvSpPr>
          <p:nvPr/>
        </p:nvSpPr>
        <p:spPr bwMode="auto">
          <a:xfrm>
            <a:off x="3451225" y="4783931"/>
            <a:ext cx="2286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60" name="Line 20"/>
          <p:cNvSpPr>
            <a:spLocks noChangeShapeType="1"/>
          </p:cNvSpPr>
          <p:nvPr/>
        </p:nvSpPr>
        <p:spPr bwMode="auto">
          <a:xfrm flipV="1">
            <a:off x="3070225" y="3336131"/>
            <a:ext cx="38100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61" name="Line 21"/>
          <p:cNvSpPr>
            <a:spLocks noChangeShapeType="1"/>
          </p:cNvSpPr>
          <p:nvPr/>
        </p:nvSpPr>
        <p:spPr bwMode="auto">
          <a:xfrm>
            <a:off x="3070225" y="4250531"/>
            <a:ext cx="38100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Tree>
    <p:extLst>
      <p:ext uri="{BB962C8B-B14F-4D97-AF65-F5344CB8AC3E}">
        <p14:creationId xmlns:p14="http://schemas.microsoft.com/office/powerpoint/2010/main" val="722298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E60E643-CDF4-4B3F-9F72-75BDA782DB3E}" type="slidenum">
              <a:rPr lang="en-US" altLang="en-US" smtClean="0"/>
              <a:pPr/>
              <a:t>53</a:t>
            </a:fld>
            <a:endParaRPr lang="en-US" altLang="en-US" dirty="0"/>
          </a:p>
        </p:txBody>
      </p:sp>
      <p:sp>
        <p:nvSpPr>
          <p:cNvPr id="276482" name="Rectangle 2"/>
          <p:cNvSpPr>
            <a:spLocks noGrp="1" noChangeArrowheads="1"/>
          </p:cNvSpPr>
          <p:nvPr>
            <p:ph type="title"/>
          </p:nvPr>
        </p:nvSpPr>
        <p:spPr/>
        <p:txBody>
          <a:bodyPr/>
          <a:lstStyle/>
          <a:p>
            <a:r>
              <a:rPr lang="en-US" altLang="en-US" dirty="0"/>
              <a:t>Summary of analysis</a:t>
            </a:r>
          </a:p>
        </p:txBody>
      </p:sp>
      <p:sp>
        <p:nvSpPr>
          <p:cNvPr id="276483" name="Rectangle 3"/>
          <p:cNvSpPr>
            <a:spLocks noGrp="1" noChangeArrowheads="1"/>
          </p:cNvSpPr>
          <p:nvPr>
            <p:ph type="body" idx="1"/>
          </p:nvPr>
        </p:nvSpPr>
        <p:spPr/>
        <p:txBody>
          <a:bodyPr/>
          <a:lstStyle/>
          <a:p>
            <a:r>
              <a:rPr lang="en-US" altLang="en-US"/>
              <a:t>Analysis is converting vague user needs into a precise model of what the system should do</a:t>
            </a:r>
          </a:p>
          <a:p>
            <a:r>
              <a:rPr lang="en-US" altLang="en-US"/>
              <a:t>Analysis is incremental; look at one piece of the problem at a time</a:t>
            </a:r>
          </a:p>
          <a:p>
            <a:r>
              <a:rPr lang="en-US" altLang="en-US"/>
              <a:t>Requires continually changing the model until you are done</a:t>
            </a:r>
          </a:p>
        </p:txBody>
      </p:sp>
    </p:spTree>
    <p:extLst>
      <p:ext uri="{BB962C8B-B14F-4D97-AF65-F5344CB8AC3E}">
        <p14:creationId xmlns:p14="http://schemas.microsoft.com/office/powerpoint/2010/main" val="308190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ormAutofit fontScale="90000"/>
          </a:bodyPr>
          <a:lstStyle/>
          <a:p>
            <a:r>
              <a:rPr lang="en-US" altLang="en-US"/>
              <a:t>Elements of UML class diagram</a:t>
            </a:r>
          </a:p>
        </p:txBody>
      </p:sp>
      <p:sp>
        <p:nvSpPr>
          <p:cNvPr id="165891" name="Rectangle 3"/>
          <p:cNvSpPr>
            <a:spLocks noGrp="1" noChangeArrowheads="1"/>
          </p:cNvSpPr>
          <p:nvPr>
            <p:ph idx="1"/>
          </p:nvPr>
        </p:nvSpPr>
        <p:spPr/>
        <p:txBody>
          <a:bodyPr/>
          <a:lstStyle/>
          <a:p>
            <a:pPr>
              <a:lnSpc>
                <a:spcPct val="90000"/>
              </a:lnSpc>
            </a:pPr>
            <a:r>
              <a:rPr lang="en-US" altLang="en-US" dirty="0"/>
              <a:t>Class</a:t>
            </a:r>
          </a:p>
          <a:p>
            <a:pPr lvl="1">
              <a:lnSpc>
                <a:spcPct val="90000"/>
              </a:lnSpc>
            </a:pPr>
            <a:r>
              <a:rPr lang="en-US" altLang="en-US" dirty="0"/>
              <a:t>Attributes</a:t>
            </a:r>
          </a:p>
          <a:p>
            <a:pPr lvl="1">
              <a:lnSpc>
                <a:spcPct val="90000"/>
              </a:lnSpc>
            </a:pPr>
            <a:r>
              <a:rPr lang="en-US" altLang="en-US" dirty="0"/>
              <a:t>Operations</a:t>
            </a:r>
          </a:p>
          <a:p>
            <a:pPr>
              <a:lnSpc>
                <a:spcPct val="90000"/>
              </a:lnSpc>
            </a:pPr>
            <a:r>
              <a:rPr lang="en-US" altLang="en-US" dirty="0"/>
              <a:t>Associations</a:t>
            </a:r>
          </a:p>
          <a:p>
            <a:pPr lvl="1">
              <a:lnSpc>
                <a:spcPct val="90000"/>
              </a:lnSpc>
            </a:pPr>
            <a:r>
              <a:rPr lang="en-US" altLang="en-US" dirty="0"/>
              <a:t>Multiplicity</a:t>
            </a:r>
          </a:p>
          <a:p>
            <a:pPr lvl="1">
              <a:lnSpc>
                <a:spcPct val="90000"/>
              </a:lnSpc>
            </a:pPr>
            <a:r>
              <a:rPr lang="en-US" altLang="en-US" dirty="0"/>
              <a:t>Direction</a:t>
            </a:r>
          </a:p>
          <a:p>
            <a:pPr lvl="1">
              <a:lnSpc>
                <a:spcPct val="90000"/>
              </a:lnSpc>
            </a:pPr>
            <a:r>
              <a:rPr lang="en-US" altLang="en-US" dirty="0"/>
              <a:t>Aggregation/composition</a:t>
            </a:r>
          </a:p>
          <a:p>
            <a:pPr>
              <a:lnSpc>
                <a:spcPct val="90000"/>
              </a:lnSpc>
            </a:pPr>
            <a:r>
              <a:rPr lang="en-US" altLang="en-US" dirty="0"/>
              <a:t>Generalization</a:t>
            </a:r>
          </a:p>
        </p:txBody>
      </p:sp>
      <p:sp>
        <p:nvSpPr>
          <p:cNvPr id="5" name="Slide Number Placeholder 4"/>
          <p:cNvSpPr>
            <a:spLocks noGrp="1"/>
          </p:cNvSpPr>
          <p:nvPr>
            <p:ph type="sldNum" sz="quarter" idx="12"/>
          </p:nvPr>
        </p:nvSpPr>
        <p:spPr/>
        <p:txBody>
          <a:bodyPr/>
          <a:lstStyle/>
          <a:p>
            <a:fld id="{1759BF00-FF9F-4181-9D2B-8689F13F2606}" type="slidenum">
              <a:rPr lang="en-US" altLang="en-US" smtClean="0"/>
              <a:pPr/>
              <a:t>6</a:t>
            </a:fld>
            <a:endParaRPr lang="en-US" altLang="en-US" dirty="0"/>
          </a:p>
        </p:txBody>
      </p:sp>
    </p:spTree>
    <p:extLst>
      <p:ext uri="{BB962C8B-B14F-4D97-AF65-F5344CB8AC3E}">
        <p14:creationId xmlns:p14="http://schemas.microsoft.com/office/powerpoint/2010/main" val="221674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152400"/>
            <a:ext cx="8229600" cy="1143000"/>
          </a:xfrm>
        </p:spPr>
        <p:txBody>
          <a:bodyPr/>
          <a:lstStyle/>
          <a:p>
            <a:r>
              <a:rPr lang="en-US" altLang="en-US"/>
              <a:t>Class</a:t>
            </a:r>
          </a:p>
        </p:txBody>
      </p:sp>
      <p:sp>
        <p:nvSpPr>
          <p:cNvPr id="5123" name="Rectangle 3"/>
          <p:cNvSpPr>
            <a:spLocks noGrp="1" noChangeArrowheads="1"/>
          </p:cNvSpPr>
          <p:nvPr>
            <p:ph type="body" sz="half" idx="4294967295"/>
          </p:nvPr>
        </p:nvSpPr>
        <p:spPr>
          <a:xfrm>
            <a:off x="609600" y="4953000"/>
            <a:ext cx="8077200" cy="1611313"/>
          </a:xfrm>
        </p:spPr>
        <p:txBody>
          <a:bodyPr/>
          <a:lstStyle/>
          <a:p>
            <a:r>
              <a:rPr lang="en-US" altLang="en-US" sz="2000" dirty="0"/>
              <a:t>A class encapsulates state </a:t>
            </a:r>
            <a:r>
              <a:rPr lang="en-US" altLang="en-US" sz="2000" b="0" i="1" dirty="0"/>
              <a:t>(attribute)</a:t>
            </a:r>
            <a:r>
              <a:rPr lang="en-US" altLang="en-US" sz="2000" dirty="0"/>
              <a:t> and behavior </a:t>
            </a:r>
            <a:r>
              <a:rPr lang="en-US" altLang="en-US" sz="2000" b="0" i="1" dirty="0"/>
              <a:t>(operations).</a:t>
            </a:r>
          </a:p>
          <a:p>
            <a:r>
              <a:rPr lang="en-US" altLang="en-US" sz="2000" dirty="0"/>
              <a:t>Each attribute has a </a:t>
            </a:r>
            <a:r>
              <a:rPr lang="en-US" altLang="en-US" sz="2000" b="0" i="1" dirty="0"/>
              <a:t>type</a:t>
            </a:r>
            <a:r>
              <a:rPr lang="en-US" altLang="en-US" sz="2000" dirty="0"/>
              <a:t>.</a:t>
            </a:r>
          </a:p>
          <a:p>
            <a:r>
              <a:rPr lang="en-US" altLang="en-US" sz="2000" dirty="0"/>
              <a:t>Each operation has a </a:t>
            </a:r>
            <a:r>
              <a:rPr lang="en-US" altLang="en-US" sz="2000" b="0" i="1" dirty="0"/>
              <a:t>signature</a:t>
            </a:r>
            <a:r>
              <a:rPr lang="en-US" altLang="en-US" sz="2000" dirty="0"/>
              <a:t>.</a:t>
            </a:r>
          </a:p>
          <a:p>
            <a:r>
              <a:rPr lang="en-US" altLang="en-US" sz="2000" dirty="0"/>
              <a:t>The class name is the only mandatory information.</a:t>
            </a:r>
          </a:p>
        </p:txBody>
      </p:sp>
      <p:pic>
        <p:nvPicPr>
          <p:cNvPr id="512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782762"/>
            <a:ext cx="39624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30" name="AutoShape 10"/>
          <p:cNvSpPr>
            <a:spLocks noChangeArrowheads="1"/>
          </p:cNvSpPr>
          <p:nvPr/>
        </p:nvSpPr>
        <p:spPr bwMode="auto">
          <a:xfrm>
            <a:off x="1524000" y="1706562"/>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91533" name="Text Box 13"/>
          <p:cNvSpPr txBox="1">
            <a:spLocks noChangeArrowheads="1"/>
          </p:cNvSpPr>
          <p:nvPr/>
        </p:nvSpPr>
        <p:spPr bwMode="auto">
          <a:xfrm>
            <a:off x="1524000" y="1935162"/>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name</a:t>
            </a:r>
          </a:p>
        </p:txBody>
      </p:sp>
      <p:sp>
        <p:nvSpPr>
          <p:cNvPr id="491536" name="AutoShape 16"/>
          <p:cNvSpPr>
            <a:spLocks noChangeArrowheads="1"/>
          </p:cNvSpPr>
          <p:nvPr/>
        </p:nvSpPr>
        <p:spPr bwMode="auto">
          <a:xfrm>
            <a:off x="1524000" y="2620962"/>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91537" name="AutoShape 17"/>
          <p:cNvSpPr>
            <a:spLocks noChangeArrowheads="1"/>
          </p:cNvSpPr>
          <p:nvPr/>
        </p:nvSpPr>
        <p:spPr bwMode="auto">
          <a:xfrm>
            <a:off x="1524000" y="3687762"/>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91538" name="Text Box 18"/>
          <p:cNvSpPr txBox="1">
            <a:spLocks noChangeArrowheads="1"/>
          </p:cNvSpPr>
          <p:nvPr/>
        </p:nvSpPr>
        <p:spPr bwMode="auto">
          <a:xfrm>
            <a:off x="1524000" y="2849562"/>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attributes</a:t>
            </a:r>
          </a:p>
        </p:txBody>
      </p:sp>
      <p:sp>
        <p:nvSpPr>
          <p:cNvPr id="491539" name="Text Box 19"/>
          <p:cNvSpPr txBox="1">
            <a:spLocks noChangeArrowheads="1"/>
          </p:cNvSpPr>
          <p:nvPr/>
        </p:nvSpPr>
        <p:spPr bwMode="auto">
          <a:xfrm>
            <a:off x="1524000" y="3916362"/>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operations</a:t>
            </a:r>
          </a:p>
        </p:txBody>
      </p:sp>
    </p:spTree>
    <p:extLst>
      <p:ext uri="{BB962C8B-B14F-4D97-AF65-F5344CB8AC3E}">
        <p14:creationId xmlns:p14="http://schemas.microsoft.com/office/powerpoint/2010/main" val="1204690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36"/>
                                        </p:tgtEl>
                                        <p:attrNameLst>
                                          <p:attrName>style.visibility</p:attrName>
                                        </p:attrNameLst>
                                      </p:cBhvr>
                                      <p:to>
                                        <p:strVal val="visible"/>
                                      </p:to>
                                    </p:set>
                                    <p:animEffect transition="in" filter="fade">
                                      <p:cBhvr>
                                        <p:cTn id="7" dur="2000"/>
                                        <p:tgtEl>
                                          <p:spTgt spid="4915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38"/>
                                        </p:tgtEl>
                                        <p:attrNameLst>
                                          <p:attrName>style.visibility</p:attrName>
                                        </p:attrNameLst>
                                      </p:cBhvr>
                                      <p:to>
                                        <p:strVal val="visible"/>
                                      </p:to>
                                    </p:set>
                                    <p:animEffect transition="in" filter="fade">
                                      <p:cBhvr>
                                        <p:cTn id="10" dur="2000"/>
                                        <p:tgtEl>
                                          <p:spTgt spid="491538"/>
                                        </p:tgtEl>
                                      </p:cBhvr>
                                    </p:animEffect>
                                  </p:childTnLst>
                                </p:cTn>
                              </p:par>
                              <p:par>
                                <p:cTn id="11" presetID="10" presetClass="exit" presetSubtype="0" fill="hold" grpId="0" nodeType="withEffect">
                                  <p:stCondLst>
                                    <p:cond delay="0"/>
                                  </p:stCondLst>
                                  <p:childTnLst>
                                    <p:animEffect transition="out" filter="fade">
                                      <p:cBhvr>
                                        <p:cTn id="12" dur="2000"/>
                                        <p:tgtEl>
                                          <p:spTgt spid="491533"/>
                                        </p:tgtEl>
                                      </p:cBhvr>
                                    </p:animEffect>
                                    <p:set>
                                      <p:cBhvr>
                                        <p:cTn id="13" dur="1" fill="hold">
                                          <p:stCondLst>
                                            <p:cond delay="1999"/>
                                          </p:stCondLst>
                                        </p:cTn>
                                        <p:tgtEl>
                                          <p:spTgt spid="49153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491530"/>
                                        </p:tgtEl>
                                      </p:cBhvr>
                                    </p:animEffect>
                                    <p:set>
                                      <p:cBhvr>
                                        <p:cTn id="16" dur="1" fill="hold">
                                          <p:stCondLst>
                                            <p:cond delay="1999"/>
                                          </p:stCondLst>
                                        </p:cTn>
                                        <p:tgtEl>
                                          <p:spTgt spid="49153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grpId="1" nodeType="clickEffect">
                                  <p:stCondLst>
                                    <p:cond delay="0"/>
                                  </p:stCondLst>
                                  <p:childTnLst>
                                    <p:animEffect transition="out" filter="fade">
                                      <p:cBhvr>
                                        <p:cTn id="20" dur="2000"/>
                                        <p:tgtEl>
                                          <p:spTgt spid="491538"/>
                                        </p:tgtEl>
                                      </p:cBhvr>
                                    </p:animEffect>
                                    <p:set>
                                      <p:cBhvr>
                                        <p:cTn id="21" dur="1" fill="hold">
                                          <p:stCondLst>
                                            <p:cond delay="1999"/>
                                          </p:stCondLst>
                                        </p:cTn>
                                        <p:tgtEl>
                                          <p:spTgt spid="49153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2000"/>
                                        <p:tgtEl>
                                          <p:spTgt spid="491536"/>
                                        </p:tgtEl>
                                      </p:cBhvr>
                                    </p:animEffect>
                                    <p:set>
                                      <p:cBhvr>
                                        <p:cTn id="24" dur="1" fill="hold">
                                          <p:stCondLst>
                                            <p:cond delay="1999"/>
                                          </p:stCondLst>
                                        </p:cTn>
                                        <p:tgtEl>
                                          <p:spTgt spid="49153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91537"/>
                                        </p:tgtEl>
                                        <p:attrNameLst>
                                          <p:attrName>style.visibility</p:attrName>
                                        </p:attrNameLst>
                                      </p:cBhvr>
                                      <p:to>
                                        <p:strVal val="visible"/>
                                      </p:to>
                                    </p:set>
                                    <p:animEffect transition="in" filter="fade">
                                      <p:cBhvr>
                                        <p:cTn id="27" dur="2000"/>
                                        <p:tgtEl>
                                          <p:spTgt spid="4915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1539"/>
                                        </p:tgtEl>
                                        <p:attrNameLst>
                                          <p:attrName>style.visibility</p:attrName>
                                        </p:attrNameLst>
                                      </p:cBhvr>
                                      <p:to>
                                        <p:strVal val="visible"/>
                                      </p:to>
                                    </p:set>
                                    <p:animEffect transition="in" filter="fade">
                                      <p:cBhvr>
                                        <p:cTn id="30" dur="2000"/>
                                        <p:tgtEl>
                                          <p:spTgt spid="491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30" grpId="0" animBg="1"/>
      <p:bldP spid="491533" grpId="0"/>
      <p:bldP spid="491536" grpId="0" animBg="1"/>
      <p:bldP spid="491536" grpId="1" animBg="1"/>
      <p:bldP spid="491537" grpId="0" animBg="1"/>
      <p:bldP spid="491538" grpId="0"/>
      <p:bldP spid="491538" grpId="1"/>
      <p:bldP spid="4915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52400"/>
            <a:ext cx="8229600" cy="1143000"/>
          </a:xfrm>
        </p:spPr>
        <p:txBody>
          <a:bodyPr/>
          <a:lstStyle/>
          <a:p>
            <a:r>
              <a:rPr lang="en-US" altLang="en-US"/>
              <a:t>Attributes</a:t>
            </a:r>
          </a:p>
        </p:txBody>
      </p:sp>
      <p:sp>
        <p:nvSpPr>
          <p:cNvPr id="6147" name="Rectangle 3"/>
          <p:cNvSpPr>
            <a:spLocks noGrp="1" noChangeArrowheads="1"/>
          </p:cNvSpPr>
          <p:nvPr>
            <p:ph type="body" sz="half" idx="4294967295"/>
          </p:nvPr>
        </p:nvSpPr>
        <p:spPr>
          <a:xfrm>
            <a:off x="304800" y="4637087"/>
            <a:ext cx="8839200" cy="1611313"/>
          </a:xfrm>
        </p:spPr>
        <p:txBody>
          <a:bodyPr>
            <a:normAutofit fontScale="85000" lnSpcReduction="10000"/>
          </a:bodyPr>
          <a:lstStyle/>
          <a:p>
            <a:pPr>
              <a:buFont typeface="Wingdings" panose="05000000000000000000" pitchFamily="2" charset="2"/>
              <a:buNone/>
            </a:pPr>
            <a:r>
              <a:rPr lang="en-US" altLang="en-US"/>
              <a:t>Visibility name: type multiplicity = default {property string}</a:t>
            </a:r>
          </a:p>
          <a:p>
            <a:pPr>
              <a:buFont typeface="Wingdings" panose="05000000000000000000" pitchFamily="2" charset="2"/>
              <a:buNone/>
            </a:pPr>
            <a:endParaRPr lang="en-US" altLang="en-US"/>
          </a:p>
          <a:p>
            <a:pPr>
              <a:buFont typeface="Wingdings" panose="05000000000000000000" pitchFamily="2" charset="2"/>
              <a:buNone/>
            </a:pPr>
            <a:r>
              <a:rPr lang="en-US" altLang="en-US"/>
              <a:t>- name:  String [1] = “Untitled” {readOnly}</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512887"/>
            <a:ext cx="39624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AutoShape 7"/>
          <p:cNvSpPr>
            <a:spLocks noChangeArrowheads="1"/>
          </p:cNvSpPr>
          <p:nvPr/>
        </p:nvSpPr>
        <p:spPr bwMode="auto">
          <a:xfrm>
            <a:off x="1066800" y="2351087"/>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50" name="Text Box 9"/>
          <p:cNvSpPr txBox="1">
            <a:spLocks noChangeArrowheads="1"/>
          </p:cNvSpPr>
          <p:nvPr/>
        </p:nvSpPr>
        <p:spPr bwMode="auto">
          <a:xfrm>
            <a:off x="1066800" y="2579687"/>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attributes</a:t>
            </a:r>
          </a:p>
        </p:txBody>
      </p:sp>
      <p:sp>
        <p:nvSpPr>
          <p:cNvPr id="520203" name="Oval 11"/>
          <p:cNvSpPr>
            <a:spLocks noChangeArrowheads="1"/>
          </p:cNvSpPr>
          <p:nvPr/>
        </p:nvSpPr>
        <p:spPr bwMode="auto">
          <a:xfrm>
            <a:off x="228600" y="4484687"/>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4" name="Oval 12"/>
          <p:cNvSpPr>
            <a:spLocks noChangeArrowheads="1"/>
          </p:cNvSpPr>
          <p:nvPr/>
        </p:nvSpPr>
        <p:spPr bwMode="auto">
          <a:xfrm>
            <a:off x="1295400" y="4560887"/>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5" name="Oval 13"/>
          <p:cNvSpPr>
            <a:spLocks noChangeArrowheads="1"/>
          </p:cNvSpPr>
          <p:nvPr/>
        </p:nvSpPr>
        <p:spPr bwMode="auto">
          <a:xfrm>
            <a:off x="2209800" y="4484687"/>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6" name="Oval 14"/>
          <p:cNvSpPr>
            <a:spLocks noChangeArrowheads="1"/>
          </p:cNvSpPr>
          <p:nvPr/>
        </p:nvSpPr>
        <p:spPr bwMode="auto">
          <a:xfrm>
            <a:off x="3352800" y="4408487"/>
            <a:ext cx="1752600" cy="8382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7" name="Oval 15"/>
          <p:cNvSpPr>
            <a:spLocks noChangeArrowheads="1"/>
          </p:cNvSpPr>
          <p:nvPr/>
        </p:nvSpPr>
        <p:spPr bwMode="auto">
          <a:xfrm>
            <a:off x="5105400" y="4408487"/>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8" name="Oval 16"/>
          <p:cNvSpPr>
            <a:spLocks noChangeArrowheads="1"/>
          </p:cNvSpPr>
          <p:nvPr/>
        </p:nvSpPr>
        <p:spPr bwMode="auto">
          <a:xfrm>
            <a:off x="6400800" y="4408487"/>
            <a:ext cx="2590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9" name="Oval 17"/>
          <p:cNvSpPr>
            <a:spLocks noChangeArrowheads="1"/>
          </p:cNvSpPr>
          <p:nvPr/>
        </p:nvSpPr>
        <p:spPr bwMode="auto">
          <a:xfrm>
            <a:off x="533400" y="5475287"/>
            <a:ext cx="1143000" cy="6858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10" name="Oval 18"/>
          <p:cNvSpPr>
            <a:spLocks noChangeArrowheads="1"/>
          </p:cNvSpPr>
          <p:nvPr/>
        </p:nvSpPr>
        <p:spPr bwMode="auto">
          <a:xfrm>
            <a:off x="1600200" y="5399087"/>
            <a:ext cx="1066800" cy="6858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11" name="Oval 19"/>
          <p:cNvSpPr>
            <a:spLocks noChangeArrowheads="1"/>
          </p:cNvSpPr>
          <p:nvPr/>
        </p:nvSpPr>
        <p:spPr bwMode="auto">
          <a:xfrm>
            <a:off x="2362200" y="5322887"/>
            <a:ext cx="7620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12" name="Oval 20"/>
          <p:cNvSpPr>
            <a:spLocks noChangeArrowheads="1"/>
          </p:cNvSpPr>
          <p:nvPr/>
        </p:nvSpPr>
        <p:spPr bwMode="auto">
          <a:xfrm>
            <a:off x="3276600" y="5322887"/>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13" name="Oval 21"/>
          <p:cNvSpPr>
            <a:spLocks noChangeArrowheads="1"/>
          </p:cNvSpPr>
          <p:nvPr/>
        </p:nvSpPr>
        <p:spPr bwMode="auto">
          <a:xfrm>
            <a:off x="4800600" y="5322887"/>
            <a:ext cx="1676400" cy="8382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15" name="Oval 23"/>
          <p:cNvSpPr>
            <a:spLocks noChangeArrowheads="1"/>
          </p:cNvSpPr>
          <p:nvPr/>
        </p:nvSpPr>
        <p:spPr bwMode="auto">
          <a:xfrm>
            <a:off x="0" y="5399087"/>
            <a:ext cx="7620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844809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0215"/>
                                        </p:tgtEl>
                                        <p:attrNameLst>
                                          <p:attrName>style.visibility</p:attrName>
                                        </p:attrNameLst>
                                      </p:cBhvr>
                                      <p:to>
                                        <p:strVal val="visible"/>
                                      </p:to>
                                    </p:set>
                                    <p:animEffect transition="in" filter="fade">
                                      <p:cBhvr>
                                        <p:cTn id="7" dur="2000"/>
                                        <p:tgtEl>
                                          <p:spTgt spid="5202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0203"/>
                                        </p:tgtEl>
                                        <p:attrNameLst>
                                          <p:attrName>style.visibility</p:attrName>
                                        </p:attrNameLst>
                                      </p:cBhvr>
                                      <p:to>
                                        <p:strVal val="visible"/>
                                      </p:to>
                                    </p:set>
                                    <p:animEffect transition="in" filter="fade">
                                      <p:cBhvr>
                                        <p:cTn id="10" dur="2000"/>
                                        <p:tgtEl>
                                          <p:spTgt spid="52020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1" nodeType="clickEffect">
                                  <p:stCondLst>
                                    <p:cond delay="0"/>
                                  </p:stCondLst>
                                  <p:childTnLst>
                                    <p:animEffect transition="out" filter="fade">
                                      <p:cBhvr>
                                        <p:cTn id="14" dur="2000"/>
                                        <p:tgtEl>
                                          <p:spTgt spid="520203"/>
                                        </p:tgtEl>
                                      </p:cBhvr>
                                    </p:animEffect>
                                    <p:set>
                                      <p:cBhvr>
                                        <p:cTn id="15" dur="1" fill="hold">
                                          <p:stCondLst>
                                            <p:cond delay="1999"/>
                                          </p:stCondLst>
                                        </p:cTn>
                                        <p:tgtEl>
                                          <p:spTgt spid="52020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2000"/>
                                        <p:tgtEl>
                                          <p:spTgt spid="520215"/>
                                        </p:tgtEl>
                                      </p:cBhvr>
                                    </p:animEffect>
                                    <p:set>
                                      <p:cBhvr>
                                        <p:cTn id="18" dur="1" fill="hold">
                                          <p:stCondLst>
                                            <p:cond delay="1999"/>
                                          </p:stCondLst>
                                        </p:cTn>
                                        <p:tgtEl>
                                          <p:spTgt spid="52021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520204"/>
                                        </p:tgtEl>
                                        <p:attrNameLst>
                                          <p:attrName>style.visibility</p:attrName>
                                        </p:attrNameLst>
                                      </p:cBhvr>
                                      <p:to>
                                        <p:strVal val="visible"/>
                                      </p:to>
                                    </p:set>
                                    <p:animEffect transition="in" filter="fade">
                                      <p:cBhvr>
                                        <p:cTn id="21" dur="2000"/>
                                        <p:tgtEl>
                                          <p:spTgt spid="52020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0209"/>
                                        </p:tgtEl>
                                        <p:attrNameLst>
                                          <p:attrName>style.visibility</p:attrName>
                                        </p:attrNameLst>
                                      </p:cBhvr>
                                      <p:to>
                                        <p:strVal val="visible"/>
                                      </p:to>
                                    </p:set>
                                    <p:animEffect transition="in" filter="fade">
                                      <p:cBhvr>
                                        <p:cTn id="24" dur="2000"/>
                                        <p:tgtEl>
                                          <p:spTgt spid="52020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grpId="1" nodeType="clickEffect">
                                  <p:stCondLst>
                                    <p:cond delay="0"/>
                                  </p:stCondLst>
                                  <p:childTnLst>
                                    <p:animEffect transition="out" filter="fade">
                                      <p:cBhvr>
                                        <p:cTn id="28" dur="2000"/>
                                        <p:tgtEl>
                                          <p:spTgt spid="520204"/>
                                        </p:tgtEl>
                                      </p:cBhvr>
                                    </p:animEffect>
                                    <p:set>
                                      <p:cBhvr>
                                        <p:cTn id="29" dur="1" fill="hold">
                                          <p:stCondLst>
                                            <p:cond delay="1999"/>
                                          </p:stCondLst>
                                        </p:cTn>
                                        <p:tgtEl>
                                          <p:spTgt spid="52020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000"/>
                                        <p:tgtEl>
                                          <p:spTgt spid="520209"/>
                                        </p:tgtEl>
                                      </p:cBhvr>
                                    </p:animEffect>
                                    <p:set>
                                      <p:cBhvr>
                                        <p:cTn id="32" dur="1" fill="hold">
                                          <p:stCondLst>
                                            <p:cond delay="1999"/>
                                          </p:stCondLst>
                                        </p:cTn>
                                        <p:tgtEl>
                                          <p:spTgt spid="520209"/>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520205"/>
                                        </p:tgtEl>
                                        <p:attrNameLst>
                                          <p:attrName>style.visibility</p:attrName>
                                        </p:attrNameLst>
                                      </p:cBhvr>
                                      <p:to>
                                        <p:strVal val="visible"/>
                                      </p:to>
                                    </p:set>
                                    <p:animEffect transition="in" filter="fade">
                                      <p:cBhvr>
                                        <p:cTn id="35" dur="2000"/>
                                        <p:tgtEl>
                                          <p:spTgt spid="52020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0210"/>
                                        </p:tgtEl>
                                        <p:attrNameLst>
                                          <p:attrName>style.visibility</p:attrName>
                                        </p:attrNameLst>
                                      </p:cBhvr>
                                      <p:to>
                                        <p:strVal val="visible"/>
                                      </p:to>
                                    </p:set>
                                    <p:animEffect transition="in" filter="fade">
                                      <p:cBhvr>
                                        <p:cTn id="38" dur="2000"/>
                                        <p:tgtEl>
                                          <p:spTgt spid="5202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xit" presetSubtype="0" fill="hold" grpId="1" nodeType="clickEffect">
                                  <p:stCondLst>
                                    <p:cond delay="0"/>
                                  </p:stCondLst>
                                  <p:childTnLst>
                                    <p:animEffect transition="out" filter="fade">
                                      <p:cBhvr>
                                        <p:cTn id="42" dur="2000"/>
                                        <p:tgtEl>
                                          <p:spTgt spid="520205"/>
                                        </p:tgtEl>
                                      </p:cBhvr>
                                    </p:animEffect>
                                    <p:set>
                                      <p:cBhvr>
                                        <p:cTn id="43" dur="1" fill="hold">
                                          <p:stCondLst>
                                            <p:cond delay="1999"/>
                                          </p:stCondLst>
                                        </p:cTn>
                                        <p:tgtEl>
                                          <p:spTgt spid="52020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2000"/>
                                        <p:tgtEl>
                                          <p:spTgt spid="520210"/>
                                        </p:tgtEl>
                                      </p:cBhvr>
                                    </p:animEffect>
                                    <p:set>
                                      <p:cBhvr>
                                        <p:cTn id="46" dur="1" fill="hold">
                                          <p:stCondLst>
                                            <p:cond delay="1999"/>
                                          </p:stCondLst>
                                        </p:cTn>
                                        <p:tgtEl>
                                          <p:spTgt spid="52021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520206"/>
                                        </p:tgtEl>
                                        <p:attrNameLst>
                                          <p:attrName>style.visibility</p:attrName>
                                        </p:attrNameLst>
                                      </p:cBhvr>
                                      <p:to>
                                        <p:strVal val="visible"/>
                                      </p:to>
                                    </p:set>
                                    <p:animEffect transition="in" filter="fade">
                                      <p:cBhvr>
                                        <p:cTn id="49" dur="2000"/>
                                        <p:tgtEl>
                                          <p:spTgt spid="52020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0211"/>
                                        </p:tgtEl>
                                        <p:attrNameLst>
                                          <p:attrName>style.visibility</p:attrName>
                                        </p:attrNameLst>
                                      </p:cBhvr>
                                      <p:to>
                                        <p:strVal val="visible"/>
                                      </p:to>
                                    </p:set>
                                    <p:animEffect transition="in" filter="fade">
                                      <p:cBhvr>
                                        <p:cTn id="52" dur="2000"/>
                                        <p:tgtEl>
                                          <p:spTgt spid="5202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1" nodeType="clickEffect">
                                  <p:stCondLst>
                                    <p:cond delay="0"/>
                                  </p:stCondLst>
                                  <p:childTnLst>
                                    <p:animEffect transition="out" filter="fade">
                                      <p:cBhvr>
                                        <p:cTn id="56" dur="2000"/>
                                        <p:tgtEl>
                                          <p:spTgt spid="520206"/>
                                        </p:tgtEl>
                                      </p:cBhvr>
                                    </p:animEffect>
                                    <p:set>
                                      <p:cBhvr>
                                        <p:cTn id="57" dur="1" fill="hold">
                                          <p:stCondLst>
                                            <p:cond delay="1999"/>
                                          </p:stCondLst>
                                        </p:cTn>
                                        <p:tgtEl>
                                          <p:spTgt spid="52020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520211"/>
                                        </p:tgtEl>
                                      </p:cBhvr>
                                    </p:animEffect>
                                    <p:set>
                                      <p:cBhvr>
                                        <p:cTn id="60" dur="1" fill="hold">
                                          <p:stCondLst>
                                            <p:cond delay="1999"/>
                                          </p:stCondLst>
                                        </p:cTn>
                                        <p:tgtEl>
                                          <p:spTgt spid="520211"/>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520207"/>
                                        </p:tgtEl>
                                        <p:attrNameLst>
                                          <p:attrName>style.visibility</p:attrName>
                                        </p:attrNameLst>
                                      </p:cBhvr>
                                      <p:to>
                                        <p:strVal val="visible"/>
                                      </p:to>
                                    </p:set>
                                    <p:animEffect transition="in" filter="fade">
                                      <p:cBhvr>
                                        <p:cTn id="63" dur="2000"/>
                                        <p:tgtEl>
                                          <p:spTgt spid="52020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20212"/>
                                        </p:tgtEl>
                                        <p:attrNameLst>
                                          <p:attrName>style.visibility</p:attrName>
                                        </p:attrNameLst>
                                      </p:cBhvr>
                                      <p:to>
                                        <p:strVal val="visible"/>
                                      </p:to>
                                    </p:set>
                                    <p:animEffect transition="in" filter="fade">
                                      <p:cBhvr>
                                        <p:cTn id="66" dur="2000"/>
                                        <p:tgtEl>
                                          <p:spTgt spid="52021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xit" presetSubtype="0" fill="hold" grpId="1" nodeType="clickEffect">
                                  <p:stCondLst>
                                    <p:cond delay="0"/>
                                  </p:stCondLst>
                                  <p:childTnLst>
                                    <p:animEffect transition="out" filter="fade">
                                      <p:cBhvr>
                                        <p:cTn id="70" dur="2000"/>
                                        <p:tgtEl>
                                          <p:spTgt spid="520207"/>
                                        </p:tgtEl>
                                      </p:cBhvr>
                                    </p:animEffect>
                                    <p:set>
                                      <p:cBhvr>
                                        <p:cTn id="71" dur="1" fill="hold">
                                          <p:stCondLst>
                                            <p:cond delay="1999"/>
                                          </p:stCondLst>
                                        </p:cTn>
                                        <p:tgtEl>
                                          <p:spTgt spid="520207"/>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520212"/>
                                        </p:tgtEl>
                                      </p:cBhvr>
                                    </p:animEffect>
                                    <p:set>
                                      <p:cBhvr>
                                        <p:cTn id="74" dur="1" fill="hold">
                                          <p:stCondLst>
                                            <p:cond delay="1999"/>
                                          </p:stCondLst>
                                        </p:cTn>
                                        <p:tgtEl>
                                          <p:spTgt spid="520212"/>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520208"/>
                                        </p:tgtEl>
                                        <p:attrNameLst>
                                          <p:attrName>style.visibility</p:attrName>
                                        </p:attrNameLst>
                                      </p:cBhvr>
                                      <p:to>
                                        <p:strVal val="visible"/>
                                      </p:to>
                                    </p:set>
                                    <p:animEffect transition="in" filter="fade">
                                      <p:cBhvr>
                                        <p:cTn id="77" dur="2000"/>
                                        <p:tgtEl>
                                          <p:spTgt spid="52020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20213"/>
                                        </p:tgtEl>
                                        <p:attrNameLst>
                                          <p:attrName>style.visibility</p:attrName>
                                        </p:attrNameLst>
                                      </p:cBhvr>
                                      <p:to>
                                        <p:strVal val="visible"/>
                                      </p:to>
                                    </p:set>
                                    <p:animEffect transition="in" filter="fade">
                                      <p:cBhvr>
                                        <p:cTn id="80" dur="2000"/>
                                        <p:tgtEl>
                                          <p:spTgt spid="520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03" grpId="0" animBg="1"/>
      <p:bldP spid="520203" grpId="1" animBg="1"/>
      <p:bldP spid="520204" grpId="0" animBg="1"/>
      <p:bldP spid="520204" grpId="1" animBg="1"/>
      <p:bldP spid="520205" grpId="0" animBg="1"/>
      <p:bldP spid="520205" grpId="1" animBg="1"/>
      <p:bldP spid="520206" grpId="0" animBg="1"/>
      <p:bldP spid="520206" grpId="1" animBg="1"/>
      <p:bldP spid="520207" grpId="0" animBg="1"/>
      <p:bldP spid="520207" grpId="1" animBg="1"/>
      <p:bldP spid="520208" grpId="0" animBg="1"/>
      <p:bldP spid="520209" grpId="0" animBg="1"/>
      <p:bldP spid="520209" grpId="1" animBg="1"/>
      <p:bldP spid="520210" grpId="0" animBg="1"/>
      <p:bldP spid="520210" grpId="1" animBg="1"/>
      <p:bldP spid="520211" grpId="0" animBg="1"/>
      <p:bldP spid="520211" grpId="1" animBg="1"/>
      <p:bldP spid="520212" grpId="0" animBg="1"/>
      <p:bldP spid="520212" grpId="1" animBg="1"/>
      <p:bldP spid="520213" grpId="0" animBg="1"/>
      <p:bldP spid="520215" grpId="0" animBg="1"/>
      <p:bldP spid="52021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152400"/>
            <a:ext cx="8229600" cy="1143000"/>
          </a:xfrm>
        </p:spPr>
        <p:txBody>
          <a:bodyPr/>
          <a:lstStyle/>
          <a:p>
            <a:r>
              <a:rPr lang="en-US" altLang="en-US"/>
              <a:t>Operations</a:t>
            </a:r>
          </a:p>
        </p:txBody>
      </p:sp>
      <p:sp>
        <p:nvSpPr>
          <p:cNvPr id="522243" name="Rectangle 3"/>
          <p:cNvSpPr>
            <a:spLocks noGrp="1" noChangeArrowheads="1"/>
          </p:cNvSpPr>
          <p:nvPr>
            <p:ph type="body" sz="half" idx="4294967295"/>
          </p:nvPr>
        </p:nvSpPr>
        <p:spPr>
          <a:xfrm>
            <a:off x="609600" y="4572000"/>
            <a:ext cx="8534400" cy="2286000"/>
          </a:xfrm>
        </p:spPr>
        <p:txBody>
          <a:bodyPr/>
          <a:lstStyle/>
          <a:p>
            <a:r>
              <a:rPr lang="en-US" altLang="en-US" sz="2000"/>
              <a:t> visibility name (parameter list) : return type {property string}</a:t>
            </a:r>
          </a:p>
          <a:p>
            <a:pPr lvl="1"/>
            <a:r>
              <a:rPr lang="en-US" altLang="en-US" sz="2000"/>
              <a:t>Parameter list:  direction name: type = default value</a:t>
            </a:r>
          </a:p>
          <a:p>
            <a:pPr lvl="1"/>
            <a:r>
              <a:rPr lang="en-US" altLang="en-US" sz="2000"/>
              <a:t>in date:Date</a:t>
            </a:r>
          </a:p>
          <a:p>
            <a:endParaRPr lang="en-US" altLang="en-US" sz="2000"/>
          </a:p>
          <a:p>
            <a:r>
              <a:rPr lang="en-US" altLang="en-US" sz="2000"/>
              <a:t>+ balanceOn (date: Date) : Money</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447800"/>
            <a:ext cx="39624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AutoShape 8"/>
          <p:cNvSpPr>
            <a:spLocks noChangeArrowheads="1"/>
          </p:cNvSpPr>
          <p:nvPr/>
        </p:nvSpPr>
        <p:spPr bwMode="auto">
          <a:xfrm>
            <a:off x="1066800" y="3352800"/>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7174" name="Text Box 10"/>
          <p:cNvSpPr txBox="1">
            <a:spLocks noChangeArrowheads="1"/>
          </p:cNvSpPr>
          <p:nvPr/>
        </p:nvSpPr>
        <p:spPr bwMode="auto">
          <a:xfrm>
            <a:off x="1066800" y="3581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operations</a:t>
            </a:r>
          </a:p>
        </p:txBody>
      </p:sp>
      <p:sp>
        <p:nvSpPr>
          <p:cNvPr id="522251" name="Oval 11"/>
          <p:cNvSpPr>
            <a:spLocks noChangeArrowheads="1"/>
          </p:cNvSpPr>
          <p:nvPr/>
        </p:nvSpPr>
        <p:spPr bwMode="auto">
          <a:xfrm>
            <a:off x="762000" y="42672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2" name="Oval 12"/>
          <p:cNvSpPr>
            <a:spLocks noChangeArrowheads="1"/>
          </p:cNvSpPr>
          <p:nvPr/>
        </p:nvSpPr>
        <p:spPr bwMode="auto">
          <a:xfrm>
            <a:off x="609600" y="5791200"/>
            <a:ext cx="762000" cy="6096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3" name="Oval 13"/>
          <p:cNvSpPr>
            <a:spLocks noChangeArrowheads="1"/>
          </p:cNvSpPr>
          <p:nvPr/>
        </p:nvSpPr>
        <p:spPr bwMode="auto">
          <a:xfrm>
            <a:off x="1600200" y="42672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4" name="Oval 14"/>
          <p:cNvSpPr>
            <a:spLocks noChangeArrowheads="1"/>
          </p:cNvSpPr>
          <p:nvPr/>
        </p:nvSpPr>
        <p:spPr bwMode="auto">
          <a:xfrm>
            <a:off x="2895600" y="4267200"/>
            <a:ext cx="1828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5" name="Oval 15"/>
          <p:cNvSpPr>
            <a:spLocks noChangeArrowheads="1"/>
          </p:cNvSpPr>
          <p:nvPr/>
        </p:nvSpPr>
        <p:spPr bwMode="auto">
          <a:xfrm>
            <a:off x="4953000" y="43434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6" name="Oval 16"/>
          <p:cNvSpPr>
            <a:spLocks noChangeArrowheads="1"/>
          </p:cNvSpPr>
          <p:nvPr/>
        </p:nvSpPr>
        <p:spPr bwMode="auto">
          <a:xfrm>
            <a:off x="6248400" y="4267200"/>
            <a:ext cx="2362200" cy="9144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7" name="Oval 17"/>
          <p:cNvSpPr>
            <a:spLocks noChangeArrowheads="1"/>
          </p:cNvSpPr>
          <p:nvPr/>
        </p:nvSpPr>
        <p:spPr bwMode="auto">
          <a:xfrm>
            <a:off x="1066800" y="57912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8" name="Oval 18"/>
          <p:cNvSpPr>
            <a:spLocks noChangeArrowheads="1"/>
          </p:cNvSpPr>
          <p:nvPr/>
        </p:nvSpPr>
        <p:spPr bwMode="auto">
          <a:xfrm>
            <a:off x="2514600" y="58674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9" name="Oval 19"/>
          <p:cNvSpPr>
            <a:spLocks noChangeArrowheads="1"/>
          </p:cNvSpPr>
          <p:nvPr/>
        </p:nvSpPr>
        <p:spPr bwMode="auto">
          <a:xfrm>
            <a:off x="3962400" y="57912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0" name="Oval 20"/>
          <p:cNvSpPr>
            <a:spLocks noChangeArrowheads="1"/>
          </p:cNvSpPr>
          <p:nvPr/>
        </p:nvSpPr>
        <p:spPr bwMode="auto">
          <a:xfrm>
            <a:off x="3276600" y="4800600"/>
            <a:ext cx="1143000" cy="6096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1" name="Oval 21"/>
          <p:cNvSpPr>
            <a:spLocks noChangeArrowheads="1"/>
          </p:cNvSpPr>
          <p:nvPr/>
        </p:nvSpPr>
        <p:spPr bwMode="auto">
          <a:xfrm>
            <a:off x="4114800" y="4876800"/>
            <a:ext cx="1143000" cy="6096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2" name="Oval 22"/>
          <p:cNvSpPr>
            <a:spLocks noChangeArrowheads="1"/>
          </p:cNvSpPr>
          <p:nvPr/>
        </p:nvSpPr>
        <p:spPr bwMode="auto">
          <a:xfrm>
            <a:off x="4876800" y="4800600"/>
            <a:ext cx="1143000" cy="6096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3" name="Oval 23"/>
          <p:cNvSpPr>
            <a:spLocks noChangeArrowheads="1"/>
          </p:cNvSpPr>
          <p:nvPr/>
        </p:nvSpPr>
        <p:spPr bwMode="auto">
          <a:xfrm>
            <a:off x="6019800" y="4800600"/>
            <a:ext cx="1676400" cy="6096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4" name="Oval 24"/>
          <p:cNvSpPr>
            <a:spLocks noChangeArrowheads="1"/>
          </p:cNvSpPr>
          <p:nvPr/>
        </p:nvSpPr>
        <p:spPr bwMode="auto">
          <a:xfrm>
            <a:off x="1143000" y="5181600"/>
            <a:ext cx="685800" cy="5334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5" name="Oval 25"/>
          <p:cNvSpPr>
            <a:spLocks noChangeArrowheads="1"/>
          </p:cNvSpPr>
          <p:nvPr/>
        </p:nvSpPr>
        <p:spPr bwMode="auto">
          <a:xfrm>
            <a:off x="1600200" y="5181600"/>
            <a:ext cx="838200" cy="5334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6" name="Oval 26"/>
          <p:cNvSpPr>
            <a:spLocks noChangeArrowheads="1"/>
          </p:cNvSpPr>
          <p:nvPr/>
        </p:nvSpPr>
        <p:spPr bwMode="auto">
          <a:xfrm>
            <a:off x="2209800" y="5257800"/>
            <a:ext cx="914400" cy="4572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2" name="Rectangle 1"/>
          <p:cNvSpPr/>
          <p:nvPr/>
        </p:nvSpPr>
        <p:spPr>
          <a:xfrm>
            <a:off x="5629431" y="6096000"/>
            <a:ext cx="3542051" cy="646331"/>
          </a:xfrm>
          <a:prstGeom prst="rect">
            <a:avLst/>
          </a:prstGeom>
        </p:spPr>
        <p:txBody>
          <a:bodyPr wrap="square">
            <a:spAutoFit/>
          </a:bodyPr>
          <a:lstStyle/>
          <a:p>
            <a:r>
              <a:rPr lang="en-US" dirty="0">
                <a:solidFill>
                  <a:srgbClr val="000000"/>
                </a:solidFill>
                <a:latin typeface="Arial" panose="020B0604020202020204" pitchFamily="34" charset="0"/>
              </a:rPr>
              <a:t>Exceptions can be indicated in an operation's property string</a:t>
            </a:r>
            <a:endParaRPr lang="en-US" dirty="0"/>
          </a:p>
        </p:txBody>
      </p:sp>
    </p:spTree>
    <p:extLst>
      <p:ext uri="{BB962C8B-B14F-4D97-AF65-F5344CB8AC3E}">
        <p14:creationId xmlns:p14="http://schemas.microsoft.com/office/powerpoint/2010/main" val="532301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51"/>
                                        </p:tgtEl>
                                        <p:attrNameLst>
                                          <p:attrName>style.visibility</p:attrName>
                                        </p:attrNameLst>
                                      </p:cBhvr>
                                      <p:to>
                                        <p:strVal val="visible"/>
                                      </p:to>
                                    </p:set>
                                    <p:animEffect transition="in" filter="fade">
                                      <p:cBhvr>
                                        <p:cTn id="7" dur="2000"/>
                                        <p:tgtEl>
                                          <p:spTgt spid="5222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2252"/>
                                        </p:tgtEl>
                                        <p:attrNameLst>
                                          <p:attrName>style.visibility</p:attrName>
                                        </p:attrNameLst>
                                      </p:cBhvr>
                                      <p:to>
                                        <p:strVal val="visible"/>
                                      </p:to>
                                    </p:set>
                                    <p:animEffect transition="in" filter="fade">
                                      <p:cBhvr>
                                        <p:cTn id="10" dur="2000"/>
                                        <p:tgtEl>
                                          <p:spTgt spid="52225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2253"/>
                                        </p:tgtEl>
                                        <p:attrNameLst>
                                          <p:attrName>style.visibility</p:attrName>
                                        </p:attrNameLst>
                                      </p:cBhvr>
                                      <p:to>
                                        <p:strVal val="visible"/>
                                      </p:to>
                                    </p:set>
                                    <p:animEffect transition="in" filter="fade">
                                      <p:cBhvr>
                                        <p:cTn id="15" dur="2000"/>
                                        <p:tgtEl>
                                          <p:spTgt spid="5222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2257"/>
                                        </p:tgtEl>
                                        <p:attrNameLst>
                                          <p:attrName>style.visibility</p:attrName>
                                        </p:attrNameLst>
                                      </p:cBhvr>
                                      <p:to>
                                        <p:strVal val="visible"/>
                                      </p:to>
                                    </p:set>
                                    <p:animEffect transition="in" filter="fade">
                                      <p:cBhvr>
                                        <p:cTn id="18" dur="2000"/>
                                        <p:tgtEl>
                                          <p:spTgt spid="522257"/>
                                        </p:tgtEl>
                                      </p:cBhvr>
                                    </p:animEffect>
                                  </p:childTnLst>
                                </p:cTn>
                              </p:par>
                              <p:par>
                                <p:cTn id="19" presetID="10" presetClass="exit" presetSubtype="0" fill="hold" grpId="1" nodeType="withEffect">
                                  <p:stCondLst>
                                    <p:cond delay="0"/>
                                  </p:stCondLst>
                                  <p:childTnLst>
                                    <p:animEffect transition="out" filter="fade">
                                      <p:cBhvr>
                                        <p:cTn id="20" dur="2000"/>
                                        <p:tgtEl>
                                          <p:spTgt spid="522251"/>
                                        </p:tgtEl>
                                      </p:cBhvr>
                                    </p:animEffect>
                                    <p:set>
                                      <p:cBhvr>
                                        <p:cTn id="21" dur="1" fill="hold">
                                          <p:stCondLst>
                                            <p:cond delay="1999"/>
                                          </p:stCondLst>
                                        </p:cTn>
                                        <p:tgtEl>
                                          <p:spTgt spid="52225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2000"/>
                                        <p:tgtEl>
                                          <p:spTgt spid="522252"/>
                                        </p:tgtEl>
                                      </p:cBhvr>
                                    </p:animEffect>
                                    <p:set>
                                      <p:cBhvr>
                                        <p:cTn id="24" dur="1" fill="hold">
                                          <p:stCondLst>
                                            <p:cond delay="1999"/>
                                          </p:stCondLst>
                                        </p:cTn>
                                        <p:tgtEl>
                                          <p:spTgt spid="522252"/>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grpId="1" nodeType="clickEffect">
                                  <p:stCondLst>
                                    <p:cond delay="0"/>
                                  </p:stCondLst>
                                  <p:childTnLst>
                                    <p:animEffect transition="out" filter="fade">
                                      <p:cBhvr>
                                        <p:cTn id="28" dur="2000"/>
                                        <p:tgtEl>
                                          <p:spTgt spid="522253"/>
                                        </p:tgtEl>
                                      </p:cBhvr>
                                    </p:animEffect>
                                    <p:set>
                                      <p:cBhvr>
                                        <p:cTn id="29" dur="1" fill="hold">
                                          <p:stCondLst>
                                            <p:cond delay="1999"/>
                                          </p:stCondLst>
                                        </p:cTn>
                                        <p:tgtEl>
                                          <p:spTgt spid="52225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000"/>
                                        <p:tgtEl>
                                          <p:spTgt spid="522257"/>
                                        </p:tgtEl>
                                      </p:cBhvr>
                                    </p:animEffect>
                                    <p:set>
                                      <p:cBhvr>
                                        <p:cTn id="32" dur="1" fill="hold">
                                          <p:stCondLst>
                                            <p:cond delay="1999"/>
                                          </p:stCondLst>
                                        </p:cTn>
                                        <p:tgtEl>
                                          <p:spTgt spid="522257"/>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522243">
                                            <p:txEl>
                                              <p:pRg st="1" end="1"/>
                                            </p:txEl>
                                          </p:spTgt>
                                        </p:tgtEl>
                                        <p:attrNameLst>
                                          <p:attrName>style.visibility</p:attrName>
                                        </p:attrNameLst>
                                      </p:cBhvr>
                                      <p:to>
                                        <p:strVal val="visible"/>
                                      </p:to>
                                    </p:set>
                                    <p:animEffect transition="in" filter="fade">
                                      <p:cBhvr>
                                        <p:cTn id="35" dur="2000"/>
                                        <p:tgtEl>
                                          <p:spTgt spid="522243">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22243">
                                            <p:txEl>
                                              <p:pRg st="2" end="2"/>
                                            </p:txEl>
                                          </p:spTgt>
                                        </p:tgtEl>
                                        <p:attrNameLst>
                                          <p:attrName>style.visibility</p:attrName>
                                        </p:attrNameLst>
                                      </p:cBhvr>
                                      <p:to>
                                        <p:strVal val="visible"/>
                                      </p:to>
                                    </p:set>
                                    <p:animEffect transition="in" filter="fade">
                                      <p:cBhvr>
                                        <p:cTn id="38" dur="2000"/>
                                        <p:tgtEl>
                                          <p:spTgt spid="522243">
                                            <p:txEl>
                                              <p:pRg st="2" end="2"/>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2254"/>
                                        </p:tgtEl>
                                        <p:attrNameLst>
                                          <p:attrName>style.visibility</p:attrName>
                                        </p:attrNameLst>
                                      </p:cBhvr>
                                      <p:to>
                                        <p:strVal val="visible"/>
                                      </p:to>
                                    </p:set>
                                    <p:animEffect transition="in" filter="fade">
                                      <p:cBhvr>
                                        <p:cTn id="41" dur="2000"/>
                                        <p:tgtEl>
                                          <p:spTgt spid="5222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2258"/>
                                        </p:tgtEl>
                                        <p:attrNameLst>
                                          <p:attrName>style.visibility</p:attrName>
                                        </p:attrNameLst>
                                      </p:cBhvr>
                                      <p:to>
                                        <p:strVal val="visible"/>
                                      </p:to>
                                    </p:set>
                                    <p:animEffect transition="in" filter="fade">
                                      <p:cBhvr>
                                        <p:cTn id="44" dur="2000"/>
                                        <p:tgtEl>
                                          <p:spTgt spid="52225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2260"/>
                                        </p:tgtEl>
                                        <p:attrNameLst>
                                          <p:attrName>style.visibility</p:attrName>
                                        </p:attrNameLst>
                                      </p:cBhvr>
                                      <p:to>
                                        <p:strVal val="visible"/>
                                      </p:to>
                                    </p:set>
                                    <p:animEffect transition="in" filter="fade">
                                      <p:cBhvr>
                                        <p:cTn id="49" dur="2000"/>
                                        <p:tgtEl>
                                          <p:spTgt spid="5222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2264"/>
                                        </p:tgtEl>
                                        <p:attrNameLst>
                                          <p:attrName>style.visibility</p:attrName>
                                        </p:attrNameLst>
                                      </p:cBhvr>
                                      <p:to>
                                        <p:strVal val="visible"/>
                                      </p:to>
                                    </p:set>
                                    <p:animEffect transition="in" filter="fade">
                                      <p:cBhvr>
                                        <p:cTn id="52" dur="2000"/>
                                        <p:tgtEl>
                                          <p:spTgt spid="5222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1" nodeType="clickEffect">
                                  <p:stCondLst>
                                    <p:cond delay="0"/>
                                  </p:stCondLst>
                                  <p:childTnLst>
                                    <p:animEffect transition="out" filter="fade">
                                      <p:cBhvr>
                                        <p:cTn id="56" dur="2000"/>
                                        <p:tgtEl>
                                          <p:spTgt spid="522260"/>
                                        </p:tgtEl>
                                      </p:cBhvr>
                                    </p:animEffect>
                                    <p:set>
                                      <p:cBhvr>
                                        <p:cTn id="57" dur="1" fill="hold">
                                          <p:stCondLst>
                                            <p:cond delay="1999"/>
                                          </p:stCondLst>
                                        </p:cTn>
                                        <p:tgtEl>
                                          <p:spTgt spid="522260"/>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522261"/>
                                        </p:tgtEl>
                                        <p:attrNameLst>
                                          <p:attrName>style.visibility</p:attrName>
                                        </p:attrNameLst>
                                      </p:cBhvr>
                                      <p:to>
                                        <p:strVal val="visible"/>
                                      </p:to>
                                    </p:set>
                                    <p:animEffect transition="in" filter="fade">
                                      <p:cBhvr>
                                        <p:cTn id="60" dur="2000"/>
                                        <p:tgtEl>
                                          <p:spTgt spid="52226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22265"/>
                                        </p:tgtEl>
                                        <p:attrNameLst>
                                          <p:attrName>style.visibility</p:attrName>
                                        </p:attrNameLst>
                                      </p:cBhvr>
                                      <p:to>
                                        <p:strVal val="visible"/>
                                      </p:to>
                                    </p:set>
                                    <p:animEffect transition="in" filter="fade">
                                      <p:cBhvr>
                                        <p:cTn id="63" dur="2000"/>
                                        <p:tgtEl>
                                          <p:spTgt spid="522265"/>
                                        </p:tgtEl>
                                      </p:cBhvr>
                                    </p:animEffect>
                                  </p:childTnLst>
                                </p:cTn>
                              </p:par>
                              <p:par>
                                <p:cTn id="64" presetID="10" presetClass="exit" presetSubtype="0" fill="hold" grpId="1" nodeType="withEffect">
                                  <p:stCondLst>
                                    <p:cond delay="0"/>
                                  </p:stCondLst>
                                  <p:childTnLst>
                                    <p:animEffect transition="out" filter="fade">
                                      <p:cBhvr>
                                        <p:cTn id="65" dur="2000"/>
                                        <p:tgtEl>
                                          <p:spTgt spid="522264"/>
                                        </p:tgtEl>
                                      </p:cBhvr>
                                    </p:animEffect>
                                    <p:set>
                                      <p:cBhvr>
                                        <p:cTn id="66" dur="1" fill="hold">
                                          <p:stCondLst>
                                            <p:cond delay="1999"/>
                                          </p:stCondLst>
                                        </p:cTn>
                                        <p:tgtEl>
                                          <p:spTgt spid="522264"/>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xit" presetSubtype="0" fill="hold" grpId="1" nodeType="clickEffect">
                                  <p:stCondLst>
                                    <p:cond delay="0"/>
                                  </p:stCondLst>
                                  <p:childTnLst>
                                    <p:animEffect transition="out" filter="fade">
                                      <p:cBhvr>
                                        <p:cTn id="70" dur="2000"/>
                                        <p:tgtEl>
                                          <p:spTgt spid="522261"/>
                                        </p:tgtEl>
                                      </p:cBhvr>
                                    </p:animEffect>
                                    <p:set>
                                      <p:cBhvr>
                                        <p:cTn id="71" dur="1" fill="hold">
                                          <p:stCondLst>
                                            <p:cond delay="1999"/>
                                          </p:stCondLst>
                                        </p:cTn>
                                        <p:tgtEl>
                                          <p:spTgt spid="522261"/>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522265"/>
                                        </p:tgtEl>
                                      </p:cBhvr>
                                    </p:animEffect>
                                    <p:set>
                                      <p:cBhvr>
                                        <p:cTn id="74" dur="1" fill="hold">
                                          <p:stCondLst>
                                            <p:cond delay="1999"/>
                                          </p:stCondLst>
                                        </p:cTn>
                                        <p:tgtEl>
                                          <p:spTgt spid="522265"/>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522262"/>
                                        </p:tgtEl>
                                        <p:attrNameLst>
                                          <p:attrName>style.visibility</p:attrName>
                                        </p:attrNameLst>
                                      </p:cBhvr>
                                      <p:to>
                                        <p:strVal val="visible"/>
                                      </p:to>
                                    </p:set>
                                    <p:animEffect transition="in" filter="fade">
                                      <p:cBhvr>
                                        <p:cTn id="77" dur="2000"/>
                                        <p:tgtEl>
                                          <p:spTgt spid="52226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22266"/>
                                        </p:tgtEl>
                                        <p:attrNameLst>
                                          <p:attrName>style.visibility</p:attrName>
                                        </p:attrNameLst>
                                      </p:cBhvr>
                                      <p:to>
                                        <p:strVal val="visible"/>
                                      </p:to>
                                    </p:set>
                                    <p:animEffect transition="in" filter="fade">
                                      <p:cBhvr>
                                        <p:cTn id="80" dur="2000"/>
                                        <p:tgtEl>
                                          <p:spTgt spid="52226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xit" presetSubtype="0" fill="hold" grpId="1" nodeType="clickEffect">
                                  <p:stCondLst>
                                    <p:cond delay="0"/>
                                  </p:stCondLst>
                                  <p:childTnLst>
                                    <p:animEffect transition="out" filter="fade">
                                      <p:cBhvr>
                                        <p:cTn id="84" dur="2000"/>
                                        <p:tgtEl>
                                          <p:spTgt spid="522262"/>
                                        </p:tgtEl>
                                      </p:cBhvr>
                                    </p:animEffect>
                                    <p:set>
                                      <p:cBhvr>
                                        <p:cTn id="85" dur="1" fill="hold">
                                          <p:stCondLst>
                                            <p:cond delay="1999"/>
                                          </p:stCondLst>
                                        </p:cTn>
                                        <p:tgtEl>
                                          <p:spTgt spid="522262"/>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2000"/>
                                        <p:tgtEl>
                                          <p:spTgt spid="522266"/>
                                        </p:tgtEl>
                                      </p:cBhvr>
                                    </p:animEffect>
                                    <p:set>
                                      <p:cBhvr>
                                        <p:cTn id="88" dur="1" fill="hold">
                                          <p:stCondLst>
                                            <p:cond delay="1999"/>
                                          </p:stCondLst>
                                        </p:cTn>
                                        <p:tgtEl>
                                          <p:spTgt spid="522266"/>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522263"/>
                                        </p:tgtEl>
                                        <p:attrNameLst>
                                          <p:attrName>style.visibility</p:attrName>
                                        </p:attrNameLst>
                                      </p:cBhvr>
                                      <p:to>
                                        <p:strVal val="visible"/>
                                      </p:to>
                                    </p:set>
                                    <p:animEffect transition="in" filter="fade">
                                      <p:cBhvr>
                                        <p:cTn id="91" dur="2000"/>
                                        <p:tgtEl>
                                          <p:spTgt spid="52226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xit" presetSubtype="0" fill="hold" grpId="1" nodeType="clickEffect">
                                  <p:stCondLst>
                                    <p:cond delay="0"/>
                                  </p:stCondLst>
                                  <p:childTnLst>
                                    <p:animEffect transition="out" filter="fade">
                                      <p:cBhvr>
                                        <p:cTn id="95" dur="2000"/>
                                        <p:tgtEl>
                                          <p:spTgt spid="522263"/>
                                        </p:tgtEl>
                                      </p:cBhvr>
                                    </p:animEffect>
                                    <p:set>
                                      <p:cBhvr>
                                        <p:cTn id="96" dur="1" fill="hold">
                                          <p:stCondLst>
                                            <p:cond delay="1999"/>
                                          </p:stCondLst>
                                        </p:cTn>
                                        <p:tgtEl>
                                          <p:spTgt spid="522263"/>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2000"/>
                                        <p:tgtEl>
                                          <p:spTgt spid="522243">
                                            <p:txEl>
                                              <p:pRg st="1" end="1"/>
                                            </p:txEl>
                                          </p:spTgt>
                                        </p:tgtEl>
                                      </p:cBhvr>
                                    </p:animEffect>
                                    <p:set>
                                      <p:cBhvr>
                                        <p:cTn id="99" dur="1" fill="hold">
                                          <p:stCondLst>
                                            <p:cond delay="1999"/>
                                          </p:stCondLst>
                                        </p:cTn>
                                        <p:tgtEl>
                                          <p:spTgt spid="522243">
                                            <p:txEl>
                                              <p:pRg st="1" end="1"/>
                                            </p:txEl>
                                          </p:spTgt>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2000"/>
                                        <p:tgtEl>
                                          <p:spTgt spid="522258"/>
                                        </p:tgtEl>
                                      </p:cBhvr>
                                    </p:animEffect>
                                    <p:set>
                                      <p:cBhvr>
                                        <p:cTn id="102" dur="1" fill="hold">
                                          <p:stCondLst>
                                            <p:cond delay="1999"/>
                                          </p:stCondLst>
                                        </p:cTn>
                                        <p:tgtEl>
                                          <p:spTgt spid="52225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2000"/>
                                        <p:tgtEl>
                                          <p:spTgt spid="522254"/>
                                        </p:tgtEl>
                                      </p:cBhvr>
                                    </p:animEffect>
                                    <p:set>
                                      <p:cBhvr>
                                        <p:cTn id="105" dur="1" fill="hold">
                                          <p:stCondLst>
                                            <p:cond delay="1999"/>
                                          </p:stCondLst>
                                        </p:cTn>
                                        <p:tgtEl>
                                          <p:spTgt spid="522254"/>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2000"/>
                                        <p:tgtEl>
                                          <p:spTgt spid="522243">
                                            <p:txEl>
                                              <p:pRg st="2" end="2"/>
                                            </p:txEl>
                                          </p:spTgt>
                                        </p:tgtEl>
                                      </p:cBhvr>
                                    </p:animEffect>
                                    <p:set>
                                      <p:cBhvr>
                                        <p:cTn id="108" dur="1" fill="hold">
                                          <p:stCondLst>
                                            <p:cond delay="1999"/>
                                          </p:stCondLst>
                                        </p:cTn>
                                        <p:tgtEl>
                                          <p:spTgt spid="522243">
                                            <p:txEl>
                                              <p:pRg st="2" end="2"/>
                                            </p:txEl>
                                          </p:spTgt>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522255"/>
                                        </p:tgtEl>
                                        <p:attrNameLst>
                                          <p:attrName>style.visibility</p:attrName>
                                        </p:attrNameLst>
                                      </p:cBhvr>
                                      <p:to>
                                        <p:strVal val="visible"/>
                                      </p:to>
                                    </p:set>
                                    <p:animEffect transition="in" filter="fade">
                                      <p:cBhvr>
                                        <p:cTn id="111" dur="2000"/>
                                        <p:tgtEl>
                                          <p:spTgt spid="52225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22259"/>
                                        </p:tgtEl>
                                        <p:attrNameLst>
                                          <p:attrName>style.visibility</p:attrName>
                                        </p:attrNameLst>
                                      </p:cBhvr>
                                      <p:to>
                                        <p:strVal val="visible"/>
                                      </p:to>
                                    </p:set>
                                    <p:animEffect transition="in" filter="fade">
                                      <p:cBhvr>
                                        <p:cTn id="114" dur="2000"/>
                                        <p:tgtEl>
                                          <p:spTgt spid="52225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xit" presetSubtype="0" fill="hold" grpId="1" nodeType="clickEffect">
                                  <p:stCondLst>
                                    <p:cond delay="0"/>
                                  </p:stCondLst>
                                  <p:childTnLst>
                                    <p:animEffect transition="out" filter="fade">
                                      <p:cBhvr>
                                        <p:cTn id="118" dur="2000"/>
                                        <p:tgtEl>
                                          <p:spTgt spid="522255"/>
                                        </p:tgtEl>
                                      </p:cBhvr>
                                    </p:animEffect>
                                    <p:set>
                                      <p:cBhvr>
                                        <p:cTn id="119" dur="1" fill="hold">
                                          <p:stCondLst>
                                            <p:cond delay="1999"/>
                                          </p:stCondLst>
                                        </p:cTn>
                                        <p:tgtEl>
                                          <p:spTgt spid="522255"/>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2000"/>
                                        <p:tgtEl>
                                          <p:spTgt spid="522259"/>
                                        </p:tgtEl>
                                      </p:cBhvr>
                                    </p:animEffect>
                                    <p:set>
                                      <p:cBhvr>
                                        <p:cTn id="122" dur="1" fill="hold">
                                          <p:stCondLst>
                                            <p:cond delay="1999"/>
                                          </p:stCondLst>
                                        </p:cTn>
                                        <p:tgtEl>
                                          <p:spTgt spid="522259"/>
                                        </p:tgtEl>
                                        <p:attrNameLst>
                                          <p:attrName>style.visibility</p:attrName>
                                        </p:attrNameLst>
                                      </p:cBhvr>
                                      <p:to>
                                        <p:strVal val="hidden"/>
                                      </p:to>
                                    </p:set>
                                  </p:childTnLst>
                                </p:cTn>
                              </p:par>
                              <p:par>
                                <p:cTn id="123" presetID="10" presetClass="entr" presetSubtype="0" fill="hold" grpId="0" nodeType="withEffect">
                                  <p:stCondLst>
                                    <p:cond delay="0"/>
                                  </p:stCondLst>
                                  <p:childTnLst>
                                    <p:set>
                                      <p:cBhvr>
                                        <p:cTn id="124" dur="1" fill="hold">
                                          <p:stCondLst>
                                            <p:cond delay="0"/>
                                          </p:stCondLst>
                                        </p:cTn>
                                        <p:tgtEl>
                                          <p:spTgt spid="522256"/>
                                        </p:tgtEl>
                                        <p:attrNameLst>
                                          <p:attrName>style.visibility</p:attrName>
                                        </p:attrNameLst>
                                      </p:cBhvr>
                                      <p:to>
                                        <p:strVal val="visible"/>
                                      </p:to>
                                    </p:set>
                                    <p:animEffect transition="in" filter="fade">
                                      <p:cBhvr>
                                        <p:cTn id="125" dur="2000"/>
                                        <p:tgtEl>
                                          <p:spTgt spid="522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1" grpId="0" animBg="1"/>
      <p:bldP spid="522251" grpId="1" animBg="1"/>
      <p:bldP spid="522252" grpId="0" animBg="1"/>
      <p:bldP spid="522252" grpId="1" animBg="1"/>
      <p:bldP spid="522253" grpId="0" animBg="1"/>
      <p:bldP spid="522253" grpId="1" animBg="1"/>
      <p:bldP spid="522254" grpId="0" animBg="1"/>
      <p:bldP spid="522254" grpId="1" animBg="1"/>
      <p:bldP spid="522255" grpId="0" animBg="1"/>
      <p:bldP spid="522255" grpId="1" animBg="1"/>
      <p:bldP spid="522256" grpId="0" animBg="1"/>
      <p:bldP spid="522257" grpId="0" animBg="1"/>
      <p:bldP spid="522257" grpId="1" animBg="1"/>
      <p:bldP spid="522258" grpId="0" animBg="1"/>
      <p:bldP spid="522258" grpId="1" animBg="1"/>
      <p:bldP spid="522259" grpId="0" animBg="1"/>
      <p:bldP spid="522259" grpId="1" animBg="1"/>
      <p:bldP spid="522260" grpId="0" animBg="1"/>
      <p:bldP spid="522260" grpId="1" animBg="1"/>
      <p:bldP spid="522261" grpId="0" animBg="1"/>
      <p:bldP spid="522261" grpId="1" animBg="1"/>
      <p:bldP spid="522262" grpId="0" animBg="1"/>
      <p:bldP spid="522262" grpId="1" animBg="1"/>
      <p:bldP spid="522263" grpId="0" animBg="1"/>
      <p:bldP spid="522263" grpId="1" animBg="1"/>
      <p:bldP spid="522264" grpId="0" animBg="1"/>
      <p:bldP spid="522264" grpId="1" animBg="1"/>
      <p:bldP spid="522265" grpId="0" animBg="1"/>
      <p:bldP spid="522265" grpId="1" animBg="1"/>
      <p:bldP spid="522266" grpId="0" animBg="1"/>
      <p:bldP spid="522266" grpId="1" animBg="1"/>
    </p:bldLst>
  </p:timing>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2413</TotalTime>
  <Words>3086</Words>
  <Application>Microsoft Office PowerPoint</Application>
  <PresentationFormat>On-screen Show (4:3)</PresentationFormat>
  <Paragraphs>516</Paragraphs>
  <Slides>53</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9" baseType="lpstr">
      <vt:lpstr>Arial</vt:lpstr>
      <vt:lpstr>Calibri</vt:lpstr>
      <vt:lpstr>Times New Roman</vt:lpstr>
      <vt:lpstr>Wingdings</vt:lpstr>
      <vt:lpstr>Office Theme</vt:lpstr>
      <vt:lpstr>VISIO</vt:lpstr>
      <vt:lpstr>CS428: Software Engineering II</vt:lpstr>
      <vt:lpstr>Modeling notations</vt:lpstr>
      <vt:lpstr>Modeling notations</vt:lpstr>
      <vt:lpstr>UML</vt:lpstr>
      <vt:lpstr>UML class diagrams</vt:lpstr>
      <vt:lpstr>Elements of UML class diagram</vt:lpstr>
      <vt:lpstr>Class</vt:lpstr>
      <vt:lpstr>Attributes</vt:lpstr>
      <vt:lpstr>Operations</vt:lpstr>
      <vt:lpstr>Generalization</vt:lpstr>
      <vt:lpstr>Generalization/Inheritance</vt:lpstr>
      <vt:lpstr>Association </vt:lpstr>
      <vt:lpstr>Attributes vs. associations</vt:lpstr>
      <vt:lpstr>Claim class diagram - Multiplicity</vt:lpstr>
      <vt:lpstr>Claim class diagram - Multiplicity</vt:lpstr>
      <vt:lpstr>Claim class diagram - Multiplicity</vt:lpstr>
      <vt:lpstr>Claim class diagram - Multiplicity </vt:lpstr>
      <vt:lpstr>Multiplicity</vt:lpstr>
      <vt:lpstr>Aggregation vs. Composition  Part-Whole hierarchy</vt:lpstr>
      <vt:lpstr>Aggregation vs. Composition  Orthogonal to Multicity!</vt:lpstr>
      <vt:lpstr>OO modeling points</vt:lpstr>
      <vt:lpstr>Health Claims Processing: Some Requirements</vt:lpstr>
      <vt:lpstr>Behavior</vt:lpstr>
      <vt:lpstr>OO modeling points</vt:lpstr>
      <vt:lpstr>Analysis vs. Design</vt:lpstr>
      <vt:lpstr>Example analysis model</vt:lpstr>
      <vt:lpstr>Temporary vs. permanent</vt:lpstr>
      <vt:lpstr>Extending class diagrams</vt:lpstr>
      <vt:lpstr>Constraints</vt:lpstr>
      <vt:lpstr>Stereotype</vt:lpstr>
      <vt:lpstr>Class diagram</vt:lpstr>
      <vt:lpstr>Group Exercise: OneBusAway</vt:lpstr>
      <vt:lpstr>Open Source  OneBusAway Andriod App </vt:lpstr>
      <vt:lpstr>How to build a UML model?</vt:lpstr>
      <vt:lpstr>Rational Unified Process (RUP)</vt:lpstr>
      <vt:lpstr>How RUP builds a model</vt:lpstr>
      <vt:lpstr>Architect</vt:lpstr>
      <vt:lpstr>UI design</vt:lpstr>
      <vt:lpstr>Requirements specification</vt:lpstr>
      <vt:lpstr>Analysis model</vt:lpstr>
      <vt:lpstr>Stereotypes</vt:lpstr>
      <vt:lpstr>Packages</vt:lpstr>
      <vt:lpstr>Packages example</vt:lpstr>
      <vt:lpstr>Packages and dependencies</vt:lpstr>
      <vt:lpstr>Architect: responsibilities</vt:lpstr>
      <vt:lpstr>Architect: tasks</vt:lpstr>
      <vt:lpstr>Use case engineer</vt:lpstr>
      <vt:lpstr>Component Engineer</vt:lpstr>
      <vt:lpstr>RUP process for analysis</vt:lpstr>
      <vt:lpstr>Object diagram</vt:lpstr>
      <vt:lpstr>Class diagram</vt:lpstr>
      <vt:lpstr>Class and object diagrams</vt:lpstr>
      <vt:lpstr>Summary of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Tao Xie</cp:lastModifiedBy>
  <cp:revision>241</cp:revision>
  <dcterms:created xsi:type="dcterms:W3CDTF">2006-08-16T00:00:00Z</dcterms:created>
  <dcterms:modified xsi:type="dcterms:W3CDTF">2017-02-09T17:56:16Z</dcterms:modified>
</cp:coreProperties>
</file>