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62" r:id="rId4"/>
    <p:sldId id="283" r:id="rId5"/>
    <p:sldId id="299" r:id="rId6"/>
    <p:sldId id="284" r:id="rId7"/>
    <p:sldId id="300" r:id="rId8"/>
    <p:sldId id="301" r:id="rId9"/>
    <p:sldId id="302" r:id="rId10"/>
    <p:sldId id="285" r:id="rId11"/>
    <p:sldId id="30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7" r:id="rId29"/>
    <p:sldId id="282" r:id="rId30"/>
    <p:sldId id="288" r:id="rId31"/>
    <p:sldId id="290" r:id="rId32"/>
    <p:sldId id="294" r:id="rId33"/>
    <p:sldId id="296" r:id="rId34"/>
    <p:sldId id="298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7EA7-5BD9-CE41-A2A0-ABE40C9B41A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B2D-2564-7F45-9457-C3F7C56C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BB2D-2564-7F45-9457-C3F7C56C6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can see you</a:t>
            </a:r>
            <a:r>
              <a:rPr lang="en-US" baseline="0" dirty="0" smtClean="0"/>
              <a:t> have some people in this class with similar interests. You’ll want to work with one another, answer </a:t>
            </a:r>
            <a:r>
              <a:rPr lang="en-US" baseline="0" dirty="0" err="1" smtClean="0"/>
              <a:t>eachother’s</a:t>
            </a:r>
            <a:r>
              <a:rPr lang="en-US" baseline="0" dirty="0" smtClean="0"/>
              <a:t> questions – you have resources in this class!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BB2D-2564-7F45-9457-C3F7C56C6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1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Course is broken into 3</a:t>
            </a:r>
            <a:r>
              <a:rPr lang="en-US" baseline="0" dirty="0" smtClean="0"/>
              <a:t> parts: theory, application,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8BB2D-2564-7F45-9457-C3F7C56C69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4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04981-8BE0-9E43-A124-B08EF8111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ompass.illinois.ed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54075"/>
            <a:ext cx="9144000" cy="20415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charset="0"/>
                <a:cs typeface="Times New Roman" charset="0"/>
              </a:rPr>
              <a:t>EPSY 220 </a:t>
            </a:r>
            <a:r>
              <a:rPr lang="en-US" sz="3200" dirty="0">
                <a:cs typeface="Times New Roman" charset="0"/>
              </a:rPr>
              <a:t/>
            </a:r>
            <a:br>
              <a:rPr lang="en-US" sz="3200" dirty="0">
                <a:cs typeface="Times New Roman" charset="0"/>
              </a:rPr>
            </a:br>
            <a:r>
              <a:rPr lang="en-US" sz="3000" b="1" dirty="0" smtClean="0">
                <a:latin typeface="Arial" charset="0"/>
                <a:cs typeface="Times New Roman" charset="0"/>
              </a:rPr>
              <a:t>Career Theory and Practice</a:t>
            </a:r>
            <a:br>
              <a:rPr lang="en-US" sz="3000" b="1" dirty="0" smtClean="0">
                <a:latin typeface="Arial" charset="0"/>
                <a:cs typeface="Times New Roman" charset="0"/>
              </a:rPr>
            </a:br>
            <a:r>
              <a:rPr lang="en-US" sz="3000" b="1" dirty="0" smtClean="0">
                <a:latin typeface="Arial" charset="0"/>
                <a:cs typeface="Times New Roman" charset="0"/>
              </a:rPr>
              <a:t>Section I</a:t>
            </a:r>
            <a:endParaRPr lang="en-US" sz="3000" dirty="0">
              <a:cs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030772"/>
            <a:ext cx="7848600" cy="32004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0000"/>
                </a:solidFill>
                <a:cs typeface="Arial" charset="0"/>
              </a:rPr>
              <a:t>Tuesdays &amp; Thursdays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00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pm-6: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5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0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pm,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Wohlers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236</a:t>
            </a:r>
            <a:endParaRPr lang="en-US" sz="3200" dirty="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cs typeface="Times New Roman" charset="0"/>
              </a:rPr>
              <a:t>INSTRUCTOR: </a:t>
            </a:r>
            <a:r>
              <a:rPr lang="en-US" sz="3200" dirty="0" smtClean="0">
                <a:solidFill>
                  <a:srgbClr val="000000"/>
                </a:solidFill>
                <a:cs typeface="Times New Roman" charset="0"/>
              </a:rPr>
              <a:t>Matt King</a:t>
            </a:r>
            <a:endParaRPr lang="en-US" sz="3200" dirty="0">
              <a:solidFill>
                <a:srgbClr val="000000"/>
              </a:solidFill>
              <a:cs typeface="Times New Roman" charset="0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cs typeface="Times New Roman" charset="0"/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  <a:cs typeface="Times New Roman" charset="0"/>
              </a:rPr>
              <a:t>Office 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Hours: </a:t>
            </a:r>
            <a:r>
              <a:rPr lang="en-US" sz="2400" dirty="0" smtClean="0">
                <a:solidFill>
                  <a:srgbClr val="000000"/>
                </a:solidFill>
                <a:cs typeface="Times New Roman" charset="0"/>
              </a:rPr>
              <a:t>by appointment</a:t>
            </a:r>
            <a:endParaRPr lang="en-US" sz="2400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9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43" y="342900"/>
            <a:ext cx="77724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b="1" dirty="0">
                <a:cs typeface="Arial" charset="0"/>
              </a:rPr>
              <a:t>Major Course Goals </a:t>
            </a:r>
            <a:endParaRPr lang="en-US" sz="6000" dirty="0"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505" y="1587645"/>
            <a:ext cx="77724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cs typeface="Arial" charset="0"/>
              </a:rPr>
              <a:t>Learn about yourself</a:t>
            </a:r>
          </a:p>
          <a:p>
            <a:pPr eaLnBrk="1" hangingPunct="1"/>
            <a:r>
              <a:rPr lang="en-US" sz="4000" dirty="0">
                <a:cs typeface="Arial" charset="0"/>
              </a:rPr>
              <a:t>Learn about careers, grad school, and majors</a:t>
            </a:r>
          </a:p>
          <a:p>
            <a:pPr eaLnBrk="1" hangingPunct="1"/>
            <a:r>
              <a:rPr lang="en-US" sz="4000" dirty="0" smtClean="0">
                <a:cs typeface="Arial" charset="0"/>
              </a:rPr>
              <a:t>Prepare for the transition to the world of work</a:t>
            </a:r>
            <a:endParaRPr lang="en-US" sz="4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3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1384" y="342900"/>
            <a:ext cx="77724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b="1" dirty="0">
                <a:cs typeface="Arial" charset="0"/>
              </a:rPr>
              <a:t>Additional Course Goals </a:t>
            </a:r>
            <a:endParaRPr lang="en-US" sz="4800" dirty="0"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384" y="1385621"/>
            <a:ext cx="7772400" cy="492262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cs typeface="Times New Roman" charset="0"/>
              </a:rPr>
              <a:t>Increase self-awareness</a:t>
            </a:r>
          </a:p>
          <a:p>
            <a:pPr eaLnBrk="1" hangingPunct="1"/>
            <a:r>
              <a:rPr lang="en-US" dirty="0">
                <a:cs typeface="Times New Roman" charset="0"/>
              </a:rPr>
              <a:t>Understand how social &amp; environmental factors impact your career and the working world</a:t>
            </a:r>
          </a:p>
          <a:p>
            <a:pPr eaLnBrk="1" hangingPunct="1"/>
            <a:r>
              <a:rPr lang="en-US" dirty="0">
                <a:cs typeface="Times New Roman" charset="0"/>
              </a:rPr>
              <a:t>Develop an understanding of the theories underlying career development</a:t>
            </a:r>
          </a:p>
          <a:p>
            <a:pPr eaLnBrk="1" hangingPunct="1"/>
            <a:r>
              <a:rPr lang="en-US" dirty="0">
                <a:cs typeface="Times New Roman" charset="0"/>
              </a:rPr>
              <a:t>Acquire basic career skills, including </a:t>
            </a:r>
            <a:r>
              <a:rPr lang="en-US" dirty="0">
                <a:cs typeface="Arial" charset="0"/>
              </a:rPr>
              <a:t>résumé</a:t>
            </a:r>
            <a:r>
              <a:rPr lang="en-US" dirty="0">
                <a:cs typeface="Times New Roman" charset="0"/>
              </a:rPr>
              <a:t> writing, interviewing, and job searching</a:t>
            </a:r>
          </a:p>
        </p:txBody>
      </p:sp>
    </p:spTree>
    <p:extLst>
      <p:ext uri="{BB962C8B-B14F-4D97-AF65-F5344CB8AC3E}">
        <p14:creationId xmlns:p14="http://schemas.microsoft.com/office/powerpoint/2010/main" val="162734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Arial" charset="0"/>
                <a:cs typeface="Times New Roman" charset="0"/>
              </a:rPr>
              <a:t>Course Materials</a:t>
            </a:r>
            <a:endParaRPr lang="en-US" sz="2100" b="1" dirty="0">
              <a:latin typeface="Arial" charset="0"/>
              <a:cs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1663"/>
            <a:ext cx="7772400" cy="4343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b="1" dirty="0">
                <a:cs typeface="Arial" charset="0"/>
              </a:rPr>
              <a:t>Text: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No textbook required</a:t>
            </a:r>
            <a:endParaRPr lang="en-US" i="1" dirty="0"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None/>
            </a:pPr>
            <a:endParaRPr lang="en-US" sz="2100" dirty="0">
              <a:cs typeface="Times New Roman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b="1" dirty="0">
                <a:cs typeface="Arial" charset="0"/>
              </a:rPr>
              <a:t>Other Readings/Class Resources</a:t>
            </a:r>
            <a:r>
              <a:rPr lang="en-US" dirty="0">
                <a:cs typeface="Arial" charset="0"/>
              </a:rPr>
              <a:t>: COMPASS course website:</a:t>
            </a:r>
            <a:r>
              <a:rPr lang="en-US" dirty="0">
                <a:cs typeface="Arial" charset="0"/>
                <a:hlinkClick r:id="rId2"/>
              </a:rPr>
              <a:t> </a:t>
            </a:r>
            <a:r>
              <a:rPr lang="en-US" dirty="0">
                <a:cs typeface="Arial" charset="0"/>
              </a:rPr>
              <a:t>https://compass2g.illinois.edu; Login using your NETID and NETID </a:t>
            </a:r>
            <a:r>
              <a:rPr lang="en-US" dirty="0" smtClean="0">
                <a:cs typeface="Arial" charset="0"/>
              </a:rPr>
              <a:t>password</a:t>
            </a:r>
            <a:endParaRPr lang="en-US" dirty="0"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None/>
            </a:pPr>
            <a:endParaRPr lang="en-US" sz="2100" dirty="0">
              <a:cs typeface="Times New Roman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charset="0"/>
              </a:rPr>
              <a:t>In-Class Inventories… 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cs typeface="Times New Roman" charset="0"/>
              </a:rPr>
              <a:t>E.g., the Strong Interest Inventory</a:t>
            </a:r>
            <a:endParaRPr lang="en-US" sz="2200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6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113" y="159169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Verdana"/>
              </a:rPr>
              <a:t>Course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313" y="1676400"/>
            <a:ext cx="7772400" cy="4419600"/>
          </a:xfrm>
        </p:spPr>
        <p:txBody>
          <a:bodyPr>
            <a:normAutofit/>
          </a:bodyPr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  <a:cs typeface="Verdana"/>
              </a:rPr>
              <a:t>Attendance </a:t>
            </a:r>
            <a:r>
              <a:rPr lang="en-US" sz="3600" b="1" dirty="0">
                <a:solidFill>
                  <a:srgbClr val="000000"/>
                </a:solidFill>
                <a:cs typeface="Verdana"/>
              </a:rPr>
              <a:t>&amp; </a:t>
            </a:r>
            <a:r>
              <a:rPr lang="en-US" sz="3600" b="1" dirty="0" smtClean="0">
                <a:solidFill>
                  <a:srgbClr val="000000"/>
                </a:solidFill>
                <a:cs typeface="Verdana"/>
              </a:rPr>
              <a:t>participation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  <a:cs typeface="Verdana"/>
              </a:rPr>
              <a:t>Exams</a:t>
            </a:r>
            <a:r>
              <a:rPr lang="en-US" sz="3600" b="1" dirty="0">
                <a:solidFill>
                  <a:srgbClr val="000000"/>
                </a:solidFill>
                <a:cs typeface="Verdana"/>
              </a:rPr>
              <a:t>:</a:t>
            </a:r>
            <a:r>
              <a:rPr lang="en-US" sz="3600" dirty="0">
                <a:solidFill>
                  <a:srgbClr val="000000"/>
                </a:solidFill>
                <a:cs typeface="Verdan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cs typeface="Verdana"/>
              </a:rPr>
              <a:t>midterm </a:t>
            </a:r>
            <a:r>
              <a:rPr lang="en-US" sz="3600" dirty="0">
                <a:solidFill>
                  <a:srgbClr val="000000"/>
                </a:solidFill>
                <a:cs typeface="Verdana"/>
              </a:rPr>
              <a:t>and </a:t>
            </a:r>
            <a:r>
              <a:rPr lang="en-US" sz="3600" dirty="0" smtClean="0">
                <a:solidFill>
                  <a:srgbClr val="000000"/>
                </a:solidFill>
                <a:cs typeface="Verdana"/>
              </a:rPr>
              <a:t>final</a:t>
            </a:r>
            <a:endParaRPr lang="en-US" sz="3600" b="1" dirty="0">
              <a:solidFill>
                <a:srgbClr val="000000"/>
              </a:solidFill>
              <a:cs typeface="Verdana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  <a:cs typeface="Verdana"/>
              </a:rPr>
              <a:t>Current Events</a:t>
            </a:r>
            <a:endParaRPr lang="en-US" sz="3600" b="1" dirty="0">
              <a:solidFill>
                <a:srgbClr val="000000"/>
              </a:solidFill>
              <a:cs typeface="Verdana"/>
            </a:endParaRP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  <a:cs typeface="Verdana"/>
              </a:rPr>
              <a:t>Projects</a:t>
            </a:r>
            <a:endParaRPr lang="en-US" sz="3600" b="1" dirty="0">
              <a:solidFill>
                <a:srgbClr val="000000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140246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cs typeface="Verdana"/>
              </a:rPr>
              <a:t>Be in Communication with 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3600" b="1" dirty="0">
                <a:cs typeface="Verdana"/>
              </a:rPr>
              <a:t>Personal problems </a:t>
            </a:r>
            <a:r>
              <a:rPr lang="en-US" sz="3600" b="1" dirty="0" smtClean="0">
                <a:cs typeface="Verdana"/>
              </a:rPr>
              <a:t>happen.</a:t>
            </a:r>
            <a:r>
              <a:rPr lang="en-US" sz="3600" dirty="0" smtClean="0">
                <a:cs typeface="Verdana"/>
              </a:rPr>
              <a:t> Trust me, I get it.</a:t>
            </a:r>
            <a:r>
              <a:rPr lang="en-US" sz="3600" b="1" dirty="0" smtClean="0">
                <a:cs typeface="Verdana"/>
              </a:rPr>
              <a:t> </a:t>
            </a:r>
            <a:r>
              <a:rPr lang="en-US" sz="3600" dirty="0" smtClean="0">
                <a:cs typeface="Verdana"/>
              </a:rPr>
              <a:t>If you’re </a:t>
            </a:r>
            <a:r>
              <a:rPr lang="en-US" sz="3600" dirty="0">
                <a:cs typeface="Verdana"/>
              </a:rPr>
              <a:t>having </a:t>
            </a:r>
            <a:r>
              <a:rPr lang="en-US" sz="3600" dirty="0" smtClean="0">
                <a:cs typeface="Verdana"/>
              </a:rPr>
              <a:t>trouble or something important is happening in your personal life, </a:t>
            </a:r>
            <a:r>
              <a:rPr lang="en-US" sz="3600" dirty="0">
                <a:cs typeface="Verdana"/>
              </a:rPr>
              <a:t>contact me </a:t>
            </a:r>
            <a:r>
              <a:rPr lang="en-US" sz="3600" dirty="0" smtClean="0">
                <a:cs typeface="Verdana"/>
              </a:rPr>
              <a:t>EARLY</a:t>
            </a:r>
            <a:r>
              <a:rPr lang="en-US" sz="3600" dirty="0">
                <a:cs typeface="Verdana"/>
              </a:rPr>
              <a:t> </a:t>
            </a:r>
            <a:r>
              <a:rPr lang="en-US" sz="3600" dirty="0" smtClean="0">
                <a:cs typeface="Verdana"/>
              </a:rPr>
              <a:t>and keep me updated. </a:t>
            </a:r>
            <a:endParaRPr lang="en-US" sz="3600" dirty="0">
              <a:cs typeface="Verdan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dirty="0">
              <a:cs typeface="Verdana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3600" dirty="0">
                <a:cs typeface="Verdana"/>
              </a:rPr>
              <a:t>Plan ahead with your communication</a:t>
            </a:r>
            <a:r>
              <a:rPr lang="en-US" sz="3600" i="1" dirty="0">
                <a:cs typeface="Verdana"/>
              </a:rPr>
              <a:t>:</a:t>
            </a:r>
            <a:br>
              <a:rPr lang="en-US" sz="3600" i="1" dirty="0">
                <a:cs typeface="Verdana"/>
              </a:rPr>
            </a:br>
            <a:r>
              <a:rPr lang="en-US" sz="3600" b="1" i="1" dirty="0">
                <a:cs typeface="Verdana"/>
              </a:rPr>
              <a:t>I can</a:t>
            </a:r>
            <a:r>
              <a:rPr lang="ja-JP" altLang="en-US" sz="3600" b="1" i="1" dirty="0">
                <a:cs typeface="Verdana"/>
              </a:rPr>
              <a:t>’</a:t>
            </a:r>
            <a:r>
              <a:rPr lang="en-US" sz="3600" b="1" i="1" dirty="0">
                <a:cs typeface="Verdana"/>
              </a:rPr>
              <a:t>t guarantee that </a:t>
            </a:r>
            <a:r>
              <a:rPr lang="en-US" sz="3600" b="1" i="1" dirty="0" smtClean="0">
                <a:cs typeface="Verdana"/>
              </a:rPr>
              <a:t>I’ll </a:t>
            </a:r>
            <a:r>
              <a:rPr lang="en-US" sz="3600" b="1" i="1" dirty="0">
                <a:cs typeface="Verdana"/>
              </a:rPr>
              <a:t>check e-mail after 11:00 p.m</a:t>
            </a:r>
            <a:r>
              <a:rPr lang="en-US" sz="3600" b="1" i="1" dirty="0" smtClean="0">
                <a:cs typeface="Verdana"/>
              </a:rPr>
              <a:t>. </a:t>
            </a:r>
            <a:r>
              <a:rPr lang="en-US" sz="3600" i="1" dirty="0">
                <a:cs typeface="Verdana"/>
              </a:rPr>
              <a:t>the night before a test or project is </a:t>
            </a:r>
            <a:r>
              <a:rPr lang="en-US" sz="3600" i="1" dirty="0" smtClean="0">
                <a:cs typeface="Verdana"/>
              </a:rPr>
              <a:t>due.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cs typeface="Verdana"/>
              </a:rPr>
              <a:t>That said, I’m usually very good with responding to emails within 24-hours, if not much, much </a:t>
            </a:r>
            <a:r>
              <a:rPr lang="en-US" dirty="0" smtClean="0">
                <a:cs typeface="Verdana"/>
              </a:rPr>
              <a:t>quicker. You have my cell number too. You can text or call.</a:t>
            </a:r>
            <a:endParaRPr lang="en-US" dirty="0" smtClean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4151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-5785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cs typeface="Arial" charset="0"/>
              </a:rPr>
              <a:t>How Office Hours Work…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36325"/>
            <a:ext cx="8229600" cy="506495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cs typeface="Arial" charset="0"/>
              </a:rPr>
              <a:t>I prefer to meet for coffee or food on </a:t>
            </a:r>
            <a:r>
              <a:rPr lang="en-US" dirty="0" smtClean="0">
                <a:cs typeface="Arial" charset="0"/>
              </a:rPr>
              <a:t>campus than in some office</a:t>
            </a:r>
            <a:endParaRPr lang="en-US" dirty="0" smtClean="0">
              <a:cs typeface="Arial" charset="0"/>
            </a:endParaRPr>
          </a:p>
          <a:p>
            <a:pPr marL="0" indent="0">
              <a:buNone/>
            </a:pPr>
            <a:endParaRPr lang="en-US" dirty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Rather </a:t>
            </a:r>
            <a:r>
              <a:rPr lang="en-US" dirty="0" smtClean="0">
                <a:cs typeface="Arial" charset="0"/>
              </a:rPr>
              <a:t>than having a </a:t>
            </a:r>
            <a:r>
              <a:rPr lang="en-US" dirty="0">
                <a:cs typeface="Arial" charset="0"/>
              </a:rPr>
              <a:t>regular office </a:t>
            </a:r>
            <a:r>
              <a:rPr lang="en-US" dirty="0" smtClean="0">
                <a:cs typeface="Arial" charset="0"/>
              </a:rPr>
              <a:t>hour, </a:t>
            </a:r>
            <a:r>
              <a:rPr lang="en-US" dirty="0">
                <a:cs typeface="Arial" charset="0"/>
              </a:rPr>
              <a:t>e-mail me and </a:t>
            </a:r>
            <a:r>
              <a:rPr lang="en-US" dirty="0" smtClean="0">
                <a:cs typeface="Arial" charset="0"/>
              </a:rPr>
              <a:t>we’ll </a:t>
            </a:r>
            <a:r>
              <a:rPr lang="en-US" dirty="0">
                <a:cs typeface="Arial" charset="0"/>
              </a:rPr>
              <a:t>find a time to meet</a:t>
            </a:r>
          </a:p>
          <a:p>
            <a:pPr>
              <a:buFont typeface="Wingdings" charset="0"/>
              <a:buNone/>
            </a:pPr>
            <a:endParaRPr lang="en-US" dirty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I’m </a:t>
            </a:r>
            <a:r>
              <a:rPr lang="en-US" dirty="0">
                <a:cs typeface="Arial" charset="0"/>
              </a:rPr>
              <a:t>available to meet about the class and about careers, grad/prof school, picking a major, internships, life, etc. </a:t>
            </a:r>
            <a:endParaRPr lang="en-US" dirty="0" smtClean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I actually took this class during the semester I was applying to graduate school here. So, I know a thing or two about:</a:t>
            </a:r>
          </a:p>
          <a:p>
            <a:pPr lvl="1"/>
            <a:r>
              <a:rPr lang="en-US" dirty="0" smtClean="0">
                <a:cs typeface="Arial" charset="0"/>
              </a:rPr>
              <a:t>This course</a:t>
            </a:r>
          </a:p>
          <a:p>
            <a:pPr lvl="1"/>
            <a:r>
              <a:rPr lang="en-US" dirty="0" smtClean="0">
                <a:cs typeface="Arial" charset="0"/>
              </a:rPr>
              <a:t>This campus</a:t>
            </a:r>
          </a:p>
          <a:p>
            <a:pPr lvl="1"/>
            <a:r>
              <a:rPr lang="en-US" dirty="0" smtClean="0">
                <a:cs typeface="Arial" charset="0"/>
              </a:rPr>
              <a:t>Campus resources, useful classes, etc. </a:t>
            </a:r>
          </a:p>
          <a:p>
            <a:pPr lvl="1"/>
            <a:r>
              <a:rPr lang="en-US" dirty="0" smtClean="0">
                <a:cs typeface="Arial" charset="0"/>
              </a:rPr>
              <a:t>Graduate school (especially </a:t>
            </a:r>
            <a:r>
              <a:rPr lang="en-US" dirty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ounseling Psychology)</a:t>
            </a:r>
          </a:p>
          <a:p>
            <a:pPr lvl="1"/>
            <a:r>
              <a:rPr lang="en-US" dirty="0" smtClean="0">
                <a:cs typeface="Arial" charset="0"/>
              </a:rPr>
              <a:t>Finding jobs, internships, etc.</a:t>
            </a:r>
          </a:p>
          <a:p>
            <a:pPr lvl="1"/>
            <a:endParaRPr lang="en-US" dirty="0" smtClean="0">
              <a:latin typeface="Verdana" charset="0"/>
              <a:cs typeface="Arial" charset="0"/>
            </a:endParaRPr>
          </a:p>
          <a:p>
            <a:pPr lvl="1"/>
            <a:endParaRPr lang="en-US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4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974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Arial" charset="0"/>
              </a:rPr>
              <a:t>IMPORTANT Course Policies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1449404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Attendance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 -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NO UNEXCUSED ABSENCES; For each unexcused absence, deduct 10 </a:t>
            </a:r>
            <a:r>
              <a:rPr lang="en-US" sz="2600" dirty="0" err="1" smtClean="0">
                <a:solidFill>
                  <a:srgbClr val="000000"/>
                </a:solidFill>
                <a:cs typeface="Arial" charset="0"/>
              </a:rPr>
              <a:t>pts</a:t>
            </a:r>
            <a:endParaRPr lang="en-US" sz="2600" dirty="0">
              <a:solidFill>
                <a:srgbClr val="000000"/>
              </a:solidFill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Lateness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-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deduct 5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 points 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per class if it’s an ongoing problem</a:t>
            </a:r>
            <a:endParaRPr lang="en-US" sz="2200" dirty="0">
              <a:solidFill>
                <a:srgbClr val="000000"/>
              </a:solidFill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Participation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– worth 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110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POINTS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!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Evaluated largely by 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how much you participate in class discussions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Come prepared to class with paper and a writing utensil. I will generally assign a writing assignment that will be completed and collected during class (part of your participation grade)</a:t>
            </a:r>
            <a:endParaRPr lang="en-US" sz="2200" dirty="0">
              <a:solidFill>
                <a:srgbClr val="000000"/>
              </a:solidFill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Late Assignments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–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ONLY in case of emergency, &amp; with sufficient 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documentation</a:t>
            </a:r>
            <a:endParaRPr lang="en-US" sz="2600" dirty="0">
              <a:solidFill>
                <a:srgbClr val="000000"/>
              </a:solidFill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Make-Up Exams </a:t>
            </a:r>
            <a:r>
              <a:rPr lang="en-US" sz="2600" dirty="0">
                <a:solidFill>
                  <a:srgbClr val="000000"/>
                </a:solidFill>
                <a:cs typeface="Arial" charset="0"/>
              </a:rPr>
              <a:t>- ONLY in case of emergency, &amp; with sufficient 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documentation</a:t>
            </a:r>
            <a:endParaRPr lang="en-US" sz="26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2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Arial" charset="0"/>
              </a:rPr>
              <a:t>Other Policies…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364979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No incompletes will be offered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1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ADA -- If you have </a:t>
            </a:r>
            <a:r>
              <a:rPr lang="en-US" sz="2400" dirty="0" smtClean="0">
                <a:cs typeface="Arial" charset="0"/>
              </a:rPr>
              <a:t>any accommodations, </a:t>
            </a:r>
            <a:r>
              <a:rPr lang="en-US" sz="2400" dirty="0">
                <a:cs typeface="Arial" charset="0"/>
              </a:rPr>
              <a:t>please notify </a:t>
            </a:r>
            <a:r>
              <a:rPr lang="en-US" sz="2400" dirty="0" smtClean="0">
                <a:cs typeface="Arial" charset="0"/>
              </a:rPr>
              <a:t>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I’m associated with </a:t>
            </a:r>
            <a:r>
              <a:rPr lang="en-US" sz="2000" dirty="0" smtClean="0">
                <a:cs typeface="Arial" charset="0"/>
              </a:rPr>
              <a:t>DRES and can help you learn about services if </a:t>
            </a:r>
            <a:r>
              <a:rPr lang="en-US" sz="2000" dirty="0" smtClean="0">
                <a:cs typeface="Arial" charset="0"/>
              </a:rPr>
              <a:t>necessary</a:t>
            </a:r>
            <a:endParaRPr lang="en-US" sz="2000" dirty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1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Students are expected to conform to the University of Illinois Code of Conduct for all </a:t>
            </a:r>
            <a:r>
              <a:rPr lang="en-US" sz="2400" dirty="0" smtClean="0">
                <a:cs typeface="Arial" charset="0"/>
              </a:rPr>
              <a:t>Students</a:t>
            </a:r>
            <a:endParaRPr lang="en-US" sz="2400" dirty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I will post class P</a:t>
            </a:r>
            <a:r>
              <a:rPr lang="en-US" sz="2400" dirty="0" smtClean="0">
                <a:cs typeface="Arial" charset="0"/>
              </a:rPr>
              <a:t>owerPoints, </a:t>
            </a:r>
            <a:r>
              <a:rPr lang="en-US" sz="2400" dirty="0">
                <a:cs typeface="Arial" charset="0"/>
              </a:rPr>
              <a:t>the syllabus, project guidelines, and grades on </a:t>
            </a:r>
            <a:r>
              <a:rPr lang="en-US" sz="2400" dirty="0" smtClean="0">
                <a:cs typeface="Arial" charset="0"/>
              </a:rPr>
              <a:t>Compass2g</a:t>
            </a:r>
            <a:endParaRPr lang="en-US" sz="24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If you see me on </a:t>
            </a:r>
            <a:r>
              <a:rPr lang="en-US" sz="2400" dirty="0" smtClean="0">
                <a:cs typeface="Arial" charset="0"/>
              </a:rPr>
              <a:t>my email, </a:t>
            </a:r>
            <a:r>
              <a:rPr lang="en-US" sz="24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’</a:t>
            </a:r>
            <a:r>
              <a:rPr lang="en-US" sz="2400" dirty="0" smtClean="0">
                <a:cs typeface="Arial" charset="0"/>
              </a:rPr>
              <a:t>m </a:t>
            </a:r>
            <a:r>
              <a:rPr lang="en-US" sz="2400" dirty="0">
                <a:cs typeface="Arial" charset="0"/>
              </a:rPr>
              <a:t>fair game to chat with (virtual office </a:t>
            </a:r>
            <a:r>
              <a:rPr lang="en-US" sz="2400" dirty="0" smtClean="0">
                <a:cs typeface="Arial" charset="0"/>
              </a:rPr>
              <a:t>hours</a:t>
            </a:r>
            <a:r>
              <a:rPr lang="en-US" sz="2400" dirty="0">
                <a:cs typeface="Arial" charset="0"/>
              </a:rPr>
              <a:t>!)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100" b="1" u="sng" dirty="0">
              <a:solidFill>
                <a:srgbClr val="800000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99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81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Arial" charset="0"/>
              </a:rPr>
              <a:t>REMEMBER…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6226"/>
            <a:ext cx="8229600" cy="51630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Cell phones, texting, g-</a:t>
            </a:r>
            <a:r>
              <a:rPr lang="en-US" sz="2800" dirty="0" smtClean="0">
                <a:cs typeface="Arial" charset="0"/>
              </a:rPr>
              <a:t>chatting, </a:t>
            </a:r>
            <a:r>
              <a:rPr lang="en-US" sz="2800" dirty="0">
                <a:cs typeface="Arial" charset="0"/>
              </a:rPr>
              <a:t>checking Facebook, checking e-mail…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cs typeface="Arial" charset="0"/>
              </a:rPr>
              <a:t>If </a:t>
            </a:r>
            <a:r>
              <a:rPr lang="en-US" sz="2000" dirty="0">
                <a:cs typeface="Arial" charset="0"/>
              </a:rPr>
              <a:t>I catch you doing it in class, </a:t>
            </a:r>
            <a:r>
              <a:rPr lang="en-US" sz="2000" dirty="0" smtClean="0">
                <a:cs typeface="Arial" charset="0"/>
              </a:rPr>
              <a:t>you’ll </a:t>
            </a:r>
            <a:r>
              <a:rPr lang="en-US" sz="2000" dirty="0">
                <a:cs typeface="Arial" charset="0"/>
              </a:rPr>
              <a:t>lose your participation points for the </a:t>
            </a:r>
            <a:r>
              <a:rPr lang="en-US" sz="2000" dirty="0" smtClean="0">
                <a:cs typeface="Arial" charset="0"/>
              </a:rPr>
              <a:t>day</a:t>
            </a:r>
            <a:endParaRPr lang="en-US" sz="2000" dirty="0">
              <a:cs typeface="Aria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cs typeface="Arial" charset="0"/>
              </a:rPr>
              <a:t>The idea </a:t>
            </a:r>
            <a:r>
              <a:rPr lang="en-US" sz="2000" dirty="0" smtClean="0">
                <a:cs typeface="Arial" charset="0"/>
              </a:rPr>
              <a:t>isn’t </a:t>
            </a:r>
            <a:r>
              <a:rPr lang="en-US" sz="2000" dirty="0">
                <a:cs typeface="Arial" charset="0"/>
              </a:rPr>
              <a:t>to be </a:t>
            </a:r>
            <a:r>
              <a:rPr lang="en-US" sz="2000" dirty="0" smtClean="0">
                <a:cs typeface="Arial" charset="0"/>
              </a:rPr>
              <a:t>super mean (</a:t>
            </a:r>
            <a:r>
              <a:rPr lang="en-US" sz="2000" dirty="0">
                <a:cs typeface="Arial" charset="0"/>
              </a:rPr>
              <a:t>I</a:t>
            </a:r>
            <a:r>
              <a:rPr lang="ja-JP" altLang="en-US" sz="2000" dirty="0">
                <a:cs typeface="Arial" charset="0"/>
              </a:rPr>
              <a:t>’</a:t>
            </a:r>
            <a:r>
              <a:rPr lang="en-US" sz="2000" dirty="0">
                <a:cs typeface="Arial" charset="0"/>
              </a:rPr>
              <a:t>m guilty of </a:t>
            </a:r>
            <a:r>
              <a:rPr lang="en-US" sz="2000" dirty="0" smtClean="0">
                <a:cs typeface="Arial" charset="0"/>
              </a:rPr>
              <a:t>doing these things </a:t>
            </a:r>
            <a:r>
              <a:rPr lang="en-US" sz="2000" dirty="0">
                <a:cs typeface="Arial" charset="0"/>
              </a:rPr>
              <a:t>too- </a:t>
            </a:r>
            <a:r>
              <a:rPr lang="en-US" sz="2000" dirty="0" smtClean="0">
                <a:cs typeface="Arial" charset="0"/>
              </a:rPr>
              <a:t>since </a:t>
            </a:r>
            <a:r>
              <a:rPr lang="en-US" sz="2000" dirty="0" smtClean="0">
                <a:cs typeface="Arial" charset="0"/>
              </a:rPr>
              <a:t>I began working on this </a:t>
            </a:r>
            <a:r>
              <a:rPr lang="en-US" sz="2000" dirty="0" err="1" smtClean="0">
                <a:cs typeface="Arial" charset="0"/>
              </a:rPr>
              <a:t>powerpoint</a:t>
            </a:r>
            <a:r>
              <a:rPr lang="en-US" sz="2000" dirty="0" smtClean="0">
                <a:cs typeface="Arial" charset="0"/>
              </a:rPr>
              <a:t>, </a:t>
            </a:r>
            <a:r>
              <a:rPr lang="en-US" sz="2000" dirty="0" smtClean="0">
                <a:cs typeface="Arial" charset="0"/>
              </a:rPr>
              <a:t>I’ve </a:t>
            </a:r>
            <a:r>
              <a:rPr lang="en-US" sz="2000" dirty="0" smtClean="0">
                <a:cs typeface="Arial" charset="0"/>
              </a:rPr>
              <a:t>picked my tournament bracket and </a:t>
            </a:r>
            <a:r>
              <a:rPr lang="en-US" sz="2000" dirty="0" err="1" smtClean="0">
                <a:cs typeface="Arial" charset="0"/>
              </a:rPr>
              <a:t>Googled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“how many episodes are in season </a:t>
            </a:r>
            <a:r>
              <a:rPr lang="en-US" sz="2000" dirty="0" smtClean="0">
                <a:cs typeface="Arial" charset="0"/>
              </a:rPr>
              <a:t>3 </a:t>
            </a:r>
            <a:r>
              <a:rPr lang="en-US" sz="2000" dirty="0" smtClean="0">
                <a:cs typeface="Arial" charset="0"/>
              </a:rPr>
              <a:t>of Black Mirror</a:t>
            </a:r>
            <a:r>
              <a:rPr lang="en-US" sz="2000" dirty="0" smtClean="0">
                <a:cs typeface="Arial" charset="0"/>
              </a:rPr>
              <a:t>”) </a:t>
            </a:r>
            <a:r>
              <a:rPr lang="en-US" sz="2000" dirty="0">
                <a:cs typeface="Arial" charset="0"/>
              </a:rPr>
              <a:t>but rather to get you in the pattern of </a:t>
            </a:r>
            <a:r>
              <a:rPr lang="ja-JP" altLang="en-US" sz="2000" dirty="0">
                <a:cs typeface="Arial" charset="0"/>
              </a:rPr>
              <a:t>“</a:t>
            </a:r>
            <a:r>
              <a:rPr lang="en-US" sz="2000" dirty="0">
                <a:cs typeface="Arial" charset="0"/>
              </a:rPr>
              <a:t>appropriate</a:t>
            </a:r>
            <a:r>
              <a:rPr lang="ja-JP" altLang="en-US" sz="2000" dirty="0">
                <a:cs typeface="Arial" charset="0"/>
              </a:rPr>
              <a:t>”</a:t>
            </a:r>
            <a:r>
              <a:rPr lang="en-US" sz="2000" dirty="0">
                <a:cs typeface="Arial" charset="0"/>
              </a:rPr>
              <a:t> workplace behavior</a:t>
            </a:r>
            <a:r>
              <a:rPr lang="en-US" sz="2000" dirty="0" smtClean="0">
                <a:cs typeface="Arial" charset="0"/>
              </a:rPr>
              <a:t>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cs typeface="Arial" charset="0"/>
              </a:rPr>
              <a:t>Oh yeah, this class is all about preparing you for the world of work- BE PROFESISONAL in your demeanor, assignments, communication, etc. </a:t>
            </a:r>
            <a:endParaRPr lang="en-US" sz="20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cs typeface="Arial" charset="0"/>
              </a:rPr>
              <a:t>Extra Credit</a:t>
            </a:r>
            <a:r>
              <a:rPr lang="en-US" sz="2800" dirty="0">
                <a:cs typeface="Arial" charset="0"/>
              </a:rPr>
              <a:t>: you can earn points by going to workshops at the Career Center (or other approved career-related events; see me or your syllabus for details</a:t>
            </a:r>
            <a:r>
              <a:rPr lang="en-US" sz="2800" dirty="0" smtClean="0">
                <a:cs typeface="Arial" charset="0"/>
              </a:rPr>
              <a:t>)</a:t>
            </a:r>
            <a:endParaRPr lang="en-US" sz="2800" dirty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7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100" b="1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100" b="1" u="sng" dirty="0">
              <a:solidFill>
                <a:srgbClr val="800000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77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7881"/>
            <a:ext cx="8001000" cy="974725"/>
          </a:xfrm>
        </p:spPr>
        <p:txBody>
          <a:bodyPr/>
          <a:lstStyle/>
          <a:p>
            <a:pPr eaLnBrk="1" hangingPunct="1"/>
            <a:r>
              <a:rPr lang="en-US" sz="4800" b="1" dirty="0">
                <a:cs typeface="Arial" charset="0"/>
              </a:rPr>
              <a:t>Projects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43308"/>
            <a:ext cx="7772400" cy="46482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600" dirty="0">
                <a:solidFill>
                  <a:srgbClr val="000000"/>
                </a:solidFill>
                <a:cs typeface="Arial" charset="0"/>
              </a:rPr>
              <a:t>Format/Style</a:t>
            </a:r>
            <a:r>
              <a:rPr lang="en-US" sz="2600" dirty="0" smtClean="0">
                <a:solidFill>
                  <a:srgbClr val="000000"/>
                </a:solidFill>
                <a:cs typeface="Arial" charset="0"/>
              </a:rPr>
              <a:t>:</a:t>
            </a:r>
            <a:endParaRPr lang="en-US" sz="2100" dirty="0">
              <a:solidFill>
                <a:srgbClr val="000000"/>
              </a:solidFill>
              <a:cs typeface="Arial" charset="0"/>
            </a:endParaRPr>
          </a:p>
          <a:p>
            <a:pPr marL="1009650" lvl="1" indent="-609600">
              <a:lnSpc>
                <a:spcPct val="11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12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-point Times New Roman or Arial font; 1-inch 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margins</a:t>
            </a:r>
          </a:p>
          <a:p>
            <a:pPr marL="1009650" lvl="1" indent="-609600">
              <a:lnSpc>
                <a:spcPct val="11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Use formatting that is common in your field (e.g., APA, MLA, etc.) </a:t>
            </a:r>
          </a:p>
          <a:p>
            <a:pPr marL="1009650" lvl="1" indent="-609600">
              <a:lnSpc>
                <a:spcPct val="11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Double 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space all papers EXCEPT for your </a:t>
            </a: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résumé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 and cover 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letter (NEVER EVER DOUBLE SPACE THOSE)</a:t>
            </a:r>
          </a:p>
          <a:p>
            <a:pPr marL="1009650" lvl="1" indent="-609600">
              <a:lnSpc>
                <a:spcPct val="11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Type 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ALL of your assignments unless given express permission to do otherwise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0"/>
              <a:buNone/>
            </a:pPr>
            <a:endParaRPr lang="en-US" sz="2100" dirty="0">
              <a:solidFill>
                <a:srgbClr val="000000"/>
              </a:solidFill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Submit on compass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(or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email if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necessary)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 marL="1047750" lvl="1" indent="-609600" eaLnBrk="1" hangingPunct="1"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D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ue 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before 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class</a:t>
            </a:r>
            <a:endParaRPr lang="en-US" sz="2200" dirty="0">
              <a:solidFill>
                <a:srgbClr val="000000"/>
              </a:solidFill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600" b="1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9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9517" b="9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25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Arial" charset="0"/>
              </a:rPr>
              <a:t>Projects…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4800" dirty="0">
                <a:solidFill>
                  <a:srgbClr val="000000"/>
                </a:solidFill>
                <a:cs typeface="Arial" charset="0"/>
              </a:rPr>
              <a:t>Grading Criteria: </a:t>
            </a:r>
            <a:endParaRPr lang="en-US" sz="4800" dirty="0" smtClean="0">
              <a:solidFill>
                <a:srgbClr val="000000"/>
              </a:solidFill>
              <a:cs typeface="Arial" charset="0"/>
            </a:endParaRPr>
          </a:p>
          <a:p>
            <a:pPr marL="1009650" lvl="1" indent="-609600">
              <a:lnSpc>
                <a:spcPct val="80000"/>
              </a:lnSpc>
            </a:pPr>
            <a:r>
              <a:rPr lang="en-US" sz="3600" dirty="0" smtClean="0">
                <a:cs typeface="Arial" charset="0"/>
              </a:rPr>
              <a:t>Completeness</a:t>
            </a:r>
          </a:p>
          <a:p>
            <a:pPr marL="1009650" lvl="1" indent="-609600">
              <a:lnSpc>
                <a:spcPct val="80000"/>
              </a:lnSpc>
            </a:pPr>
            <a:r>
              <a:rPr lang="en-US" sz="3600" dirty="0" smtClean="0">
                <a:cs typeface="Arial" charset="0"/>
              </a:rPr>
              <a:t>Depth </a:t>
            </a:r>
            <a:r>
              <a:rPr lang="en-US" sz="3600" dirty="0">
                <a:cs typeface="Arial" charset="0"/>
              </a:rPr>
              <a:t>of thinking/</a:t>
            </a:r>
            <a:r>
              <a:rPr lang="en-US" sz="3600" dirty="0" smtClean="0">
                <a:cs typeface="Arial" charset="0"/>
              </a:rPr>
              <a:t>analysis</a:t>
            </a:r>
          </a:p>
          <a:p>
            <a:pPr marL="1009650" lvl="1" indent="-609600">
              <a:lnSpc>
                <a:spcPct val="80000"/>
              </a:lnSpc>
            </a:pPr>
            <a:r>
              <a:rPr lang="en-US" sz="3600" dirty="0" smtClean="0">
                <a:cs typeface="Arial" charset="0"/>
              </a:rPr>
              <a:t>Integration </a:t>
            </a:r>
            <a:r>
              <a:rPr lang="en-US" sz="3600" dirty="0">
                <a:cs typeface="Arial" charset="0"/>
              </a:rPr>
              <a:t>of course </a:t>
            </a:r>
            <a:r>
              <a:rPr lang="en-US" sz="3600" dirty="0" smtClean="0">
                <a:cs typeface="Arial" charset="0"/>
              </a:rPr>
              <a:t>concepts</a:t>
            </a:r>
          </a:p>
          <a:p>
            <a:pPr marL="1009650" lvl="1" indent="-609600">
              <a:lnSpc>
                <a:spcPct val="80000"/>
              </a:lnSpc>
            </a:pPr>
            <a:r>
              <a:rPr lang="en-US" sz="3600" dirty="0" smtClean="0">
                <a:cs typeface="Arial" charset="0"/>
              </a:rPr>
              <a:t>No </a:t>
            </a:r>
            <a:r>
              <a:rPr lang="en-US" sz="3600" dirty="0">
                <a:cs typeface="Arial" charset="0"/>
              </a:rPr>
              <a:t>surprises- you get to see the grading </a:t>
            </a:r>
            <a:r>
              <a:rPr lang="en-US" sz="3600" dirty="0" smtClean="0">
                <a:cs typeface="Arial" charset="0"/>
              </a:rPr>
              <a:t>rubric </a:t>
            </a:r>
            <a:r>
              <a:rPr lang="en-US" sz="3600" dirty="0">
                <a:cs typeface="Arial" charset="0"/>
              </a:rPr>
              <a:t>before a given assignment is due</a:t>
            </a:r>
          </a:p>
        </p:txBody>
      </p:sp>
    </p:spTree>
    <p:extLst>
      <p:ext uri="{BB962C8B-B14F-4D97-AF65-F5344CB8AC3E}">
        <p14:creationId xmlns:p14="http://schemas.microsoft.com/office/powerpoint/2010/main" val="140118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974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Arial" charset="0"/>
              </a:rPr>
              <a:t>Projects (most are short!!)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2395"/>
            <a:ext cx="7772400" cy="46482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Career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Autobiography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Major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/Grad School/Internship Exploration 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Career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Exploration 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solidFill>
                  <a:srgbClr val="000000"/>
                </a:solidFill>
                <a:cs typeface="Times New Roman" charset="0"/>
              </a:rPr>
              <a:t>Résumé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&amp; Cover Letter (Rough &amp; Final)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Current Event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Informational Interview (Parts I &amp; II)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Group Discussion Facilitation</a:t>
            </a:r>
          </a:p>
        </p:txBody>
      </p:sp>
    </p:spTree>
    <p:extLst>
      <p:ext uri="{BB962C8B-B14F-4D97-AF65-F5344CB8AC3E}">
        <p14:creationId xmlns:p14="http://schemas.microsoft.com/office/powerpoint/2010/main" val="163974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Arial" charset="0"/>
              </a:rPr>
              <a:t>Strategy &amp; Planning…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303214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Number of points assigned to each assignment is detailed in the </a:t>
            </a:r>
            <a:r>
              <a:rPr lang="en-US" sz="2800" dirty="0" smtClean="0">
                <a:cs typeface="Arial" charset="0"/>
              </a:rPr>
              <a:t>syllabus</a:t>
            </a:r>
            <a:endParaRPr lang="en-US" sz="2800" dirty="0"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Due dates for the assignments are in syllabus; reminders given in class &amp; via e-</a:t>
            </a:r>
            <a:r>
              <a:rPr lang="en-US" sz="2800" dirty="0" smtClean="0">
                <a:cs typeface="Arial" charset="0"/>
              </a:rPr>
              <a:t>mail</a:t>
            </a:r>
            <a:endParaRPr lang="en-US" sz="2800" dirty="0"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General guidelines for assignments are in the syllabus; specific guidelines distributed closer to due </a:t>
            </a:r>
            <a:r>
              <a:rPr lang="en-US" sz="2800" dirty="0" smtClean="0">
                <a:cs typeface="Arial" charset="0"/>
              </a:rPr>
              <a:t>date (keep an eye on Compass)</a:t>
            </a:r>
            <a:endParaRPr 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49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cs typeface="Times New Roman" charset="0"/>
              </a:rPr>
              <a:t>How to do well in this class</a:t>
            </a:r>
            <a:endParaRPr lang="en-US" sz="4800" b="1" dirty="0">
              <a:cs typeface="Times New Roman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67" y="1450766"/>
            <a:ext cx="7772400" cy="4553592"/>
          </a:xfrm>
        </p:spPr>
        <p:txBody>
          <a:bodyPr>
            <a:normAutofit fontScale="85000" lnSpcReduction="20000"/>
          </a:bodyPr>
          <a:lstStyle/>
          <a:p>
            <a:pPr marL="609600" indent="-609600" eaLnBrk="1" hangingPunct="1"/>
            <a:r>
              <a:rPr lang="en-US" sz="2600" dirty="0">
                <a:cs typeface="Times New Roman" charset="0"/>
              </a:rPr>
              <a:t>Come to class </a:t>
            </a:r>
            <a:r>
              <a:rPr lang="en-US" sz="2600" dirty="0" smtClean="0">
                <a:cs typeface="Times New Roman" charset="0"/>
              </a:rPr>
              <a:t>and participate</a:t>
            </a:r>
          </a:p>
          <a:p>
            <a:pPr marL="1009650" lvl="1" indent="-609600">
              <a:lnSpc>
                <a:spcPct val="120000"/>
              </a:lnSpc>
            </a:pPr>
            <a:r>
              <a:rPr lang="en-US" sz="2200" dirty="0" smtClean="0">
                <a:cs typeface="Times New Roman" charset="0"/>
              </a:rPr>
              <a:t>Seriously, this could be one of the most useful classes of your </a:t>
            </a:r>
            <a:r>
              <a:rPr lang="en-US" sz="2200" dirty="0" smtClean="0">
                <a:cs typeface="Times New Roman" charset="0"/>
              </a:rPr>
              <a:t>academic career if you want it to be. </a:t>
            </a:r>
            <a:r>
              <a:rPr lang="en-US" sz="2200" dirty="0" smtClean="0">
                <a:cs typeface="Times New Roman" charset="0"/>
              </a:rPr>
              <a:t>Where else will you get detailed feedback on your resume, interviewing skills, and maybe even deciding on a career?</a:t>
            </a:r>
            <a:endParaRPr lang="en-US" sz="2200" dirty="0">
              <a:cs typeface="Times New Roman" charset="0"/>
            </a:endParaRPr>
          </a:p>
          <a:p>
            <a:pPr marL="609600" indent="-609600" eaLnBrk="1" hangingPunct="1">
              <a:buFont typeface="Wingdings" charset="0"/>
              <a:buNone/>
            </a:pPr>
            <a:endParaRPr lang="en-US" sz="2600" dirty="0">
              <a:cs typeface="Times New Roman" charset="0"/>
            </a:endParaRPr>
          </a:p>
          <a:p>
            <a:pPr marL="609600" indent="-609600" eaLnBrk="1" hangingPunct="1"/>
            <a:r>
              <a:rPr lang="en-US" sz="2600" dirty="0">
                <a:cs typeface="Times New Roman" charset="0"/>
              </a:rPr>
              <a:t>Carefully follow instructions for the projects and turn them in on time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600" dirty="0">
              <a:cs typeface="Times New Roman" charset="0"/>
            </a:endParaRPr>
          </a:p>
          <a:p>
            <a:pPr marL="609600" indent="-609600" eaLnBrk="1" hangingPunct="1"/>
            <a:r>
              <a:rPr lang="en-US" sz="2600" dirty="0">
                <a:cs typeface="Times New Roman" charset="0"/>
              </a:rPr>
              <a:t>Ask questions and take </a:t>
            </a:r>
            <a:r>
              <a:rPr lang="en-US" sz="2600" dirty="0" smtClean="0">
                <a:cs typeface="Times New Roman" charset="0"/>
              </a:rPr>
              <a:t>notes </a:t>
            </a:r>
            <a:r>
              <a:rPr lang="en-US" sz="2600" dirty="0">
                <a:cs typeface="Times New Roman" charset="0"/>
              </a:rPr>
              <a:t>in </a:t>
            </a:r>
            <a:r>
              <a:rPr lang="en-US" sz="2600" dirty="0" smtClean="0">
                <a:cs typeface="Times New Roman" charset="0"/>
              </a:rPr>
              <a:t>class when needed</a:t>
            </a:r>
            <a:endParaRPr lang="en-US" sz="2600" dirty="0">
              <a:cs typeface="Times New Roman" charset="0"/>
            </a:endParaRPr>
          </a:p>
          <a:p>
            <a:pPr marL="609600" indent="-609600" eaLnBrk="1" hangingPunct="1">
              <a:buFont typeface="Wingdings" charset="0"/>
              <a:buNone/>
            </a:pPr>
            <a:endParaRPr lang="en-US" sz="2600" dirty="0">
              <a:cs typeface="Times New Roman" charset="0"/>
            </a:endParaRPr>
          </a:p>
          <a:p>
            <a:pPr marL="609600" indent="-609600" eaLnBrk="1" hangingPunct="1"/>
            <a:r>
              <a:rPr lang="en-US" sz="2600" dirty="0">
                <a:cs typeface="Times New Roman" charset="0"/>
              </a:rPr>
              <a:t>Complete the extra credit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600" dirty="0">
              <a:cs typeface="Times New Roman" charset="0"/>
            </a:endParaRPr>
          </a:p>
          <a:p>
            <a:pPr marL="609600" indent="-609600" eaLnBrk="1" hangingPunct="1"/>
            <a:r>
              <a:rPr lang="en-US" sz="2600" dirty="0">
                <a:cs typeface="Times New Roman" charset="0"/>
              </a:rPr>
              <a:t>Be attentive, involved, &amp; </a:t>
            </a:r>
            <a:r>
              <a:rPr lang="en-US" sz="2600" dirty="0" smtClean="0">
                <a:cs typeface="Times New Roman" charset="0"/>
              </a:rPr>
              <a:t>respectful</a:t>
            </a:r>
            <a:endParaRPr lang="en-US" sz="2600" dirty="0">
              <a:cs typeface="Times New Roman" charset="0"/>
            </a:endParaRPr>
          </a:p>
          <a:p>
            <a:pPr marL="609600" indent="-609600" eaLnBrk="1" hangingPunct="1">
              <a:buFont typeface="Wingdings" charset="0"/>
              <a:buNone/>
            </a:pPr>
            <a:endParaRPr lang="en-US" sz="2600" b="1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4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3392" y="0"/>
            <a:ext cx="795496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cs typeface="Times New Roman" charset="0"/>
              </a:rPr>
              <a:t>Activity I: Introductions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392" y="1142999"/>
            <a:ext cx="7772400" cy="49506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/>
            <a:r>
              <a:rPr lang="en-US" dirty="0">
                <a:cs typeface="Times New Roman" charset="0"/>
              </a:rPr>
              <a:t>Split into pairs</a:t>
            </a:r>
          </a:p>
          <a:p>
            <a:pPr marL="609600" indent="-609600" eaLnBrk="1" hangingPunct="1"/>
            <a:r>
              <a:rPr lang="en-US" dirty="0">
                <a:cs typeface="Times New Roman" charset="0"/>
              </a:rPr>
              <a:t>Find out</a:t>
            </a:r>
          </a:p>
          <a:p>
            <a:pPr marL="990600" lvl="1" indent="-519113" eaLnBrk="1" hangingPunct="1"/>
            <a:r>
              <a:rPr lang="en-US" sz="2200" dirty="0" smtClean="0">
                <a:ea typeface="ＭＳ Ｐゴシック" charset="0"/>
                <a:cs typeface="Times New Roman" charset="0"/>
              </a:rPr>
              <a:t>Name</a:t>
            </a:r>
          </a:p>
          <a:p>
            <a:pPr marL="990600" lvl="1" indent="-519113" eaLnBrk="1" hangingPunct="1"/>
            <a:r>
              <a:rPr lang="en-US" sz="2200" dirty="0" smtClean="0">
                <a:ea typeface="ＭＳ Ｐゴシック" charset="0"/>
                <a:cs typeface="Times New Roman" charset="0"/>
              </a:rPr>
              <a:t>Year in school? Major?</a:t>
            </a:r>
            <a:endParaRPr lang="en-US" sz="2200" dirty="0">
              <a:ea typeface="ＭＳ Ｐゴシック" charset="0"/>
              <a:cs typeface="Times New Roman" charset="0"/>
            </a:endParaRPr>
          </a:p>
          <a:p>
            <a:pPr marL="990600" lvl="1" indent="-519113" eaLnBrk="1" hangingPunct="1"/>
            <a:r>
              <a:rPr lang="en-US" sz="2200" dirty="0">
                <a:ea typeface="ＭＳ Ｐゴシック" charset="0"/>
                <a:cs typeface="Times New Roman" charset="0"/>
              </a:rPr>
              <a:t>Where </a:t>
            </a:r>
            <a:r>
              <a:rPr lang="en-US" sz="2200" dirty="0" smtClean="0">
                <a:ea typeface="ＭＳ Ｐゴシック" charset="0"/>
                <a:cs typeface="Times New Roman" charset="0"/>
              </a:rPr>
              <a:t>are you from?</a:t>
            </a:r>
            <a:endParaRPr lang="en-US" sz="2200" dirty="0">
              <a:ea typeface="ＭＳ Ｐゴシック" charset="0"/>
              <a:cs typeface="Times New Roman" charset="0"/>
            </a:endParaRPr>
          </a:p>
          <a:p>
            <a:pPr marL="990600" lvl="1" indent="-519113" eaLnBrk="1" hangingPunct="1"/>
            <a:r>
              <a:rPr lang="en-US" sz="2200" dirty="0">
                <a:ea typeface="ＭＳ Ｐゴシック" charset="0"/>
                <a:cs typeface="Times New Roman" charset="0"/>
              </a:rPr>
              <a:t>What did you want to be as a kid? </a:t>
            </a:r>
            <a:r>
              <a:rPr lang="en-US" sz="2200" dirty="0" smtClean="0">
                <a:ea typeface="ＭＳ Ｐゴシック" charset="0"/>
                <a:cs typeface="Times New Roman" charset="0"/>
              </a:rPr>
              <a:t>Has it changed since then? Any plans for your future career?</a:t>
            </a:r>
            <a:endParaRPr lang="en-US" sz="2200" dirty="0">
              <a:ea typeface="ＭＳ Ｐゴシック" charset="0"/>
              <a:cs typeface="Times New Roman" charset="0"/>
            </a:endParaRPr>
          </a:p>
          <a:p>
            <a:pPr marL="990600" lvl="1" indent="-519113" eaLnBrk="1" hangingPunct="1"/>
            <a:r>
              <a:rPr lang="en-US" sz="2200" dirty="0">
                <a:ea typeface="ＭＳ Ｐゴシック" charset="0"/>
                <a:cs typeface="Times New Roman" charset="0"/>
              </a:rPr>
              <a:t>What is your favorite </a:t>
            </a:r>
            <a:r>
              <a:rPr lang="en-US" sz="2200" dirty="0" smtClean="0">
                <a:ea typeface="ＭＳ Ｐゴシック" charset="0"/>
                <a:cs typeface="Times New Roman" charset="0"/>
              </a:rPr>
              <a:t>movie, TV show, or band/artist?</a:t>
            </a:r>
            <a:endParaRPr lang="en-US" sz="2200" dirty="0">
              <a:ea typeface="ＭＳ Ｐゴシック" charset="0"/>
              <a:cs typeface="Times New Roman" charset="0"/>
            </a:endParaRPr>
          </a:p>
          <a:p>
            <a:pPr marL="609600" indent="-609600" eaLnBrk="1" hangingPunct="1"/>
            <a:r>
              <a:rPr lang="en-US" dirty="0" smtClean="0">
                <a:cs typeface="Times New Roman" charset="0"/>
              </a:rPr>
              <a:t>Then, you’ll introduce yourself to the class</a:t>
            </a:r>
          </a:p>
          <a:p>
            <a:pPr marL="1009650" lvl="1" indent="-609600"/>
            <a:r>
              <a:rPr lang="en-US" dirty="0" smtClean="0">
                <a:cs typeface="Times New Roman" charset="0"/>
              </a:rPr>
              <a:t>Be sure to mention the </a:t>
            </a:r>
            <a:r>
              <a:rPr lang="en-US" dirty="0" smtClean="0">
                <a:cs typeface="Times New Roman" charset="0"/>
              </a:rPr>
              <a:t>above or anything you want to share, </a:t>
            </a:r>
            <a:r>
              <a:rPr lang="en-US" dirty="0" smtClean="0">
                <a:cs typeface="Times New Roman" charset="0"/>
              </a:rPr>
              <a:t>and also why you chose to take this class</a:t>
            </a:r>
          </a:p>
        </p:txBody>
      </p:sp>
    </p:spTree>
    <p:extLst>
      <p:ext uri="{BB962C8B-B14F-4D97-AF65-F5344CB8AC3E}">
        <p14:creationId xmlns:p14="http://schemas.microsoft.com/office/powerpoint/2010/main" val="279252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11430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Your Instructor</a:t>
            </a:r>
            <a:endParaRPr lang="en-US" dirty="0"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955" y="1975611"/>
            <a:ext cx="8840917" cy="4665732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smtClean="0"/>
              <a:t>Name:</a:t>
            </a:r>
            <a:r>
              <a:rPr lang="en-US" sz="2400" dirty="0" smtClean="0"/>
              <a:t>                Matt</a:t>
            </a:r>
          </a:p>
          <a:p>
            <a:r>
              <a:rPr lang="en-US" sz="2400" b="1" dirty="0" smtClean="0"/>
              <a:t>Year/Major:     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 doctoral student, Counseling Psychology</a:t>
            </a:r>
          </a:p>
          <a:p>
            <a:r>
              <a:rPr lang="en-US" sz="2400" b="1" dirty="0" smtClean="0"/>
              <a:t>Home Town:    </a:t>
            </a:r>
            <a:r>
              <a:rPr lang="en-US" sz="2400" dirty="0" smtClean="0"/>
              <a:t>New Lenox, IL . . . but Champaign is my home now</a:t>
            </a:r>
          </a:p>
          <a:p>
            <a:r>
              <a:rPr lang="en-US" sz="2400" b="1" dirty="0" smtClean="0"/>
              <a:t>Movie(s)</a:t>
            </a:r>
            <a:r>
              <a:rPr lang="en-US" sz="2400" dirty="0" smtClean="0"/>
              <a:t>:          Ferris Buehler’s Day Off, Lord of the Rings, &amp; Shutter Island</a:t>
            </a:r>
          </a:p>
          <a:p>
            <a:r>
              <a:rPr lang="en-US" sz="2400" b="1" dirty="0" smtClean="0"/>
              <a:t>TV </a:t>
            </a:r>
            <a:r>
              <a:rPr lang="en-US" sz="2400" b="1" dirty="0" smtClean="0"/>
              <a:t>Show(s):      </a:t>
            </a:r>
            <a:r>
              <a:rPr lang="en-US" sz="2400" dirty="0" smtClean="0"/>
              <a:t>The Office, Parks and Rec, &amp; Arrested  Development</a:t>
            </a:r>
            <a:endParaRPr lang="en-US" sz="2400" dirty="0" smtClean="0"/>
          </a:p>
          <a:p>
            <a:r>
              <a:rPr lang="en-US" sz="2400" b="1" dirty="0" smtClean="0"/>
              <a:t>Band/Artist</a:t>
            </a:r>
            <a:r>
              <a:rPr lang="en-US" sz="2400" dirty="0" smtClean="0"/>
              <a:t>:     </a:t>
            </a:r>
            <a:r>
              <a:rPr lang="en-US" sz="2400" dirty="0" smtClean="0"/>
              <a:t>Dave Matthews Band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As a kid, I had no doubt I would play professional baseball. Then, I realized how </a:t>
            </a:r>
            <a:r>
              <a:rPr lang="en-US" sz="2400" dirty="0" smtClean="0"/>
              <a:t>exceptionally average </a:t>
            </a:r>
            <a:r>
              <a:rPr lang="en-US" sz="2400" dirty="0" smtClean="0"/>
              <a:t>I was at baseball and realized I should probably pursue something else. I started at a different university before transferring here and even changed my major. </a:t>
            </a:r>
            <a:r>
              <a:rPr lang="en-US" sz="2400" dirty="0" smtClean="0"/>
              <a:t>I was planning to be an MD.</a:t>
            </a:r>
            <a:r>
              <a:rPr lang="en-US" sz="2400" dirty="0" smtClean="0"/>
              <a:t> </a:t>
            </a:r>
            <a:r>
              <a:rPr lang="en-US" sz="2400" dirty="0" smtClean="0"/>
              <a:t>Then, I applied to 4 different types of graduate school programs, and here I </a:t>
            </a:r>
            <a:r>
              <a:rPr lang="en-US" sz="2400" dirty="0" smtClean="0"/>
              <a:t>am</a:t>
            </a:r>
            <a:r>
              <a:rPr lang="en-US" sz="2400" dirty="0" smtClean="0"/>
              <a:t>, soon to be a psychologist</a:t>
            </a:r>
            <a:r>
              <a:rPr lang="en-US" sz="24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Seriously</a:t>
            </a:r>
            <a:r>
              <a:rPr lang="en-US" sz="2400" dirty="0" smtClean="0"/>
              <a:t>, you don’t have to have it all figured out! But, I’m here to help you with that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4" name="Picture 3" descr="14572365_10210424128616387_7044286009578708046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31" y="-1"/>
            <a:ext cx="2177241" cy="1975611"/>
          </a:xfrm>
          <a:prstGeom prst="rect">
            <a:avLst/>
          </a:prstGeom>
        </p:spPr>
      </p:pic>
      <p:pic>
        <p:nvPicPr>
          <p:cNvPr id="5" name="Picture 4" descr="10377447_10202142337304755_400928989670023217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5" y="0"/>
            <a:ext cx="2045287" cy="19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5547"/>
            <a:ext cx="8229600" cy="1143000"/>
          </a:xfrm>
        </p:spPr>
        <p:txBody>
          <a:bodyPr/>
          <a:lstStyle/>
          <a:p>
            <a:r>
              <a:rPr lang="en-US" dirty="0" smtClean="0"/>
              <a:t>LET’S TAKE A BREAK!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9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6763" y="245966"/>
            <a:ext cx="79549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b="1" dirty="0" smtClean="0">
                <a:cs typeface="Times New Roman" charset="0"/>
              </a:rPr>
              <a:t>Tips</a:t>
            </a:r>
            <a:endParaRPr lang="en-US" sz="4800" b="1" dirty="0">
              <a:cs typeface="Times New Roman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763" y="1185476"/>
            <a:ext cx="8077200" cy="4884864"/>
          </a:xfrm>
        </p:spPr>
        <p:txBody>
          <a:bodyPr/>
          <a:lstStyle/>
          <a:p>
            <a:pPr marL="609600" indent="-609600" eaLnBrk="1" hangingPunct="1"/>
            <a:r>
              <a:rPr lang="en-US" sz="3600" dirty="0">
                <a:cs typeface="Times New Roman" charset="0"/>
              </a:rPr>
              <a:t>Seems intense but most assignments are short, easy…worthwhile!</a:t>
            </a:r>
          </a:p>
          <a:p>
            <a:pPr marL="609600" indent="-609600" eaLnBrk="1" hangingPunct="1"/>
            <a:r>
              <a:rPr lang="en-US" sz="3600" dirty="0">
                <a:cs typeface="Times New Roman" charset="0"/>
              </a:rPr>
              <a:t>Put time into it and you will benefit</a:t>
            </a:r>
          </a:p>
          <a:p>
            <a:pPr marL="609600" indent="-609600" eaLnBrk="1" hangingPunct="1"/>
            <a:r>
              <a:rPr lang="en-US" sz="3600" dirty="0" smtClean="0">
                <a:cs typeface="Times New Roman" charset="0"/>
              </a:rPr>
              <a:t>Don’t </a:t>
            </a:r>
            <a:r>
              <a:rPr lang="en-US" sz="3600" dirty="0">
                <a:cs typeface="Times New Roman" charset="0"/>
              </a:rPr>
              <a:t>wait until the last minute </a:t>
            </a:r>
          </a:p>
          <a:p>
            <a:pPr marL="609600" indent="-609600" eaLnBrk="1" hangingPunct="1"/>
            <a:r>
              <a:rPr lang="en-US" sz="3600" dirty="0" smtClean="0">
                <a:cs typeface="Times New Roman" charset="0"/>
              </a:rPr>
              <a:t>I’m a helpful resource – don’t </a:t>
            </a:r>
            <a:r>
              <a:rPr lang="en-US" sz="3600" dirty="0">
                <a:cs typeface="Times New Roman" charset="0"/>
              </a:rPr>
              <a:t>be intimidated!!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3900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2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305082"/>
              </p:ext>
            </p:extLst>
          </p:nvPr>
        </p:nvGraphicFramePr>
        <p:xfrm>
          <a:off x="0" y="-184967"/>
          <a:ext cx="9144000" cy="704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Document" r:id="rId3" imgW="6121400" imgH="4838700" progId="Word.Document.12">
                  <p:embed/>
                </p:oleObj>
              </mc:Choice>
              <mc:Fallback>
                <p:oleObj name="Document" r:id="rId3" imgW="61214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84967"/>
                        <a:ext cx="9144000" cy="7042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00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161" y="104517"/>
            <a:ext cx="7772400" cy="1219200"/>
          </a:xfrm>
        </p:spPr>
        <p:txBody>
          <a:bodyPr/>
          <a:lstStyle/>
          <a:p>
            <a:r>
              <a:rPr lang="en-US" b="1" dirty="0">
                <a:latin typeface="Arial" charset="0"/>
              </a:rPr>
              <a:t>Grading Policy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37" y="1406194"/>
            <a:ext cx="8962563" cy="4928073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charset="0"/>
              <a:buNone/>
            </a:pPr>
            <a:r>
              <a:rPr lang="en-US" sz="2800" dirty="0">
                <a:latin typeface="Times" charset="0"/>
                <a:cs typeface="Times New Roman" charset="0"/>
              </a:rPr>
              <a:t>The number of points you accumulate out of </a:t>
            </a:r>
            <a:r>
              <a:rPr lang="en-US" sz="2800" dirty="0">
                <a:latin typeface="Times" charset="0"/>
                <a:cs typeface="Times New Roman" charset="0"/>
              </a:rPr>
              <a:t>7</a:t>
            </a:r>
            <a:r>
              <a:rPr lang="en-US" sz="2800" dirty="0" smtClean="0">
                <a:latin typeface="Times" charset="0"/>
                <a:cs typeface="Times New Roman" charset="0"/>
              </a:rPr>
              <a:t>00 possible will </a:t>
            </a:r>
            <a:r>
              <a:rPr lang="en-US" sz="2800" dirty="0">
                <a:latin typeface="Times" charset="0"/>
                <a:cs typeface="Times New Roman" charset="0"/>
              </a:rPr>
              <a:t>determine Grades:</a:t>
            </a:r>
          </a:p>
          <a:p>
            <a:r>
              <a:rPr lang="en-US" sz="2800" dirty="0">
                <a:latin typeface="Times" charset="0"/>
                <a:cs typeface="Times New Roman" charset="0"/>
              </a:rPr>
              <a:t>		</a:t>
            </a:r>
            <a:r>
              <a:rPr lang="en-US" sz="2800" dirty="0">
                <a:latin typeface="Times" charset="0"/>
                <a:cs typeface="Times New Roman" charset="0"/>
              </a:rPr>
              <a:t> </a:t>
            </a:r>
            <a:r>
              <a:rPr lang="en-US" sz="2800" dirty="0" smtClean="0">
                <a:latin typeface="Times" charset="0"/>
                <a:cs typeface="Times New Roman" charset="0"/>
              </a:rPr>
              <a:t>  </a:t>
            </a:r>
            <a:r>
              <a:rPr lang="en-US" sz="2800" dirty="0" smtClean="0"/>
              <a:t>651</a:t>
            </a:r>
            <a:r>
              <a:rPr lang="en-US" sz="2800" dirty="0" smtClean="0"/>
              <a:t>-700 </a:t>
            </a:r>
            <a:r>
              <a:rPr lang="en-US" sz="2800" dirty="0"/>
              <a:t>points = </a:t>
            </a:r>
            <a:r>
              <a:rPr lang="en-US" sz="2800" dirty="0" smtClean="0"/>
              <a:t>  A     93</a:t>
            </a:r>
            <a:r>
              <a:rPr lang="en-US" sz="2800" dirty="0"/>
              <a:t>+%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630-650   </a:t>
            </a:r>
            <a:r>
              <a:rPr lang="en-US" sz="2800" dirty="0"/>
              <a:t>points = A- </a:t>
            </a:r>
            <a:r>
              <a:rPr lang="en-US" sz="2800" dirty="0" smtClean="0"/>
              <a:t>  90</a:t>
            </a:r>
            <a:r>
              <a:rPr lang="en-US" sz="2800" dirty="0"/>
              <a:t>-92%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609-629   </a:t>
            </a:r>
            <a:r>
              <a:rPr lang="en-US" sz="2800" dirty="0"/>
              <a:t>points = B+ </a:t>
            </a:r>
            <a:r>
              <a:rPr lang="en-US" sz="2800" dirty="0" smtClean="0"/>
              <a:t>  87</a:t>
            </a:r>
            <a:r>
              <a:rPr lang="en-US" sz="2800" dirty="0"/>
              <a:t>-89%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581-608   </a:t>
            </a:r>
            <a:r>
              <a:rPr lang="en-US" sz="2800" dirty="0"/>
              <a:t>points = B </a:t>
            </a:r>
            <a:r>
              <a:rPr lang="en-US" sz="2800" dirty="0" smtClean="0"/>
              <a:t>    80</a:t>
            </a:r>
            <a:r>
              <a:rPr lang="en-US" sz="2800" dirty="0"/>
              <a:t>-86%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539-559   </a:t>
            </a:r>
            <a:r>
              <a:rPr lang="en-US" sz="2800" dirty="0"/>
              <a:t>points = C+ </a:t>
            </a:r>
            <a:r>
              <a:rPr lang="en-US" sz="2800" dirty="0" smtClean="0"/>
              <a:t>  77</a:t>
            </a:r>
            <a:r>
              <a:rPr lang="en-US" sz="2800" dirty="0"/>
              <a:t>-79%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511-538   </a:t>
            </a:r>
            <a:r>
              <a:rPr lang="en-US" sz="2800" dirty="0"/>
              <a:t>points = C </a:t>
            </a:r>
            <a:r>
              <a:rPr lang="en-US" sz="2800" dirty="0" smtClean="0"/>
              <a:t>    70</a:t>
            </a:r>
            <a:r>
              <a:rPr lang="en-US" sz="2800" dirty="0"/>
              <a:t>-76%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469-489   </a:t>
            </a:r>
            <a:r>
              <a:rPr lang="en-US" sz="2800" dirty="0"/>
              <a:t>points = D+ </a:t>
            </a:r>
            <a:r>
              <a:rPr lang="en-US" sz="2800" dirty="0" smtClean="0"/>
              <a:t>  67</a:t>
            </a:r>
            <a:r>
              <a:rPr lang="en-US" sz="2800" dirty="0"/>
              <a:t>-69%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441-468   </a:t>
            </a:r>
            <a:r>
              <a:rPr lang="en-US" sz="2800" dirty="0"/>
              <a:t>points = D </a:t>
            </a:r>
            <a:r>
              <a:rPr lang="en-US" sz="2800" dirty="0" smtClean="0"/>
              <a:t>    60</a:t>
            </a:r>
            <a:r>
              <a:rPr lang="en-US" sz="2800" dirty="0"/>
              <a:t>-66% </a:t>
            </a:r>
            <a:endParaRPr lang="en-US" sz="2800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2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sheet of paper or word doc – you won’t turn this in – respond to the prompt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will have 90 seconds per prompt: keep writing for the whole 90 seconds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Just write what comes to mind and try not to filter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7" y="76200"/>
            <a:ext cx="7954963" cy="609600"/>
          </a:xfrm>
        </p:spPr>
        <p:txBody>
          <a:bodyPr>
            <a:noAutofit/>
          </a:bodyPr>
          <a:lstStyle/>
          <a:p>
            <a:r>
              <a:rPr lang="en-US" sz="4800" b="1" dirty="0">
                <a:cs typeface="Times New Roman" charset="0"/>
              </a:rPr>
              <a:t>Activity </a:t>
            </a:r>
            <a:r>
              <a:rPr lang="en-US" sz="4800" b="1" dirty="0" smtClean="0">
                <a:cs typeface="Times New Roman" charset="0"/>
              </a:rPr>
              <a:t>II</a:t>
            </a:r>
            <a:r>
              <a:rPr lang="en-US" sz="4800" b="1" dirty="0">
                <a:cs typeface="Times New Roman" charset="0"/>
              </a:rPr>
              <a:t>: End of the World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98" y="1143000"/>
            <a:ext cx="83058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	</a:t>
            </a:r>
            <a:r>
              <a:rPr lang="en-US" sz="2800" dirty="0" smtClean="0">
                <a:cs typeface="Times New Roman" charset="0"/>
              </a:rPr>
              <a:t>Break </a:t>
            </a:r>
            <a:r>
              <a:rPr lang="en-US" sz="2800" dirty="0">
                <a:cs typeface="Times New Roman" charset="0"/>
              </a:rPr>
              <a:t>it into </a:t>
            </a:r>
            <a:r>
              <a:rPr lang="en-US" sz="2800" dirty="0" smtClean="0">
                <a:cs typeface="Times New Roman" charset="0"/>
              </a:rPr>
              <a:t>groups of 3 3-4</a:t>
            </a:r>
            <a:endParaRPr lang="en-US" sz="2800" dirty="0" smtClean="0"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	</a:t>
            </a:r>
            <a:r>
              <a:rPr lang="en-US" sz="2800" dirty="0" smtClean="0">
                <a:cs typeface="Times New Roman" charset="0"/>
              </a:rPr>
              <a:t>Description:</a:t>
            </a:r>
            <a:endParaRPr lang="en-US" sz="2800" dirty="0">
              <a:cs typeface="Times New Roman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cs typeface="Times New Roman" charset="0"/>
              </a:rPr>
              <a:t>By </a:t>
            </a:r>
            <a:r>
              <a:rPr lang="en-US" sz="2800" b="1" dirty="0">
                <a:solidFill>
                  <a:srgbClr val="FF0000"/>
                </a:solidFill>
                <a:cs typeface="Times New Roman" charset="0"/>
              </a:rPr>
              <a:t>the end of the tomorrow, a bizarre virus will kill all of humankind.  However, you are a brilliant scientist who has manufactured a vaccine that can make people completely immune to the effects of the virus.  Unfortunately, you only have enough vaccine to inoculate 5 people, and you only have </a:t>
            </a:r>
            <a:r>
              <a:rPr lang="en-US" sz="2800" b="1" dirty="0" smtClean="0">
                <a:solidFill>
                  <a:srgbClr val="FF0000"/>
                </a:solidFill>
                <a:cs typeface="Times New Roman" charset="0"/>
              </a:rPr>
              <a:t>14 </a:t>
            </a:r>
            <a:r>
              <a:rPr lang="en-US" sz="2800" b="1" dirty="0">
                <a:solidFill>
                  <a:srgbClr val="FF0000"/>
                </a:solidFill>
                <a:cs typeface="Times New Roman" charset="0"/>
              </a:rPr>
              <a:t>people from which to choose.  Which of the following people will you vaccinate in order to continue our species from this horrible event?</a:t>
            </a:r>
          </a:p>
        </p:txBody>
      </p:sp>
    </p:spTree>
    <p:extLst>
      <p:ext uri="{BB962C8B-B14F-4D97-AF65-F5344CB8AC3E}">
        <p14:creationId xmlns:p14="http://schemas.microsoft.com/office/powerpoint/2010/main" val="156749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954963" cy="609600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atin typeface="Arial" charset="0"/>
                <a:cs typeface="Times New Roman" charset="0"/>
              </a:rPr>
              <a:t>Activity III: End of the World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457" y="1011907"/>
            <a:ext cx="8688106" cy="548640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cs typeface="Times New Roman" charset="0"/>
              </a:rPr>
              <a:t>A </a:t>
            </a:r>
            <a:r>
              <a:rPr lang="en-US" sz="2200" dirty="0" smtClean="0">
                <a:cs typeface="Times New Roman" charset="0"/>
              </a:rPr>
              <a:t>physician (65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</a:t>
            </a:r>
            <a:r>
              <a:rPr lang="en-US" sz="2200" dirty="0" smtClean="0">
                <a:cs typeface="Times New Roman" charset="0"/>
              </a:rPr>
              <a:t>)  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cs typeface="Times New Roman" charset="0"/>
              </a:rPr>
              <a:t>An airplane </a:t>
            </a:r>
            <a:r>
              <a:rPr lang="en-US" sz="2200" dirty="0" smtClean="0">
                <a:cs typeface="Times New Roman" charset="0"/>
              </a:rPr>
              <a:t>pilot (60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cs typeface="Times New Roman" charset="0"/>
              </a:rPr>
              <a:t>A professional musician </a:t>
            </a:r>
            <a:r>
              <a:rPr lang="en-US" sz="2200" dirty="0" smtClean="0">
                <a:cs typeface="Times New Roman" charset="0"/>
              </a:rPr>
              <a:t>(26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cs typeface="Times New Roman" charset="0"/>
              </a:rPr>
              <a:t>A </a:t>
            </a:r>
            <a:r>
              <a:rPr lang="en-US" sz="2200" dirty="0" smtClean="0">
                <a:cs typeface="Times New Roman" charset="0"/>
              </a:rPr>
              <a:t>librarian (23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cs typeface="Times New Roman" charset="0"/>
              </a:rPr>
              <a:t>A </a:t>
            </a:r>
            <a:r>
              <a:rPr lang="en-US" sz="2200" dirty="0" smtClean="0">
                <a:cs typeface="Times New Roman" charset="0"/>
              </a:rPr>
              <a:t>politician (30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>
                <a:cs typeface="Times New Roman" charset="0"/>
              </a:rPr>
              <a:t>A construction </a:t>
            </a:r>
            <a:r>
              <a:rPr lang="en-US" sz="2200" dirty="0" smtClean="0">
                <a:cs typeface="Times New Roman" charset="0"/>
              </a:rPr>
              <a:t>worker (40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A </a:t>
            </a:r>
            <a:r>
              <a:rPr lang="en-US" sz="2200" dirty="0">
                <a:cs typeface="Times New Roman" charset="0"/>
              </a:rPr>
              <a:t>computer programmer </a:t>
            </a:r>
            <a:r>
              <a:rPr lang="en-US" sz="2200" dirty="0" smtClean="0">
                <a:cs typeface="Times New Roman" charset="0"/>
              </a:rPr>
              <a:t>(38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</a:t>
            </a:r>
            <a:r>
              <a:rPr lang="en-US" sz="2200" dirty="0" smtClean="0">
                <a:cs typeface="Times New Roman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    A </a:t>
            </a:r>
            <a:r>
              <a:rPr lang="en-US" sz="2200" dirty="0" smtClean="0">
                <a:cs typeface="Times New Roman" charset="0"/>
              </a:rPr>
              <a:t>teacher (49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     A </a:t>
            </a:r>
            <a:r>
              <a:rPr lang="en-US" sz="2200" dirty="0">
                <a:cs typeface="Times New Roman" charset="0"/>
              </a:rPr>
              <a:t>judge (45 </a:t>
            </a:r>
            <a:r>
              <a:rPr lang="en-US" sz="2200" dirty="0" err="1">
                <a:cs typeface="Times New Roman" charset="0"/>
              </a:rPr>
              <a:t>yrs</a:t>
            </a:r>
            <a:r>
              <a:rPr lang="en-US" sz="2200" dirty="0">
                <a:cs typeface="Times New Roman" charset="0"/>
              </a:rPr>
              <a:t>, woman</a:t>
            </a:r>
            <a:r>
              <a:rPr lang="en-US" sz="2200" dirty="0" smtClean="0">
                <a:cs typeface="Times New Roman" charset="0"/>
              </a:rPr>
              <a:t>)</a:t>
            </a:r>
            <a:endParaRPr lang="en-US" sz="2200" dirty="0" smtClean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 </a:t>
            </a:r>
            <a:r>
              <a:rPr lang="en-US" sz="2200" dirty="0" smtClean="0">
                <a:cs typeface="Times New Roman" charset="0"/>
              </a:rPr>
              <a:t>    A </a:t>
            </a:r>
            <a:r>
              <a:rPr lang="en-US" sz="2200" dirty="0" smtClean="0">
                <a:cs typeface="Times New Roman" charset="0"/>
              </a:rPr>
              <a:t>biologist (32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     A </a:t>
            </a:r>
            <a:r>
              <a:rPr lang="en-US" sz="2200" dirty="0" smtClean="0">
                <a:cs typeface="Times New Roman" charset="0"/>
              </a:rPr>
              <a:t>psychiatrist (34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</a:t>
            </a:r>
            <a:r>
              <a:rPr lang="en-US" sz="2200" dirty="0" smtClean="0">
                <a:cs typeface="Times New Roman" charset="0"/>
              </a:rPr>
              <a:t>      A </a:t>
            </a:r>
            <a:r>
              <a:rPr lang="en-US" sz="2200" dirty="0" smtClean="0">
                <a:cs typeface="Times New Roman" charset="0"/>
              </a:rPr>
              <a:t>farmer (57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 </a:t>
            </a:r>
            <a:r>
              <a:rPr lang="en-US" sz="2200" dirty="0" smtClean="0">
                <a:cs typeface="Times New Roman" charset="0"/>
              </a:rPr>
              <a:t>     A </a:t>
            </a:r>
            <a:r>
              <a:rPr lang="en-US" sz="2200" dirty="0" smtClean="0">
                <a:cs typeface="Times New Roman" charset="0"/>
              </a:rPr>
              <a:t>minister (36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woman)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200" dirty="0" smtClean="0">
                <a:cs typeface="Times New Roman" charset="0"/>
              </a:rPr>
              <a:t>  </a:t>
            </a:r>
            <a:r>
              <a:rPr lang="en-US" sz="2200" dirty="0" smtClean="0">
                <a:cs typeface="Times New Roman" charset="0"/>
              </a:rPr>
              <a:t>     A </a:t>
            </a:r>
            <a:r>
              <a:rPr lang="en-US" sz="2200" dirty="0" smtClean="0">
                <a:cs typeface="Times New Roman" charset="0"/>
              </a:rPr>
              <a:t>policeman (50 </a:t>
            </a:r>
            <a:r>
              <a:rPr lang="en-US" sz="2200" dirty="0" err="1" smtClean="0">
                <a:cs typeface="Times New Roman" charset="0"/>
              </a:rPr>
              <a:t>yrs</a:t>
            </a:r>
            <a:r>
              <a:rPr lang="en-US" sz="2200" dirty="0" smtClean="0">
                <a:cs typeface="Times New Roman" charset="0"/>
              </a:rPr>
              <a:t>, man)</a:t>
            </a:r>
            <a:endParaRPr lang="en-US" sz="2200" dirty="0"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 smtClean="0">
                <a:latin typeface="Times" charset="0"/>
                <a:cs typeface="Times New Roman" charset="0"/>
              </a:rPr>
              <a:t>  </a:t>
            </a:r>
            <a:endParaRPr lang="en-US" sz="2200" b="1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954963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Times New Roman" charset="0"/>
              </a:rPr>
              <a:t>Activity III: End of the World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43000"/>
            <a:ext cx="8077200" cy="5486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4000" dirty="0">
                <a:cs typeface="Times New Roman" charset="0"/>
              </a:rPr>
              <a:t>What does this activity tell you?</a:t>
            </a:r>
            <a:r>
              <a:rPr lang="en-US" sz="4000" b="1" dirty="0">
                <a:cs typeface="Times New Roman" charset="0"/>
              </a:rPr>
              <a:t>	</a:t>
            </a:r>
          </a:p>
          <a:p>
            <a:pPr marL="990600" lvl="1" indent="-533400"/>
            <a:r>
              <a:rPr lang="en-US" sz="4000" dirty="0">
                <a:cs typeface="Times New Roman" charset="0"/>
              </a:rPr>
              <a:t>Your values </a:t>
            </a:r>
          </a:p>
          <a:p>
            <a:pPr marL="990600" lvl="1" indent="-533400"/>
            <a:r>
              <a:rPr lang="en-US" sz="4000" dirty="0">
                <a:cs typeface="Times New Roman" charset="0"/>
              </a:rPr>
              <a:t>How you think about various occupations</a:t>
            </a:r>
          </a:p>
          <a:p>
            <a:pPr marL="990600" lvl="1" indent="-533400"/>
            <a:r>
              <a:rPr lang="en-US" sz="4000" dirty="0">
                <a:cs typeface="Times New Roman" charset="0"/>
              </a:rPr>
              <a:t>Your thoughts about age and gender</a:t>
            </a:r>
          </a:p>
          <a:p>
            <a:pPr marL="990600" lvl="1" indent="-533400"/>
            <a:r>
              <a:rPr lang="en-US" sz="4000" dirty="0">
                <a:cs typeface="Times New Roman" charset="0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434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NOTE: We will do a tour of the Career Center </a:t>
            </a:r>
            <a:r>
              <a:rPr lang="en-US" dirty="0" smtClean="0"/>
              <a:t>(soon after Spring Break)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are you hoping to get out of this class?</a:t>
            </a:r>
          </a:p>
          <a:p>
            <a:r>
              <a:rPr lang="en-US" dirty="0" smtClean="0"/>
              <a:t>What would you like to learn more about that isn’t listed?</a:t>
            </a:r>
          </a:p>
          <a:p>
            <a:r>
              <a:rPr lang="en-US" dirty="0" smtClean="0"/>
              <a:t>How do you want to schedule breaks into this class?</a:t>
            </a:r>
          </a:p>
          <a:p>
            <a:pPr lvl="1"/>
            <a:r>
              <a:rPr lang="en-US" dirty="0" smtClean="0"/>
              <a:t>We won’t always (or regularly go the entire 2:50, but plan as if we will)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6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you want to do after college? Why? When did you decide this?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60" b="1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723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value? Generally? In your future career? (e.g., money, family, leisure, location, etc.)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" y="2135100"/>
            <a:ext cx="8052283" cy="39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your personal strengths? What makes you uniquely you?</a:t>
            </a:r>
            <a:endParaRPr lang="en-US" dirty="0"/>
          </a:p>
        </p:txBody>
      </p:sp>
      <p:pic>
        <p:nvPicPr>
          <p:cNvPr id="4" name="Picture 3" descr="4e208e98758a88be0c31b892a39ae0b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8623"/>
            <a:ext cx="8229600" cy="45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5952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Introductions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6988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2"/>
            <a:ext cx="8229600" cy="1143000"/>
          </a:xfrm>
        </p:spPr>
        <p:txBody>
          <a:bodyPr/>
          <a:lstStyle/>
          <a:p>
            <a:r>
              <a:rPr lang="en-US" dirty="0" smtClean="0"/>
              <a:t>Who wants to go into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9" y="1236325"/>
            <a:ext cx="8686800" cy="4525963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Medicine</a:t>
            </a:r>
          </a:p>
          <a:p>
            <a:r>
              <a:rPr lang="en-US" dirty="0" smtClean="0"/>
              <a:t>Law</a:t>
            </a:r>
          </a:p>
          <a:p>
            <a:r>
              <a:rPr lang="en-US" dirty="0" smtClean="0"/>
              <a:t>Engineering</a:t>
            </a:r>
          </a:p>
          <a:p>
            <a:r>
              <a:rPr lang="en-US" dirty="0" smtClean="0"/>
              <a:t>Finance/Business</a:t>
            </a:r>
          </a:p>
          <a:p>
            <a:r>
              <a:rPr lang="en-US" dirty="0" smtClean="0"/>
              <a:t>Social Services/Public Services/Helping Professions</a:t>
            </a:r>
          </a:p>
          <a:p>
            <a:r>
              <a:rPr lang="en-US" dirty="0" smtClean="0"/>
              <a:t>Politics</a:t>
            </a:r>
          </a:p>
          <a:p>
            <a:r>
              <a:rPr lang="en-US" dirty="0" smtClean="0"/>
              <a:t>Communication/Advertising</a:t>
            </a:r>
          </a:p>
          <a:p>
            <a:r>
              <a:rPr lang="en-US" dirty="0" smtClean="0"/>
              <a:t>Art/Design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IT/Computer Sciences</a:t>
            </a:r>
          </a:p>
          <a:p>
            <a:r>
              <a:rPr lang="en-US" dirty="0" smtClean="0"/>
              <a:t>Other?</a:t>
            </a:r>
          </a:p>
          <a:p>
            <a:r>
              <a:rPr lang="en-US" dirty="0" smtClean="0"/>
              <a:t>I HAVE NO IDEA!</a:t>
            </a:r>
          </a:p>
        </p:txBody>
      </p:sp>
    </p:spTree>
    <p:extLst>
      <p:ext uri="{BB962C8B-B14F-4D97-AF65-F5344CB8AC3E}">
        <p14:creationId xmlns:p14="http://schemas.microsoft.com/office/powerpoint/2010/main" val="6175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You </a:t>
            </a:r>
            <a:r>
              <a:rPr lang="en-US" dirty="0" smtClean="0"/>
              <a:t>Index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(phonetic pronunciation)</a:t>
            </a:r>
          </a:p>
          <a:p>
            <a:r>
              <a:rPr lang="en-US" dirty="0" smtClean="0"/>
              <a:t>Year</a:t>
            </a:r>
            <a:endParaRPr lang="en-US" dirty="0"/>
          </a:p>
          <a:p>
            <a:r>
              <a:rPr lang="en-US" dirty="0" smtClean="0"/>
              <a:t>Major</a:t>
            </a:r>
          </a:p>
          <a:p>
            <a:r>
              <a:rPr lang="en-US" dirty="0" smtClean="0"/>
              <a:t>What you’re doing after this class (e.g., internship, job, classes/another year of school, traveling, just </a:t>
            </a:r>
            <a:r>
              <a:rPr lang="en-US" dirty="0" err="1" smtClean="0"/>
              <a:t>chillin</a:t>
            </a:r>
            <a:r>
              <a:rPr lang="en-US" smtClean="0"/>
              <a:t>’ </a:t>
            </a:r>
            <a:r>
              <a:rPr lang="en-US" dirty="0" smtClean="0"/>
              <a:t>etc.)</a:t>
            </a:r>
          </a:p>
          <a:p>
            <a:r>
              <a:rPr lang="en-US" dirty="0" smtClean="0"/>
              <a:t>What are your ultimate career goals?</a:t>
            </a:r>
          </a:p>
          <a:p>
            <a:r>
              <a:rPr lang="en-US" dirty="0" smtClean="0"/>
              <a:t>What do you hope to get out of this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5803"/>
      </p:ext>
    </p:extLst>
  </p:cSld>
  <p:clrMapOvr>
    <a:masterClrMapping/>
  </p:clrMapOvr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848</TotalTime>
  <Words>1753</Words>
  <Application>Microsoft Macintosh PowerPoint</Application>
  <PresentationFormat>On-screen Show (4:3)</PresentationFormat>
  <Paragraphs>215</Paragraphs>
  <Slides>33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COE-template</vt:lpstr>
      <vt:lpstr>Custom Design</vt:lpstr>
      <vt:lpstr>1_Custom Design</vt:lpstr>
      <vt:lpstr>Document</vt:lpstr>
      <vt:lpstr>EPSY 220  Career Theory and Practice Section I</vt:lpstr>
      <vt:lpstr>Welcome!</vt:lpstr>
      <vt:lpstr>Free Writing</vt:lpstr>
      <vt:lpstr>What do you want to do after college? Why? When did you decide this?</vt:lpstr>
      <vt:lpstr>What do you value? Generally? In your future career? (e.g., money, family, leisure, location, etc.)</vt:lpstr>
      <vt:lpstr>What are your personal strengths? What makes you uniquely you?</vt:lpstr>
      <vt:lpstr>Introductions</vt:lpstr>
      <vt:lpstr>Who wants to go into . . .</vt:lpstr>
      <vt:lpstr>One You Index Card</vt:lpstr>
      <vt:lpstr>Major Course Goals </vt:lpstr>
      <vt:lpstr>Additional Course Goals </vt:lpstr>
      <vt:lpstr>Course Materials</vt:lpstr>
      <vt:lpstr>Course Requirements</vt:lpstr>
      <vt:lpstr>Be in Communication with Me</vt:lpstr>
      <vt:lpstr>How Office Hours Work…</vt:lpstr>
      <vt:lpstr>IMPORTANT Course Policies</vt:lpstr>
      <vt:lpstr>Other Policies…</vt:lpstr>
      <vt:lpstr>REMEMBER…</vt:lpstr>
      <vt:lpstr>Projects</vt:lpstr>
      <vt:lpstr>Projects…</vt:lpstr>
      <vt:lpstr>Projects (most are short!!)</vt:lpstr>
      <vt:lpstr>Strategy &amp; Planning…</vt:lpstr>
      <vt:lpstr>How to do well in this class</vt:lpstr>
      <vt:lpstr>Activity I: Introductions</vt:lpstr>
      <vt:lpstr>Your Instructor</vt:lpstr>
      <vt:lpstr>LET’S TAKE A BREAK!</vt:lpstr>
      <vt:lpstr>Tips</vt:lpstr>
      <vt:lpstr>PowerPoint Presentation</vt:lpstr>
      <vt:lpstr>Grading Policy</vt:lpstr>
      <vt:lpstr>Activity II: End of the World</vt:lpstr>
      <vt:lpstr>Activity III: End of the World</vt:lpstr>
      <vt:lpstr>Activity III: End of the World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Matthew King</cp:lastModifiedBy>
  <cp:revision>57</cp:revision>
  <dcterms:created xsi:type="dcterms:W3CDTF">2013-05-06T16:35:13Z</dcterms:created>
  <dcterms:modified xsi:type="dcterms:W3CDTF">2017-03-14T04:48:27Z</dcterms:modified>
</cp:coreProperties>
</file>