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33"/>
  </p:notesMasterIdLst>
  <p:sldIdLst>
    <p:sldId id="262" r:id="rId4"/>
    <p:sldId id="263" r:id="rId5"/>
    <p:sldId id="269" r:id="rId6"/>
    <p:sldId id="270" r:id="rId7"/>
    <p:sldId id="271" r:id="rId8"/>
    <p:sldId id="272" r:id="rId9"/>
    <p:sldId id="265" r:id="rId10"/>
    <p:sldId id="264" r:id="rId11"/>
    <p:sldId id="268" r:id="rId12"/>
    <p:sldId id="273" r:id="rId13"/>
    <p:sldId id="275" r:id="rId14"/>
    <p:sldId id="276" r:id="rId15"/>
    <p:sldId id="278" r:id="rId16"/>
    <p:sldId id="277" r:id="rId17"/>
    <p:sldId id="300" r:id="rId18"/>
    <p:sldId id="280" r:id="rId19"/>
    <p:sldId id="302" r:id="rId20"/>
    <p:sldId id="293" r:id="rId21"/>
    <p:sldId id="283" r:id="rId22"/>
    <p:sldId id="294" r:id="rId23"/>
    <p:sldId id="284" r:id="rId24"/>
    <p:sldId id="295" r:id="rId25"/>
    <p:sldId id="285" r:id="rId26"/>
    <p:sldId id="296" r:id="rId27"/>
    <p:sldId id="286" r:id="rId28"/>
    <p:sldId id="297" r:id="rId29"/>
    <p:sldId id="287" r:id="rId30"/>
    <p:sldId id="298" r:id="rId31"/>
    <p:sldId id="29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3" d="100"/>
          <a:sy n="73" d="100"/>
        </p:scale>
        <p:origin x="-12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BAC03E-2B8C-FF46-A1DF-C56B340C0F51}"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US"/>
        </a:p>
      </dgm:t>
    </dgm:pt>
    <dgm:pt modelId="{DE0B2C5B-52FC-0442-9236-E420AB5223B9}">
      <dgm:prSet phldrT="[Text]"/>
      <dgm:spPr/>
      <dgm:t>
        <a:bodyPr/>
        <a:lstStyle/>
        <a:p>
          <a:r>
            <a:rPr lang="en-US" b="1" dirty="0" smtClean="0"/>
            <a:t>Growth</a:t>
          </a:r>
          <a:endParaRPr lang="en-US" b="1" dirty="0"/>
        </a:p>
      </dgm:t>
    </dgm:pt>
    <dgm:pt modelId="{B625605E-77D5-5848-BE0F-D1FA579398BF}" type="parTrans" cxnId="{7B0C3791-1504-0C48-AECD-F5F94447FD59}">
      <dgm:prSet/>
      <dgm:spPr/>
      <dgm:t>
        <a:bodyPr/>
        <a:lstStyle/>
        <a:p>
          <a:endParaRPr lang="en-US"/>
        </a:p>
      </dgm:t>
    </dgm:pt>
    <dgm:pt modelId="{37634592-874A-ED41-9646-9B20448FF2BF}" type="sibTrans" cxnId="{7B0C3791-1504-0C48-AECD-F5F94447FD59}">
      <dgm:prSet/>
      <dgm:spPr/>
      <dgm:t>
        <a:bodyPr/>
        <a:lstStyle/>
        <a:p>
          <a:endParaRPr lang="en-US"/>
        </a:p>
      </dgm:t>
    </dgm:pt>
    <dgm:pt modelId="{8DC4C34E-6A83-EC4D-ABB0-C2FFF83CE468}">
      <dgm:prSet phldrT="[Text]" custT="1"/>
      <dgm:spPr/>
      <dgm:t>
        <a:bodyPr/>
        <a:lstStyle/>
        <a:p>
          <a:r>
            <a:rPr lang="en-US" sz="1600" b="0" i="0" u="none" strike="noStrike" cap="none" baseline="0" dirty="0" smtClean="0">
              <a:solidFill>
                <a:schemeClr val="dk1"/>
              </a:solidFill>
              <a:latin typeface="Arial"/>
              <a:ea typeface="Arial"/>
              <a:cs typeface="Arial"/>
              <a:sym typeface="Arial"/>
            </a:rPr>
            <a:t>Late adolescence</a:t>
          </a:r>
          <a:endParaRPr lang="en-US" sz="1600" dirty="0"/>
        </a:p>
      </dgm:t>
    </dgm:pt>
    <dgm:pt modelId="{45A8CD9D-A2EF-F043-B3B6-B0AD2BF50567}" type="parTrans" cxnId="{68CB494C-74B8-8847-87F1-17FFC5878959}">
      <dgm:prSet/>
      <dgm:spPr/>
      <dgm:t>
        <a:bodyPr/>
        <a:lstStyle/>
        <a:p>
          <a:endParaRPr lang="en-US"/>
        </a:p>
      </dgm:t>
    </dgm:pt>
    <dgm:pt modelId="{900EF8A7-8380-A747-BA29-F5C972F02066}" type="sibTrans" cxnId="{68CB494C-74B8-8847-87F1-17FFC5878959}">
      <dgm:prSet/>
      <dgm:spPr/>
      <dgm:t>
        <a:bodyPr/>
        <a:lstStyle/>
        <a:p>
          <a:endParaRPr lang="en-US"/>
        </a:p>
      </dgm:t>
    </dgm:pt>
    <dgm:pt modelId="{8DA1B79F-1D7D-334D-BAC4-3168F9E70AD8}">
      <dgm:prSet phldrT="[Text]"/>
      <dgm:spPr/>
      <dgm:t>
        <a:bodyPr/>
        <a:lstStyle/>
        <a:p>
          <a:r>
            <a:rPr lang="en-US" b="1" dirty="0" smtClean="0"/>
            <a:t>Exploration</a:t>
          </a:r>
          <a:endParaRPr lang="en-US" b="1" dirty="0"/>
        </a:p>
      </dgm:t>
    </dgm:pt>
    <dgm:pt modelId="{38BB0887-9D35-BE42-821E-5A48858777C6}" type="parTrans" cxnId="{3753097D-C844-964F-B422-F82CECF7F1B6}">
      <dgm:prSet/>
      <dgm:spPr/>
      <dgm:t>
        <a:bodyPr/>
        <a:lstStyle/>
        <a:p>
          <a:endParaRPr lang="en-US"/>
        </a:p>
      </dgm:t>
    </dgm:pt>
    <dgm:pt modelId="{58CFEE09-85E4-6C4D-AF79-C8F24C84244F}" type="sibTrans" cxnId="{3753097D-C844-964F-B422-F82CECF7F1B6}">
      <dgm:prSet/>
      <dgm:spPr/>
      <dgm:t>
        <a:bodyPr/>
        <a:lstStyle/>
        <a:p>
          <a:endParaRPr lang="en-US"/>
        </a:p>
      </dgm:t>
    </dgm:pt>
    <dgm:pt modelId="{72ABF2F9-E464-FC48-8189-27E78648306B}">
      <dgm:prSet phldrT="[Text]" custT="1"/>
      <dgm:spPr/>
      <dgm:t>
        <a:bodyPr/>
        <a:lstStyle/>
        <a:p>
          <a:pPr rtl="0"/>
          <a:r>
            <a:rPr lang="en-US" sz="1300" b="0" i="0" u="none" strike="noStrike" cap="none" baseline="0" dirty="0" smtClean="0">
              <a:solidFill>
                <a:schemeClr val="dk1"/>
              </a:solidFill>
              <a:latin typeface="Arial"/>
              <a:ea typeface="Arial"/>
              <a:cs typeface="Arial"/>
              <a:sym typeface="Arial"/>
            </a:rPr>
            <a:t>Young adulthood</a:t>
          </a:r>
          <a:endParaRPr lang="en-US" sz="1300" dirty="0"/>
        </a:p>
      </dgm:t>
    </dgm:pt>
    <dgm:pt modelId="{52E7F561-AA3D-F243-98BE-C23C0CBAC400}" type="parTrans" cxnId="{CFAC1CEC-2719-0A49-AA0E-4ADBA48FEEF9}">
      <dgm:prSet/>
      <dgm:spPr/>
      <dgm:t>
        <a:bodyPr/>
        <a:lstStyle/>
        <a:p>
          <a:endParaRPr lang="en-US"/>
        </a:p>
      </dgm:t>
    </dgm:pt>
    <dgm:pt modelId="{64B86AA7-0048-834B-86F2-A538EB1E73CB}" type="sibTrans" cxnId="{CFAC1CEC-2719-0A49-AA0E-4ADBA48FEEF9}">
      <dgm:prSet/>
      <dgm:spPr/>
      <dgm:t>
        <a:bodyPr/>
        <a:lstStyle/>
        <a:p>
          <a:endParaRPr lang="en-US"/>
        </a:p>
      </dgm:t>
    </dgm:pt>
    <dgm:pt modelId="{85937919-B7E5-8C45-B6EC-FD1C67E2A294}">
      <dgm:prSet phldrT="[Text]"/>
      <dgm:spPr/>
      <dgm:t>
        <a:bodyPr/>
        <a:lstStyle/>
        <a:p>
          <a:r>
            <a:rPr lang="en-US" b="1" dirty="0" smtClean="0"/>
            <a:t>Establishment</a:t>
          </a:r>
          <a:endParaRPr lang="en-US" b="1" dirty="0"/>
        </a:p>
      </dgm:t>
    </dgm:pt>
    <dgm:pt modelId="{88D57DD5-F6FD-EE49-A107-3B7816073654}" type="parTrans" cxnId="{0DF5DF86-A797-D345-8B34-A7F0BECD65B6}">
      <dgm:prSet/>
      <dgm:spPr/>
      <dgm:t>
        <a:bodyPr/>
        <a:lstStyle/>
        <a:p>
          <a:endParaRPr lang="en-US"/>
        </a:p>
      </dgm:t>
    </dgm:pt>
    <dgm:pt modelId="{0E286D6B-9B15-AA4F-ABAA-2D512F813EC2}" type="sibTrans" cxnId="{0DF5DF86-A797-D345-8B34-A7F0BECD65B6}">
      <dgm:prSet/>
      <dgm:spPr/>
      <dgm:t>
        <a:bodyPr/>
        <a:lstStyle/>
        <a:p>
          <a:endParaRPr lang="en-US"/>
        </a:p>
      </dgm:t>
    </dgm:pt>
    <dgm:pt modelId="{95140F60-3860-0A43-8767-1A14A42CB890}">
      <dgm:prSet phldrT="[Text]" custT="1"/>
      <dgm:spPr/>
      <dgm:t>
        <a:bodyPr/>
        <a:lstStyle/>
        <a:p>
          <a:pPr rtl="0"/>
          <a:r>
            <a:rPr lang="en-US" sz="1600" b="0" i="0" u="none" strike="noStrike" cap="none" baseline="0" dirty="0" smtClean="0">
              <a:solidFill>
                <a:schemeClr val="dk1"/>
              </a:solidFill>
              <a:latin typeface="Arial"/>
              <a:ea typeface="Arial"/>
              <a:cs typeface="Arial"/>
              <a:sym typeface="Arial"/>
            </a:rPr>
            <a:t>30s </a:t>
          </a:r>
          <a:endParaRPr lang="en-US" sz="1600" dirty="0"/>
        </a:p>
      </dgm:t>
    </dgm:pt>
    <dgm:pt modelId="{2DE97557-69EF-8646-ADFA-FABFE6E69DED}" type="parTrans" cxnId="{39A63690-7773-A045-A1E0-3BCC9E562C3B}">
      <dgm:prSet/>
      <dgm:spPr/>
      <dgm:t>
        <a:bodyPr/>
        <a:lstStyle/>
        <a:p>
          <a:endParaRPr lang="en-US"/>
        </a:p>
      </dgm:t>
    </dgm:pt>
    <dgm:pt modelId="{E2F4525F-B0D7-7147-AD8D-DF099D67B948}" type="sibTrans" cxnId="{39A63690-7773-A045-A1E0-3BCC9E562C3B}">
      <dgm:prSet/>
      <dgm:spPr/>
      <dgm:t>
        <a:bodyPr/>
        <a:lstStyle/>
        <a:p>
          <a:endParaRPr lang="en-US"/>
        </a:p>
      </dgm:t>
    </dgm:pt>
    <dgm:pt modelId="{39CC5879-1080-854D-A0AF-0B42724990B7}">
      <dgm:prSet/>
      <dgm:spPr/>
      <dgm:t>
        <a:bodyPr/>
        <a:lstStyle/>
        <a:p>
          <a:r>
            <a:rPr lang="en-US" b="1" dirty="0" smtClean="0"/>
            <a:t>Maintenance</a:t>
          </a:r>
          <a:endParaRPr lang="en-US" b="1" dirty="0"/>
        </a:p>
      </dgm:t>
    </dgm:pt>
    <dgm:pt modelId="{3EFFD09D-1529-E34B-82BF-66939CF9468E}" type="parTrans" cxnId="{640E1A7D-4FC6-464F-A51E-8C17F5391520}">
      <dgm:prSet/>
      <dgm:spPr/>
      <dgm:t>
        <a:bodyPr/>
        <a:lstStyle/>
        <a:p>
          <a:endParaRPr lang="en-US"/>
        </a:p>
      </dgm:t>
    </dgm:pt>
    <dgm:pt modelId="{CF17DBDF-24EB-7847-9165-4414B7278371}" type="sibTrans" cxnId="{640E1A7D-4FC6-464F-A51E-8C17F5391520}">
      <dgm:prSet/>
      <dgm:spPr/>
      <dgm:t>
        <a:bodyPr/>
        <a:lstStyle/>
        <a:p>
          <a:endParaRPr lang="en-US"/>
        </a:p>
      </dgm:t>
    </dgm:pt>
    <dgm:pt modelId="{727B5C7B-E663-CF49-8743-8F1F76238E73}">
      <dgm:prSet/>
      <dgm:spPr/>
      <dgm:t>
        <a:bodyPr/>
        <a:lstStyle/>
        <a:p>
          <a:r>
            <a:rPr lang="en-US" b="1" dirty="0" smtClean="0"/>
            <a:t>Disengagement</a:t>
          </a:r>
          <a:endParaRPr lang="en-US" b="1" dirty="0"/>
        </a:p>
      </dgm:t>
    </dgm:pt>
    <dgm:pt modelId="{9B2D9975-89C8-CA4A-90AC-E278BC0B15F9}" type="parTrans" cxnId="{39A5AF1A-43E8-CB42-95BF-04888DAF1B9D}">
      <dgm:prSet/>
      <dgm:spPr/>
      <dgm:t>
        <a:bodyPr/>
        <a:lstStyle/>
        <a:p>
          <a:endParaRPr lang="en-US"/>
        </a:p>
      </dgm:t>
    </dgm:pt>
    <dgm:pt modelId="{3052DEAF-1941-1446-B5C6-DD61A5BA90A9}" type="sibTrans" cxnId="{39A5AF1A-43E8-CB42-95BF-04888DAF1B9D}">
      <dgm:prSet/>
      <dgm:spPr/>
      <dgm:t>
        <a:bodyPr/>
        <a:lstStyle/>
        <a:p>
          <a:endParaRPr lang="en-US"/>
        </a:p>
      </dgm:t>
    </dgm:pt>
    <dgm:pt modelId="{AE3BAE5C-3E34-5C40-96DC-A1BF9CCD4C68}">
      <dgm:prSet custT="1"/>
      <dgm:spPr/>
      <dgm:t>
        <a:bodyPr/>
        <a:lstStyle/>
        <a:p>
          <a:pPr rtl="0"/>
          <a:r>
            <a:rPr lang="en-US" sz="1300" b="0" i="0" u="none" strike="noStrike" cap="none" baseline="0" dirty="0" smtClean="0">
              <a:solidFill>
                <a:schemeClr val="dk1"/>
              </a:solidFill>
              <a:latin typeface="Arial"/>
              <a:ea typeface="Arial"/>
              <a:cs typeface="Arial"/>
              <a:sym typeface="Arial"/>
            </a:rPr>
            <a:t>Gathering/assessing career info</a:t>
          </a:r>
        </a:p>
      </dgm:t>
    </dgm:pt>
    <dgm:pt modelId="{88BF324B-02A4-9643-A6A5-33CB800BF17A}" type="parTrans" cxnId="{F24AFB7D-0A97-9C40-80F4-DEEA6370B319}">
      <dgm:prSet/>
      <dgm:spPr/>
      <dgm:t>
        <a:bodyPr/>
        <a:lstStyle/>
        <a:p>
          <a:endParaRPr lang="en-US"/>
        </a:p>
      </dgm:t>
    </dgm:pt>
    <dgm:pt modelId="{E99492D4-9EBE-484D-844E-CB9AB641BB13}" type="sibTrans" cxnId="{F24AFB7D-0A97-9C40-80F4-DEEA6370B319}">
      <dgm:prSet/>
      <dgm:spPr/>
      <dgm:t>
        <a:bodyPr/>
        <a:lstStyle/>
        <a:p>
          <a:endParaRPr lang="en-US"/>
        </a:p>
      </dgm:t>
    </dgm:pt>
    <dgm:pt modelId="{D5F1299D-C101-A54A-964D-415EA37DA08B}">
      <dgm:prSet custT="1"/>
      <dgm:spPr/>
      <dgm:t>
        <a:bodyPr/>
        <a:lstStyle/>
        <a:p>
          <a:pPr rtl="0"/>
          <a:r>
            <a:rPr lang="en-US" sz="1300" b="0" i="0" u="none" strike="noStrike" cap="none" baseline="0" dirty="0" smtClean="0">
              <a:solidFill>
                <a:schemeClr val="dk1"/>
              </a:solidFill>
              <a:latin typeface="Arial"/>
              <a:ea typeface="Arial"/>
              <a:cs typeface="Arial"/>
              <a:sym typeface="Arial"/>
            </a:rPr>
            <a:t>Integration of self, career info, &amp; environment</a:t>
          </a:r>
        </a:p>
      </dgm:t>
    </dgm:pt>
    <dgm:pt modelId="{66D8C0FF-B1C4-4641-9136-4F4D4C11D92E}" type="parTrans" cxnId="{EF7842CC-851D-9D4E-9BB8-844FE0EC3386}">
      <dgm:prSet/>
      <dgm:spPr/>
      <dgm:t>
        <a:bodyPr/>
        <a:lstStyle/>
        <a:p>
          <a:endParaRPr lang="en-US"/>
        </a:p>
      </dgm:t>
    </dgm:pt>
    <dgm:pt modelId="{AD87E380-D467-5D4E-B54B-8189C8E2CCAF}" type="sibTrans" cxnId="{EF7842CC-851D-9D4E-9BB8-844FE0EC3386}">
      <dgm:prSet/>
      <dgm:spPr/>
      <dgm:t>
        <a:bodyPr/>
        <a:lstStyle/>
        <a:p>
          <a:endParaRPr lang="en-US"/>
        </a:p>
      </dgm:t>
    </dgm:pt>
    <dgm:pt modelId="{95DB39FE-505F-4541-BF0E-6505A8D41C7F}">
      <dgm:prSet custT="1"/>
      <dgm:spPr/>
      <dgm:t>
        <a:bodyPr/>
        <a:lstStyle/>
        <a:p>
          <a:pPr rtl="0"/>
          <a:r>
            <a:rPr lang="en-US" sz="1600" b="0" i="0" u="none" strike="noStrike" cap="none" baseline="0" dirty="0" smtClean="0">
              <a:solidFill>
                <a:schemeClr val="dk1"/>
              </a:solidFill>
              <a:latin typeface="Arial"/>
              <a:ea typeface="Arial"/>
              <a:cs typeface="Arial"/>
              <a:sym typeface="Arial"/>
            </a:rPr>
            <a:t>Marketing yourself</a:t>
          </a:r>
        </a:p>
      </dgm:t>
    </dgm:pt>
    <dgm:pt modelId="{2EBFB869-869A-BA48-9070-09B094F66FF3}" type="parTrans" cxnId="{077A417C-E30E-B84F-89B6-16EB3B2C062F}">
      <dgm:prSet/>
      <dgm:spPr/>
      <dgm:t>
        <a:bodyPr/>
        <a:lstStyle/>
        <a:p>
          <a:endParaRPr lang="en-US"/>
        </a:p>
      </dgm:t>
    </dgm:pt>
    <dgm:pt modelId="{547FBDDB-C998-3A4B-842A-A718234EA3F8}" type="sibTrans" cxnId="{077A417C-E30E-B84F-89B6-16EB3B2C062F}">
      <dgm:prSet/>
      <dgm:spPr/>
      <dgm:t>
        <a:bodyPr/>
        <a:lstStyle/>
        <a:p>
          <a:endParaRPr lang="en-US"/>
        </a:p>
      </dgm:t>
    </dgm:pt>
    <dgm:pt modelId="{AB41D79D-DB7F-7E49-AF4F-1B6DFC851385}">
      <dgm:prSet custT="1"/>
      <dgm:spPr/>
      <dgm:t>
        <a:bodyPr/>
        <a:lstStyle/>
        <a:p>
          <a:r>
            <a:rPr lang="en-US" sz="1600" dirty="0" smtClean="0"/>
            <a:t>Adulthood</a:t>
          </a:r>
          <a:endParaRPr lang="en-US" sz="1600" dirty="0"/>
        </a:p>
      </dgm:t>
    </dgm:pt>
    <dgm:pt modelId="{4B67E82C-E348-7D4C-99CE-70979A09516E}" type="parTrans" cxnId="{273D64A8-D26F-7F4B-998F-665D8325713A}">
      <dgm:prSet/>
      <dgm:spPr/>
      <dgm:t>
        <a:bodyPr/>
        <a:lstStyle/>
        <a:p>
          <a:endParaRPr lang="en-US"/>
        </a:p>
      </dgm:t>
    </dgm:pt>
    <dgm:pt modelId="{FEFE68A4-5FBF-A046-8F6D-738F44931EBC}" type="sibTrans" cxnId="{273D64A8-D26F-7F4B-998F-665D8325713A}">
      <dgm:prSet/>
      <dgm:spPr/>
      <dgm:t>
        <a:bodyPr/>
        <a:lstStyle/>
        <a:p>
          <a:endParaRPr lang="en-US"/>
        </a:p>
      </dgm:t>
    </dgm:pt>
    <dgm:pt modelId="{20E29567-58B6-7C44-A86B-33C9CC312592}">
      <dgm:prSet custT="1"/>
      <dgm:spPr/>
      <dgm:t>
        <a:bodyPr/>
        <a:lstStyle/>
        <a:p>
          <a:r>
            <a:rPr lang="en-US" sz="1600" dirty="0" smtClean="0"/>
            <a:t>Work Adjustment and expansion</a:t>
          </a:r>
          <a:endParaRPr lang="en-US" sz="1600" dirty="0"/>
        </a:p>
      </dgm:t>
    </dgm:pt>
    <dgm:pt modelId="{26153D4F-C6D3-AC4B-8381-28A2BC1F1C90}" type="parTrans" cxnId="{F78F89C1-B28A-D14C-A49C-C30C4B92AA2C}">
      <dgm:prSet/>
      <dgm:spPr/>
      <dgm:t>
        <a:bodyPr/>
        <a:lstStyle/>
        <a:p>
          <a:endParaRPr lang="en-US"/>
        </a:p>
      </dgm:t>
    </dgm:pt>
    <dgm:pt modelId="{CEFD6AB0-676D-1149-9EEB-C596A5CF7C0E}" type="sibTrans" cxnId="{F78F89C1-B28A-D14C-A49C-C30C4B92AA2C}">
      <dgm:prSet/>
      <dgm:spPr/>
      <dgm:t>
        <a:bodyPr/>
        <a:lstStyle/>
        <a:p>
          <a:endParaRPr lang="en-US"/>
        </a:p>
      </dgm:t>
    </dgm:pt>
    <dgm:pt modelId="{FF821D4A-E958-9145-AD61-9F11B3D9C8CF}">
      <dgm:prSet custT="1"/>
      <dgm:spPr/>
      <dgm:t>
        <a:bodyPr/>
        <a:lstStyle/>
        <a:p>
          <a:r>
            <a:rPr lang="en-US" sz="1600" b="0" i="0" u="none" strike="noStrike" cap="none" baseline="0" dirty="0" smtClean="0">
              <a:solidFill>
                <a:schemeClr val="dk1"/>
              </a:solidFill>
              <a:latin typeface="Arial"/>
              <a:ea typeface="Arial"/>
              <a:cs typeface="Arial"/>
              <a:sym typeface="Arial"/>
            </a:rPr>
            <a:t>Retirement age </a:t>
          </a:r>
          <a:endParaRPr lang="en-US" sz="1600" dirty="0"/>
        </a:p>
      </dgm:t>
    </dgm:pt>
    <dgm:pt modelId="{AA1082B7-31F4-E744-8379-14519AFAD4D0}" type="parTrans" cxnId="{8F51B8E6-5C51-4E4D-A40B-F1F61E57F998}">
      <dgm:prSet/>
      <dgm:spPr/>
      <dgm:t>
        <a:bodyPr/>
        <a:lstStyle/>
        <a:p>
          <a:endParaRPr lang="en-US"/>
        </a:p>
      </dgm:t>
    </dgm:pt>
    <dgm:pt modelId="{0DD80195-CA21-7242-83E0-922AB8924857}" type="sibTrans" cxnId="{8F51B8E6-5C51-4E4D-A40B-F1F61E57F998}">
      <dgm:prSet/>
      <dgm:spPr/>
      <dgm:t>
        <a:bodyPr/>
        <a:lstStyle/>
        <a:p>
          <a:endParaRPr lang="en-US"/>
        </a:p>
      </dgm:t>
    </dgm:pt>
    <dgm:pt modelId="{2F454805-7BC6-B348-A26C-E7AB4FD45BC2}">
      <dgm:prSet custT="1"/>
      <dgm:spPr/>
      <dgm:t>
        <a:bodyPr/>
        <a:lstStyle/>
        <a:p>
          <a:pPr rtl="0"/>
          <a:r>
            <a:rPr lang="en-US" sz="1600" b="0" i="0" u="none" strike="noStrike" cap="none" baseline="0" dirty="0" smtClean="0">
              <a:solidFill>
                <a:schemeClr val="dk1"/>
              </a:solidFill>
              <a:latin typeface="Arial"/>
              <a:ea typeface="Arial"/>
              <a:cs typeface="Arial"/>
              <a:sym typeface="Arial"/>
            </a:rPr>
            <a:t>Self assessment</a:t>
          </a:r>
        </a:p>
      </dgm:t>
    </dgm:pt>
    <dgm:pt modelId="{4AA08557-4BD2-F54B-91B6-415E92FEF43F}" type="sibTrans" cxnId="{77B0B453-7EC2-2346-AA8E-163065CE6C7B}">
      <dgm:prSet/>
      <dgm:spPr/>
      <dgm:t>
        <a:bodyPr/>
        <a:lstStyle/>
        <a:p>
          <a:endParaRPr lang="en-US"/>
        </a:p>
      </dgm:t>
    </dgm:pt>
    <dgm:pt modelId="{9EECB2FC-03F3-7D4F-B821-0436FB891DB2}" type="parTrans" cxnId="{77B0B453-7EC2-2346-AA8E-163065CE6C7B}">
      <dgm:prSet/>
      <dgm:spPr/>
      <dgm:t>
        <a:bodyPr/>
        <a:lstStyle/>
        <a:p>
          <a:endParaRPr lang="en-US"/>
        </a:p>
      </dgm:t>
    </dgm:pt>
    <dgm:pt modelId="{4EEE8193-9844-7345-9AB4-D921F8830732}">
      <dgm:prSet custT="1"/>
      <dgm:spPr/>
      <dgm:t>
        <a:bodyPr/>
        <a:lstStyle/>
        <a:p>
          <a:pPr rtl="0"/>
          <a:r>
            <a:rPr lang="en-US" sz="1600" b="0" i="0" u="none" strike="noStrike" cap="none" baseline="0" dirty="0" smtClean="0">
              <a:solidFill>
                <a:schemeClr val="dk1"/>
              </a:solidFill>
              <a:latin typeface="Arial"/>
              <a:ea typeface="Arial"/>
              <a:cs typeface="Arial"/>
              <a:sym typeface="Arial"/>
            </a:rPr>
            <a:t>Integration and decision-making</a:t>
          </a:r>
        </a:p>
      </dgm:t>
    </dgm:pt>
    <dgm:pt modelId="{75D9439E-2296-244D-BDA4-EBB44EEAC925}" type="sibTrans" cxnId="{5FD0D91E-CF52-7846-B7FD-77DBA7B0DF14}">
      <dgm:prSet/>
      <dgm:spPr/>
      <dgm:t>
        <a:bodyPr/>
        <a:lstStyle/>
        <a:p>
          <a:endParaRPr lang="en-US"/>
        </a:p>
      </dgm:t>
    </dgm:pt>
    <dgm:pt modelId="{7B80E148-DF2A-2947-BEED-6C78A60B5C69}" type="parTrans" cxnId="{5FD0D91E-CF52-7846-B7FD-77DBA7B0DF14}">
      <dgm:prSet/>
      <dgm:spPr/>
      <dgm:t>
        <a:bodyPr/>
        <a:lstStyle/>
        <a:p>
          <a:endParaRPr lang="en-US"/>
        </a:p>
      </dgm:t>
    </dgm:pt>
    <dgm:pt modelId="{A00C0CC1-170C-2C4A-89A7-638494005132}" type="pres">
      <dgm:prSet presAssocID="{BFBAC03E-2B8C-FF46-A1DF-C56B340C0F51}" presName="Name0" presStyleCnt="0">
        <dgm:presLayoutVars>
          <dgm:dir/>
          <dgm:animLvl val="lvl"/>
          <dgm:resizeHandles val="exact"/>
        </dgm:presLayoutVars>
      </dgm:prSet>
      <dgm:spPr/>
      <dgm:t>
        <a:bodyPr/>
        <a:lstStyle/>
        <a:p>
          <a:endParaRPr lang="en-US"/>
        </a:p>
      </dgm:t>
    </dgm:pt>
    <dgm:pt modelId="{ED8C2073-2E57-F445-9702-F11A45D48625}" type="pres">
      <dgm:prSet presAssocID="{DE0B2C5B-52FC-0442-9236-E420AB5223B9}" presName="linNode" presStyleCnt="0"/>
      <dgm:spPr/>
    </dgm:pt>
    <dgm:pt modelId="{8085F41A-DA60-4944-8954-F9768DA9B005}" type="pres">
      <dgm:prSet presAssocID="{DE0B2C5B-52FC-0442-9236-E420AB5223B9}" presName="parentText" presStyleLbl="node1" presStyleIdx="0" presStyleCnt="5">
        <dgm:presLayoutVars>
          <dgm:chMax val="1"/>
          <dgm:bulletEnabled val="1"/>
        </dgm:presLayoutVars>
      </dgm:prSet>
      <dgm:spPr/>
      <dgm:t>
        <a:bodyPr/>
        <a:lstStyle/>
        <a:p>
          <a:endParaRPr lang="en-US"/>
        </a:p>
      </dgm:t>
    </dgm:pt>
    <dgm:pt modelId="{0170072C-85F6-A24C-A432-4A1F0A26E0A7}" type="pres">
      <dgm:prSet presAssocID="{DE0B2C5B-52FC-0442-9236-E420AB5223B9}" presName="descendantText" presStyleLbl="alignAccFollowNode1" presStyleIdx="0" presStyleCnt="5">
        <dgm:presLayoutVars>
          <dgm:bulletEnabled val="1"/>
        </dgm:presLayoutVars>
      </dgm:prSet>
      <dgm:spPr/>
      <dgm:t>
        <a:bodyPr/>
        <a:lstStyle/>
        <a:p>
          <a:endParaRPr lang="en-US"/>
        </a:p>
      </dgm:t>
    </dgm:pt>
    <dgm:pt modelId="{235BF2A5-F8DC-FF45-882D-6CBCE7C40397}" type="pres">
      <dgm:prSet presAssocID="{37634592-874A-ED41-9646-9B20448FF2BF}" presName="sp" presStyleCnt="0"/>
      <dgm:spPr/>
    </dgm:pt>
    <dgm:pt modelId="{B5E7F9E1-FED2-2247-9698-308C7BA9D2FC}" type="pres">
      <dgm:prSet presAssocID="{8DA1B79F-1D7D-334D-BAC4-3168F9E70AD8}" presName="linNode" presStyleCnt="0"/>
      <dgm:spPr/>
    </dgm:pt>
    <dgm:pt modelId="{6F423884-2879-9D47-9729-C144CA0766B3}" type="pres">
      <dgm:prSet presAssocID="{8DA1B79F-1D7D-334D-BAC4-3168F9E70AD8}" presName="parentText" presStyleLbl="node1" presStyleIdx="1" presStyleCnt="5">
        <dgm:presLayoutVars>
          <dgm:chMax val="1"/>
          <dgm:bulletEnabled val="1"/>
        </dgm:presLayoutVars>
      </dgm:prSet>
      <dgm:spPr/>
      <dgm:t>
        <a:bodyPr/>
        <a:lstStyle/>
        <a:p>
          <a:endParaRPr lang="en-US"/>
        </a:p>
      </dgm:t>
    </dgm:pt>
    <dgm:pt modelId="{7F39F218-4709-7648-90EC-6AEE74BB380E}" type="pres">
      <dgm:prSet presAssocID="{8DA1B79F-1D7D-334D-BAC4-3168F9E70AD8}" presName="descendantText" presStyleLbl="alignAccFollowNode1" presStyleIdx="1" presStyleCnt="5">
        <dgm:presLayoutVars>
          <dgm:bulletEnabled val="1"/>
        </dgm:presLayoutVars>
      </dgm:prSet>
      <dgm:spPr/>
      <dgm:t>
        <a:bodyPr/>
        <a:lstStyle/>
        <a:p>
          <a:endParaRPr lang="en-US"/>
        </a:p>
      </dgm:t>
    </dgm:pt>
    <dgm:pt modelId="{A1E14776-2BEF-9F43-B087-9E7BC4DCAD75}" type="pres">
      <dgm:prSet presAssocID="{58CFEE09-85E4-6C4D-AF79-C8F24C84244F}" presName="sp" presStyleCnt="0"/>
      <dgm:spPr/>
    </dgm:pt>
    <dgm:pt modelId="{AD23755B-2024-5E42-92AD-B8E1EDCFD629}" type="pres">
      <dgm:prSet presAssocID="{85937919-B7E5-8C45-B6EC-FD1C67E2A294}" presName="linNode" presStyleCnt="0"/>
      <dgm:spPr/>
    </dgm:pt>
    <dgm:pt modelId="{426A200D-1069-D449-9DCA-47D09B8A5DA3}" type="pres">
      <dgm:prSet presAssocID="{85937919-B7E5-8C45-B6EC-FD1C67E2A294}" presName="parentText" presStyleLbl="node1" presStyleIdx="2" presStyleCnt="5">
        <dgm:presLayoutVars>
          <dgm:chMax val="1"/>
          <dgm:bulletEnabled val="1"/>
        </dgm:presLayoutVars>
      </dgm:prSet>
      <dgm:spPr/>
      <dgm:t>
        <a:bodyPr/>
        <a:lstStyle/>
        <a:p>
          <a:endParaRPr lang="en-US"/>
        </a:p>
      </dgm:t>
    </dgm:pt>
    <dgm:pt modelId="{7C4C0AC5-7414-7142-B4E4-57A98DB7F6C5}" type="pres">
      <dgm:prSet presAssocID="{85937919-B7E5-8C45-B6EC-FD1C67E2A294}" presName="descendantText" presStyleLbl="alignAccFollowNode1" presStyleIdx="2" presStyleCnt="5">
        <dgm:presLayoutVars>
          <dgm:bulletEnabled val="1"/>
        </dgm:presLayoutVars>
      </dgm:prSet>
      <dgm:spPr/>
      <dgm:t>
        <a:bodyPr/>
        <a:lstStyle/>
        <a:p>
          <a:endParaRPr lang="en-US"/>
        </a:p>
      </dgm:t>
    </dgm:pt>
    <dgm:pt modelId="{4B8540A0-6B5B-334F-AFA7-F62CB0C5C658}" type="pres">
      <dgm:prSet presAssocID="{0E286D6B-9B15-AA4F-ABAA-2D512F813EC2}" presName="sp" presStyleCnt="0"/>
      <dgm:spPr/>
    </dgm:pt>
    <dgm:pt modelId="{930246D9-05C5-4141-806D-5A0246E86506}" type="pres">
      <dgm:prSet presAssocID="{39CC5879-1080-854D-A0AF-0B42724990B7}" presName="linNode" presStyleCnt="0"/>
      <dgm:spPr/>
    </dgm:pt>
    <dgm:pt modelId="{8ABA8E9B-C14B-D044-98C9-4CEED143C8F2}" type="pres">
      <dgm:prSet presAssocID="{39CC5879-1080-854D-A0AF-0B42724990B7}" presName="parentText" presStyleLbl="node1" presStyleIdx="3" presStyleCnt="5">
        <dgm:presLayoutVars>
          <dgm:chMax val="1"/>
          <dgm:bulletEnabled val="1"/>
        </dgm:presLayoutVars>
      </dgm:prSet>
      <dgm:spPr/>
      <dgm:t>
        <a:bodyPr/>
        <a:lstStyle/>
        <a:p>
          <a:endParaRPr lang="en-US"/>
        </a:p>
      </dgm:t>
    </dgm:pt>
    <dgm:pt modelId="{542FD33C-D7FF-DA4D-B5FD-7A841A3257EA}" type="pres">
      <dgm:prSet presAssocID="{39CC5879-1080-854D-A0AF-0B42724990B7}" presName="descendantText" presStyleLbl="alignAccFollowNode1" presStyleIdx="3" presStyleCnt="5">
        <dgm:presLayoutVars>
          <dgm:bulletEnabled val="1"/>
        </dgm:presLayoutVars>
      </dgm:prSet>
      <dgm:spPr/>
      <dgm:t>
        <a:bodyPr/>
        <a:lstStyle/>
        <a:p>
          <a:endParaRPr lang="en-US"/>
        </a:p>
      </dgm:t>
    </dgm:pt>
    <dgm:pt modelId="{228A8BFC-4AE0-5D4D-99AD-689EC7DD1D34}" type="pres">
      <dgm:prSet presAssocID="{CF17DBDF-24EB-7847-9165-4414B7278371}" presName="sp" presStyleCnt="0"/>
      <dgm:spPr/>
    </dgm:pt>
    <dgm:pt modelId="{01463A45-9C7F-864D-B242-87090DBACAA2}" type="pres">
      <dgm:prSet presAssocID="{727B5C7B-E663-CF49-8743-8F1F76238E73}" presName="linNode" presStyleCnt="0"/>
      <dgm:spPr/>
    </dgm:pt>
    <dgm:pt modelId="{8101D3F0-6803-E147-8768-AA135524E85D}" type="pres">
      <dgm:prSet presAssocID="{727B5C7B-E663-CF49-8743-8F1F76238E73}" presName="parentText" presStyleLbl="node1" presStyleIdx="4" presStyleCnt="5">
        <dgm:presLayoutVars>
          <dgm:chMax val="1"/>
          <dgm:bulletEnabled val="1"/>
        </dgm:presLayoutVars>
      </dgm:prSet>
      <dgm:spPr/>
      <dgm:t>
        <a:bodyPr/>
        <a:lstStyle/>
        <a:p>
          <a:endParaRPr lang="en-US"/>
        </a:p>
      </dgm:t>
    </dgm:pt>
    <dgm:pt modelId="{E2F9F53F-3E57-144B-87A1-D81B1A0FB862}" type="pres">
      <dgm:prSet presAssocID="{727B5C7B-E663-CF49-8743-8F1F76238E73}" presName="descendantText" presStyleLbl="alignAccFollowNode1" presStyleIdx="4" presStyleCnt="5">
        <dgm:presLayoutVars>
          <dgm:bulletEnabled val="1"/>
        </dgm:presLayoutVars>
      </dgm:prSet>
      <dgm:spPr/>
      <dgm:t>
        <a:bodyPr/>
        <a:lstStyle/>
        <a:p>
          <a:endParaRPr lang="en-US"/>
        </a:p>
      </dgm:t>
    </dgm:pt>
  </dgm:ptLst>
  <dgm:cxnLst>
    <dgm:cxn modelId="{1E93F27F-088B-3B49-9CD2-A43DED92190A}" type="presOf" srcId="{4EEE8193-9844-7345-9AB4-D921F8830732}" destId="{E2F9F53F-3E57-144B-87A1-D81B1A0FB862}" srcOrd="0" destOrd="1" presId="urn:microsoft.com/office/officeart/2005/8/layout/vList5"/>
    <dgm:cxn modelId="{2D6D7230-BC44-2D4A-A7C8-C553C3371E0D}" type="presOf" srcId="{20E29567-58B6-7C44-A86B-33C9CC312592}" destId="{542FD33C-D7FF-DA4D-B5FD-7A841A3257EA}" srcOrd="0" destOrd="1" presId="urn:microsoft.com/office/officeart/2005/8/layout/vList5"/>
    <dgm:cxn modelId="{EF7842CC-851D-9D4E-9BB8-844FE0EC3386}" srcId="{8DA1B79F-1D7D-334D-BAC4-3168F9E70AD8}" destId="{D5F1299D-C101-A54A-964D-415EA37DA08B}" srcOrd="2" destOrd="0" parTransId="{66D8C0FF-B1C4-4641-9136-4F4D4C11D92E}" sibTransId="{AD87E380-D467-5D4E-B54B-8189C8E2CCAF}"/>
    <dgm:cxn modelId="{5FD0D91E-CF52-7846-B7FD-77DBA7B0DF14}" srcId="{727B5C7B-E663-CF49-8743-8F1F76238E73}" destId="{4EEE8193-9844-7345-9AB4-D921F8830732}" srcOrd="1" destOrd="0" parTransId="{7B80E148-DF2A-2947-BEED-6C78A60B5C69}" sibTransId="{75D9439E-2296-244D-BDA4-EBB44EEAC925}"/>
    <dgm:cxn modelId="{074B0988-E3E0-9A4A-9091-858B7B4B7360}" type="presOf" srcId="{DE0B2C5B-52FC-0442-9236-E420AB5223B9}" destId="{8085F41A-DA60-4944-8954-F9768DA9B005}" srcOrd="0" destOrd="0" presId="urn:microsoft.com/office/officeart/2005/8/layout/vList5"/>
    <dgm:cxn modelId="{39A63690-7773-A045-A1E0-3BCC9E562C3B}" srcId="{85937919-B7E5-8C45-B6EC-FD1C67E2A294}" destId="{95140F60-3860-0A43-8767-1A14A42CB890}" srcOrd="0" destOrd="0" parTransId="{2DE97557-69EF-8646-ADFA-FABFE6E69DED}" sibTransId="{E2F4525F-B0D7-7147-AD8D-DF099D67B948}"/>
    <dgm:cxn modelId="{7B0C3791-1504-0C48-AECD-F5F94447FD59}" srcId="{BFBAC03E-2B8C-FF46-A1DF-C56B340C0F51}" destId="{DE0B2C5B-52FC-0442-9236-E420AB5223B9}" srcOrd="0" destOrd="0" parTransId="{B625605E-77D5-5848-BE0F-D1FA579398BF}" sibTransId="{37634592-874A-ED41-9646-9B20448FF2BF}"/>
    <dgm:cxn modelId="{B3C51E74-26B5-1344-A6D5-58AD1DB8B42A}" type="presOf" srcId="{2F454805-7BC6-B348-A26C-E7AB4FD45BC2}" destId="{0170072C-85F6-A24C-A432-4A1F0A26E0A7}" srcOrd="0" destOrd="1" presId="urn:microsoft.com/office/officeart/2005/8/layout/vList5"/>
    <dgm:cxn modelId="{273D64A8-D26F-7F4B-998F-665D8325713A}" srcId="{39CC5879-1080-854D-A0AF-0B42724990B7}" destId="{AB41D79D-DB7F-7E49-AF4F-1B6DFC851385}" srcOrd="0" destOrd="0" parTransId="{4B67E82C-E348-7D4C-99CE-70979A09516E}" sibTransId="{FEFE68A4-5FBF-A046-8F6D-738F44931EBC}"/>
    <dgm:cxn modelId="{571F3A86-694E-E649-96F2-B64485060B8C}" type="presOf" srcId="{727B5C7B-E663-CF49-8743-8F1F76238E73}" destId="{8101D3F0-6803-E147-8768-AA135524E85D}" srcOrd="0" destOrd="0" presId="urn:microsoft.com/office/officeart/2005/8/layout/vList5"/>
    <dgm:cxn modelId="{94A12BC1-9D3D-894F-8682-8646973457C1}" type="presOf" srcId="{95DB39FE-505F-4541-BF0E-6505A8D41C7F}" destId="{7C4C0AC5-7414-7142-B4E4-57A98DB7F6C5}" srcOrd="0" destOrd="1" presId="urn:microsoft.com/office/officeart/2005/8/layout/vList5"/>
    <dgm:cxn modelId="{EC1EED85-D472-D744-BD4E-1425CF82C92E}" type="presOf" srcId="{8DA1B79F-1D7D-334D-BAC4-3168F9E70AD8}" destId="{6F423884-2879-9D47-9729-C144CA0766B3}" srcOrd="0" destOrd="0" presId="urn:microsoft.com/office/officeart/2005/8/layout/vList5"/>
    <dgm:cxn modelId="{F78F89C1-B28A-D14C-A49C-C30C4B92AA2C}" srcId="{39CC5879-1080-854D-A0AF-0B42724990B7}" destId="{20E29567-58B6-7C44-A86B-33C9CC312592}" srcOrd="1" destOrd="0" parTransId="{26153D4F-C6D3-AC4B-8381-28A2BC1F1C90}" sibTransId="{CEFD6AB0-676D-1149-9EEB-C596A5CF7C0E}"/>
    <dgm:cxn modelId="{878C90DD-71A6-C641-A440-3A938FB0BF3E}" type="presOf" srcId="{BFBAC03E-2B8C-FF46-A1DF-C56B340C0F51}" destId="{A00C0CC1-170C-2C4A-89A7-638494005132}" srcOrd="0" destOrd="0" presId="urn:microsoft.com/office/officeart/2005/8/layout/vList5"/>
    <dgm:cxn modelId="{30736630-F7FA-B84A-9AB0-1F5720708482}" type="presOf" srcId="{D5F1299D-C101-A54A-964D-415EA37DA08B}" destId="{7F39F218-4709-7648-90EC-6AEE74BB380E}" srcOrd="0" destOrd="2" presId="urn:microsoft.com/office/officeart/2005/8/layout/vList5"/>
    <dgm:cxn modelId="{6F793C64-A581-B84E-87A8-B0320E9E7E0B}" type="presOf" srcId="{AB41D79D-DB7F-7E49-AF4F-1B6DFC851385}" destId="{542FD33C-D7FF-DA4D-B5FD-7A841A3257EA}" srcOrd="0" destOrd="0" presId="urn:microsoft.com/office/officeart/2005/8/layout/vList5"/>
    <dgm:cxn modelId="{14F7AA80-8333-9B4E-ADD5-7BC0770CED21}" type="presOf" srcId="{72ABF2F9-E464-FC48-8189-27E78648306B}" destId="{7F39F218-4709-7648-90EC-6AEE74BB380E}" srcOrd="0" destOrd="0" presId="urn:microsoft.com/office/officeart/2005/8/layout/vList5"/>
    <dgm:cxn modelId="{60883016-DBE9-A947-87A2-1180956F5CCB}" type="presOf" srcId="{95140F60-3860-0A43-8767-1A14A42CB890}" destId="{7C4C0AC5-7414-7142-B4E4-57A98DB7F6C5}" srcOrd="0" destOrd="0" presId="urn:microsoft.com/office/officeart/2005/8/layout/vList5"/>
    <dgm:cxn modelId="{E2CCE191-0BA9-EA41-8322-EC8F3542E9A0}" type="presOf" srcId="{39CC5879-1080-854D-A0AF-0B42724990B7}" destId="{8ABA8E9B-C14B-D044-98C9-4CEED143C8F2}" srcOrd="0" destOrd="0" presId="urn:microsoft.com/office/officeart/2005/8/layout/vList5"/>
    <dgm:cxn modelId="{F24AFB7D-0A97-9C40-80F4-DEEA6370B319}" srcId="{8DA1B79F-1D7D-334D-BAC4-3168F9E70AD8}" destId="{AE3BAE5C-3E34-5C40-96DC-A1BF9CCD4C68}" srcOrd="1" destOrd="0" parTransId="{88BF324B-02A4-9643-A6A5-33CB800BF17A}" sibTransId="{E99492D4-9EBE-484D-844E-CB9AB641BB13}"/>
    <dgm:cxn modelId="{CFAC1CEC-2719-0A49-AA0E-4ADBA48FEEF9}" srcId="{8DA1B79F-1D7D-334D-BAC4-3168F9E70AD8}" destId="{72ABF2F9-E464-FC48-8189-27E78648306B}" srcOrd="0" destOrd="0" parTransId="{52E7F561-AA3D-F243-98BE-C23C0CBAC400}" sibTransId="{64B86AA7-0048-834B-86F2-A538EB1E73CB}"/>
    <dgm:cxn modelId="{3753097D-C844-964F-B422-F82CECF7F1B6}" srcId="{BFBAC03E-2B8C-FF46-A1DF-C56B340C0F51}" destId="{8DA1B79F-1D7D-334D-BAC4-3168F9E70AD8}" srcOrd="1" destOrd="0" parTransId="{38BB0887-9D35-BE42-821E-5A48858777C6}" sibTransId="{58CFEE09-85E4-6C4D-AF79-C8F24C84244F}"/>
    <dgm:cxn modelId="{0F9AA474-FD2D-6D46-B337-B17931CA9391}" type="presOf" srcId="{FF821D4A-E958-9145-AD61-9F11B3D9C8CF}" destId="{E2F9F53F-3E57-144B-87A1-D81B1A0FB862}" srcOrd="0" destOrd="0" presId="urn:microsoft.com/office/officeart/2005/8/layout/vList5"/>
    <dgm:cxn modelId="{640E1A7D-4FC6-464F-A51E-8C17F5391520}" srcId="{BFBAC03E-2B8C-FF46-A1DF-C56B340C0F51}" destId="{39CC5879-1080-854D-A0AF-0B42724990B7}" srcOrd="3" destOrd="0" parTransId="{3EFFD09D-1529-E34B-82BF-66939CF9468E}" sibTransId="{CF17DBDF-24EB-7847-9165-4414B7278371}"/>
    <dgm:cxn modelId="{68CB494C-74B8-8847-87F1-17FFC5878959}" srcId="{DE0B2C5B-52FC-0442-9236-E420AB5223B9}" destId="{8DC4C34E-6A83-EC4D-ABB0-C2FFF83CE468}" srcOrd="0" destOrd="0" parTransId="{45A8CD9D-A2EF-F043-B3B6-B0AD2BF50567}" sibTransId="{900EF8A7-8380-A747-BA29-F5C972F02066}"/>
    <dgm:cxn modelId="{77B0B453-7EC2-2346-AA8E-163065CE6C7B}" srcId="{DE0B2C5B-52FC-0442-9236-E420AB5223B9}" destId="{2F454805-7BC6-B348-A26C-E7AB4FD45BC2}" srcOrd="1" destOrd="0" parTransId="{9EECB2FC-03F3-7D4F-B821-0436FB891DB2}" sibTransId="{4AA08557-4BD2-F54B-91B6-415E92FEF43F}"/>
    <dgm:cxn modelId="{7773FAEF-AC2E-324A-8F78-7EFB1D7EA1A6}" type="presOf" srcId="{85937919-B7E5-8C45-B6EC-FD1C67E2A294}" destId="{426A200D-1069-D449-9DCA-47D09B8A5DA3}" srcOrd="0" destOrd="0" presId="urn:microsoft.com/office/officeart/2005/8/layout/vList5"/>
    <dgm:cxn modelId="{39A5AF1A-43E8-CB42-95BF-04888DAF1B9D}" srcId="{BFBAC03E-2B8C-FF46-A1DF-C56B340C0F51}" destId="{727B5C7B-E663-CF49-8743-8F1F76238E73}" srcOrd="4" destOrd="0" parTransId="{9B2D9975-89C8-CA4A-90AC-E278BC0B15F9}" sibTransId="{3052DEAF-1941-1446-B5C6-DD61A5BA90A9}"/>
    <dgm:cxn modelId="{5C9F37C0-8C3C-284C-9E7B-B728AC0FDDCB}" type="presOf" srcId="{8DC4C34E-6A83-EC4D-ABB0-C2FFF83CE468}" destId="{0170072C-85F6-A24C-A432-4A1F0A26E0A7}" srcOrd="0" destOrd="0" presId="urn:microsoft.com/office/officeart/2005/8/layout/vList5"/>
    <dgm:cxn modelId="{0DF5DF86-A797-D345-8B34-A7F0BECD65B6}" srcId="{BFBAC03E-2B8C-FF46-A1DF-C56B340C0F51}" destId="{85937919-B7E5-8C45-B6EC-FD1C67E2A294}" srcOrd="2" destOrd="0" parTransId="{88D57DD5-F6FD-EE49-A107-3B7816073654}" sibTransId="{0E286D6B-9B15-AA4F-ABAA-2D512F813EC2}"/>
    <dgm:cxn modelId="{8F51B8E6-5C51-4E4D-A40B-F1F61E57F998}" srcId="{727B5C7B-E663-CF49-8743-8F1F76238E73}" destId="{FF821D4A-E958-9145-AD61-9F11B3D9C8CF}" srcOrd="0" destOrd="0" parTransId="{AA1082B7-31F4-E744-8379-14519AFAD4D0}" sibTransId="{0DD80195-CA21-7242-83E0-922AB8924857}"/>
    <dgm:cxn modelId="{2A9274E2-DBF6-BF4D-A29A-3E8D73A44F19}" type="presOf" srcId="{AE3BAE5C-3E34-5C40-96DC-A1BF9CCD4C68}" destId="{7F39F218-4709-7648-90EC-6AEE74BB380E}" srcOrd="0" destOrd="1" presId="urn:microsoft.com/office/officeart/2005/8/layout/vList5"/>
    <dgm:cxn modelId="{077A417C-E30E-B84F-89B6-16EB3B2C062F}" srcId="{85937919-B7E5-8C45-B6EC-FD1C67E2A294}" destId="{95DB39FE-505F-4541-BF0E-6505A8D41C7F}" srcOrd="1" destOrd="0" parTransId="{2EBFB869-869A-BA48-9070-09B094F66FF3}" sibTransId="{547FBDDB-C998-3A4B-842A-A718234EA3F8}"/>
    <dgm:cxn modelId="{FD8B5DCA-C012-6841-84FC-0F822DC78549}" type="presParOf" srcId="{A00C0CC1-170C-2C4A-89A7-638494005132}" destId="{ED8C2073-2E57-F445-9702-F11A45D48625}" srcOrd="0" destOrd="0" presId="urn:microsoft.com/office/officeart/2005/8/layout/vList5"/>
    <dgm:cxn modelId="{A794070D-84BB-0945-905C-7F866EFBA5F4}" type="presParOf" srcId="{ED8C2073-2E57-F445-9702-F11A45D48625}" destId="{8085F41A-DA60-4944-8954-F9768DA9B005}" srcOrd="0" destOrd="0" presId="urn:microsoft.com/office/officeart/2005/8/layout/vList5"/>
    <dgm:cxn modelId="{3B94274A-BCF8-604D-B043-BC3810916894}" type="presParOf" srcId="{ED8C2073-2E57-F445-9702-F11A45D48625}" destId="{0170072C-85F6-A24C-A432-4A1F0A26E0A7}" srcOrd="1" destOrd="0" presId="urn:microsoft.com/office/officeart/2005/8/layout/vList5"/>
    <dgm:cxn modelId="{26B70799-A88D-334E-B250-D8BFDCA76F3C}" type="presParOf" srcId="{A00C0CC1-170C-2C4A-89A7-638494005132}" destId="{235BF2A5-F8DC-FF45-882D-6CBCE7C40397}" srcOrd="1" destOrd="0" presId="urn:microsoft.com/office/officeart/2005/8/layout/vList5"/>
    <dgm:cxn modelId="{BAD628D5-6018-F542-83C2-9AD37A24D9DC}" type="presParOf" srcId="{A00C0CC1-170C-2C4A-89A7-638494005132}" destId="{B5E7F9E1-FED2-2247-9698-308C7BA9D2FC}" srcOrd="2" destOrd="0" presId="urn:microsoft.com/office/officeart/2005/8/layout/vList5"/>
    <dgm:cxn modelId="{E6AA8950-C815-104A-993B-3455D38ACB81}" type="presParOf" srcId="{B5E7F9E1-FED2-2247-9698-308C7BA9D2FC}" destId="{6F423884-2879-9D47-9729-C144CA0766B3}" srcOrd="0" destOrd="0" presId="urn:microsoft.com/office/officeart/2005/8/layout/vList5"/>
    <dgm:cxn modelId="{82E8CCF1-9441-AC48-B851-FAF7D6A5CF49}" type="presParOf" srcId="{B5E7F9E1-FED2-2247-9698-308C7BA9D2FC}" destId="{7F39F218-4709-7648-90EC-6AEE74BB380E}" srcOrd="1" destOrd="0" presId="urn:microsoft.com/office/officeart/2005/8/layout/vList5"/>
    <dgm:cxn modelId="{BA6AC57F-9424-A341-BF18-F8D6A704FEC5}" type="presParOf" srcId="{A00C0CC1-170C-2C4A-89A7-638494005132}" destId="{A1E14776-2BEF-9F43-B087-9E7BC4DCAD75}" srcOrd="3" destOrd="0" presId="urn:microsoft.com/office/officeart/2005/8/layout/vList5"/>
    <dgm:cxn modelId="{FD4608DC-B07A-2B4D-804A-4F25992C0B37}" type="presParOf" srcId="{A00C0CC1-170C-2C4A-89A7-638494005132}" destId="{AD23755B-2024-5E42-92AD-B8E1EDCFD629}" srcOrd="4" destOrd="0" presId="urn:microsoft.com/office/officeart/2005/8/layout/vList5"/>
    <dgm:cxn modelId="{7ECD668D-0CA8-2E41-BF46-345B371A1286}" type="presParOf" srcId="{AD23755B-2024-5E42-92AD-B8E1EDCFD629}" destId="{426A200D-1069-D449-9DCA-47D09B8A5DA3}" srcOrd="0" destOrd="0" presId="urn:microsoft.com/office/officeart/2005/8/layout/vList5"/>
    <dgm:cxn modelId="{A209AC75-A5F0-3640-8BE3-1D7F7B76F69D}" type="presParOf" srcId="{AD23755B-2024-5E42-92AD-B8E1EDCFD629}" destId="{7C4C0AC5-7414-7142-B4E4-57A98DB7F6C5}" srcOrd="1" destOrd="0" presId="urn:microsoft.com/office/officeart/2005/8/layout/vList5"/>
    <dgm:cxn modelId="{D7253002-3E18-8542-83A6-F5FFC0356103}" type="presParOf" srcId="{A00C0CC1-170C-2C4A-89A7-638494005132}" destId="{4B8540A0-6B5B-334F-AFA7-F62CB0C5C658}" srcOrd="5" destOrd="0" presId="urn:microsoft.com/office/officeart/2005/8/layout/vList5"/>
    <dgm:cxn modelId="{CDAE70A0-EA40-7D42-824B-D885A544AB59}" type="presParOf" srcId="{A00C0CC1-170C-2C4A-89A7-638494005132}" destId="{930246D9-05C5-4141-806D-5A0246E86506}" srcOrd="6" destOrd="0" presId="urn:microsoft.com/office/officeart/2005/8/layout/vList5"/>
    <dgm:cxn modelId="{9CF568A6-BE07-ED4F-9DA8-FCC4B2CB0E2A}" type="presParOf" srcId="{930246D9-05C5-4141-806D-5A0246E86506}" destId="{8ABA8E9B-C14B-D044-98C9-4CEED143C8F2}" srcOrd="0" destOrd="0" presId="urn:microsoft.com/office/officeart/2005/8/layout/vList5"/>
    <dgm:cxn modelId="{2C5D2456-1F56-9A40-8660-443B5C1963DE}" type="presParOf" srcId="{930246D9-05C5-4141-806D-5A0246E86506}" destId="{542FD33C-D7FF-DA4D-B5FD-7A841A3257EA}" srcOrd="1" destOrd="0" presId="urn:microsoft.com/office/officeart/2005/8/layout/vList5"/>
    <dgm:cxn modelId="{C0924901-B77F-B147-937F-7E6E7471F059}" type="presParOf" srcId="{A00C0CC1-170C-2C4A-89A7-638494005132}" destId="{228A8BFC-4AE0-5D4D-99AD-689EC7DD1D34}" srcOrd="7" destOrd="0" presId="urn:microsoft.com/office/officeart/2005/8/layout/vList5"/>
    <dgm:cxn modelId="{6398B60C-EEA3-D84F-9BC9-2DBA3D898641}" type="presParOf" srcId="{A00C0CC1-170C-2C4A-89A7-638494005132}" destId="{01463A45-9C7F-864D-B242-87090DBACAA2}" srcOrd="8" destOrd="0" presId="urn:microsoft.com/office/officeart/2005/8/layout/vList5"/>
    <dgm:cxn modelId="{0DC17C70-2233-4241-9586-38503CD92C2E}" type="presParOf" srcId="{01463A45-9C7F-864D-B242-87090DBACAA2}" destId="{8101D3F0-6803-E147-8768-AA135524E85D}" srcOrd="0" destOrd="0" presId="urn:microsoft.com/office/officeart/2005/8/layout/vList5"/>
    <dgm:cxn modelId="{2A72CA12-4A64-E242-9686-AA0F76A46702}" type="presParOf" srcId="{01463A45-9C7F-864D-B242-87090DBACAA2}" destId="{E2F9F53F-3E57-144B-87A1-D81B1A0FB86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0072C-85F6-A24C-A432-4A1F0A26E0A7}">
      <dsp:nvSpPr>
        <dsp:cNvPr id="0" name=""/>
        <dsp:cNvSpPr/>
      </dsp:nvSpPr>
      <dsp:spPr>
        <a:xfrm rot="5400000">
          <a:off x="4920493" y="-2008497"/>
          <a:ext cx="782111" cy="499910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0" i="0" u="none" strike="noStrike" kern="1200" cap="none" baseline="0" dirty="0" smtClean="0">
              <a:solidFill>
                <a:schemeClr val="dk1"/>
              </a:solidFill>
              <a:latin typeface="Arial"/>
              <a:ea typeface="Arial"/>
              <a:cs typeface="Arial"/>
              <a:sym typeface="Arial"/>
            </a:rPr>
            <a:t>Late adolescence</a:t>
          </a:r>
          <a:endParaRPr lang="en-US" sz="1600" kern="1200" dirty="0"/>
        </a:p>
        <a:p>
          <a:pPr marL="171450" lvl="1" indent="-171450" algn="l" defTabSz="711200" rtl="0">
            <a:lnSpc>
              <a:spcPct val="90000"/>
            </a:lnSpc>
            <a:spcBef>
              <a:spcPct val="0"/>
            </a:spcBef>
            <a:spcAft>
              <a:spcPct val="15000"/>
            </a:spcAft>
            <a:buChar char="••"/>
          </a:pPr>
          <a:r>
            <a:rPr lang="en-US" sz="1600" b="0" i="0" u="none" strike="noStrike" kern="1200" cap="none" baseline="0" dirty="0" smtClean="0">
              <a:solidFill>
                <a:schemeClr val="dk1"/>
              </a:solidFill>
              <a:latin typeface="Arial"/>
              <a:ea typeface="Arial"/>
              <a:cs typeface="Arial"/>
              <a:sym typeface="Arial"/>
            </a:rPr>
            <a:t>Self assessment</a:t>
          </a:r>
        </a:p>
      </dsp:txBody>
      <dsp:txXfrm rot="-5400000">
        <a:off x="2811996" y="138180"/>
        <a:ext cx="4960925" cy="705751"/>
      </dsp:txXfrm>
    </dsp:sp>
    <dsp:sp modelId="{8085F41A-DA60-4944-8954-F9768DA9B005}">
      <dsp:nvSpPr>
        <dsp:cNvPr id="0" name=""/>
        <dsp:cNvSpPr/>
      </dsp:nvSpPr>
      <dsp:spPr>
        <a:xfrm>
          <a:off x="0" y="2236"/>
          <a:ext cx="2811996" cy="977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kern="1200" dirty="0" smtClean="0"/>
            <a:t>Growth</a:t>
          </a:r>
          <a:endParaRPr lang="en-US" sz="2800" b="1" kern="1200" dirty="0"/>
        </a:p>
      </dsp:txBody>
      <dsp:txXfrm>
        <a:off x="47724" y="49960"/>
        <a:ext cx="2716548" cy="882191"/>
      </dsp:txXfrm>
    </dsp:sp>
    <dsp:sp modelId="{7F39F218-4709-7648-90EC-6AEE74BB380E}">
      <dsp:nvSpPr>
        <dsp:cNvPr id="0" name=""/>
        <dsp:cNvSpPr/>
      </dsp:nvSpPr>
      <dsp:spPr>
        <a:xfrm rot="5400000">
          <a:off x="4920493" y="-981975"/>
          <a:ext cx="782111" cy="499910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rtl="0">
            <a:lnSpc>
              <a:spcPct val="90000"/>
            </a:lnSpc>
            <a:spcBef>
              <a:spcPct val="0"/>
            </a:spcBef>
            <a:spcAft>
              <a:spcPct val="15000"/>
            </a:spcAft>
            <a:buChar char="••"/>
          </a:pPr>
          <a:r>
            <a:rPr lang="en-US" sz="1300" b="0" i="0" u="none" strike="noStrike" kern="1200" cap="none" baseline="0" dirty="0" smtClean="0">
              <a:solidFill>
                <a:schemeClr val="dk1"/>
              </a:solidFill>
              <a:latin typeface="Arial"/>
              <a:ea typeface="Arial"/>
              <a:cs typeface="Arial"/>
              <a:sym typeface="Arial"/>
            </a:rPr>
            <a:t>Young adulthood</a:t>
          </a:r>
          <a:endParaRPr lang="en-US" sz="1300" kern="1200" dirty="0"/>
        </a:p>
        <a:p>
          <a:pPr marL="114300" lvl="1" indent="-114300" algn="l" defTabSz="577850" rtl="0">
            <a:lnSpc>
              <a:spcPct val="90000"/>
            </a:lnSpc>
            <a:spcBef>
              <a:spcPct val="0"/>
            </a:spcBef>
            <a:spcAft>
              <a:spcPct val="15000"/>
            </a:spcAft>
            <a:buChar char="••"/>
          </a:pPr>
          <a:r>
            <a:rPr lang="en-US" sz="1300" b="0" i="0" u="none" strike="noStrike" kern="1200" cap="none" baseline="0" dirty="0" smtClean="0">
              <a:solidFill>
                <a:schemeClr val="dk1"/>
              </a:solidFill>
              <a:latin typeface="Arial"/>
              <a:ea typeface="Arial"/>
              <a:cs typeface="Arial"/>
              <a:sym typeface="Arial"/>
            </a:rPr>
            <a:t>Gathering/assessing career info</a:t>
          </a:r>
        </a:p>
        <a:p>
          <a:pPr marL="114300" lvl="1" indent="-114300" algn="l" defTabSz="577850" rtl="0">
            <a:lnSpc>
              <a:spcPct val="90000"/>
            </a:lnSpc>
            <a:spcBef>
              <a:spcPct val="0"/>
            </a:spcBef>
            <a:spcAft>
              <a:spcPct val="15000"/>
            </a:spcAft>
            <a:buChar char="••"/>
          </a:pPr>
          <a:r>
            <a:rPr lang="en-US" sz="1300" b="0" i="0" u="none" strike="noStrike" kern="1200" cap="none" baseline="0" dirty="0" smtClean="0">
              <a:solidFill>
                <a:schemeClr val="dk1"/>
              </a:solidFill>
              <a:latin typeface="Arial"/>
              <a:ea typeface="Arial"/>
              <a:cs typeface="Arial"/>
              <a:sym typeface="Arial"/>
            </a:rPr>
            <a:t>Integration of self, career info, &amp; environment</a:t>
          </a:r>
        </a:p>
      </dsp:txBody>
      <dsp:txXfrm rot="-5400000">
        <a:off x="2811996" y="1164702"/>
        <a:ext cx="4960925" cy="705751"/>
      </dsp:txXfrm>
    </dsp:sp>
    <dsp:sp modelId="{6F423884-2879-9D47-9729-C144CA0766B3}">
      <dsp:nvSpPr>
        <dsp:cNvPr id="0" name=""/>
        <dsp:cNvSpPr/>
      </dsp:nvSpPr>
      <dsp:spPr>
        <a:xfrm>
          <a:off x="0" y="1028757"/>
          <a:ext cx="2811996" cy="977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kern="1200" dirty="0" smtClean="0"/>
            <a:t>Exploration</a:t>
          </a:r>
          <a:endParaRPr lang="en-US" sz="2800" b="1" kern="1200" dirty="0"/>
        </a:p>
      </dsp:txBody>
      <dsp:txXfrm>
        <a:off x="47724" y="1076481"/>
        <a:ext cx="2716548" cy="882191"/>
      </dsp:txXfrm>
    </dsp:sp>
    <dsp:sp modelId="{7C4C0AC5-7414-7142-B4E4-57A98DB7F6C5}">
      <dsp:nvSpPr>
        <dsp:cNvPr id="0" name=""/>
        <dsp:cNvSpPr/>
      </dsp:nvSpPr>
      <dsp:spPr>
        <a:xfrm rot="5400000">
          <a:off x="4920493" y="44545"/>
          <a:ext cx="782111" cy="499910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b="0" i="0" u="none" strike="noStrike" kern="1200" cap="none" baseline="0" dirty="0" smtClean="0">
              <a:solidFill>
                <a:schemeClr val="dk1"/>
              </a:solidFill>
              <a:latin typeface="Arial"/>
              <a:ea typeface="Arial"/>
              <a:cs typeface="Arial"/>
              <a:sym typeface="Arial"/>
            </a:rPr>
            <a:t>30s </a:t>
          </a:r>
          <a:endParaRPr lang="en-US" sz="1600" kern="1200" dirty="0"/>
        </a:p>
        <a:p>
          <a:pPr marL="171450" lvl="1" indent="-171450" algn="l" defTabSz="711200" rtl="0">
            <a:lnSpc>
              <a:spcPct val="90000"/>
            </a:lnSpc>
            <a:spcBef>
              <a:spcPct val="0"/>
            </a:spcBef>
            <a:spcAft>
              <a:spcPct val="15000"/>
            </a:spcAft>
            <a:buChar char="••"/>
          </a:pPr>
          <a:r>
            <a:rPr lang="en-US" sz="1600" b="0" i="0" u="none" strike="noStrike" kern="1200" cap="none" baseline="0" dirty="0" smtClean="0">
              <a:solidFill>
                <a:schemeClr val="dk1"/>
              </a:solidFill>
              <a:latin typeface="Arial"/>
              <a:ea typeface="Arial"/>
              <a:cs typeface="Arial"/>
              <a:sym typeface="Arial"/>
            </a:rPr>
            <a:t>Marketing yourself</a:t>
          </a:r>
        </a:p>
      </dsp:txBody>
      <dsp:txXfrm rot="-5400000">
        <a:off x="2811996" y="2191222"/>
        <a:ext cx="4960925" cy="705751"/>
      </dsp:txXfrm>
    </dsp:sp>
    <dsp:sp modelId="{426A200D-1069-D449-9DCA-47D09B8A5DA3}">
      <dsp:nvSpPr>
        <dsp:cNvPr id="0" name=""/>
        <dsp:cNvSpPr/>
      </dsp:nvSpPr>
      <dsp:spPr>
        <a:xfrm>
          <a:off x="0" y="2055278"/>
          <a:ext cx="2811996" cy="977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kern="1200" dirty="0" smtClean="0"/>
            <a:t>Establishment</a:t>
          </a:r>
          <a:endParaRPr lang="en-US" sz="2800" b="1" kern="1200" dirty="0"/>
        </a:p>
      </dsp:txBody>
      <dsp:txXfrm>
        <a:off x="47724" y="2103002"/>
        <a:ext cx="2716548" cy="882191"/>
      </dsp:txXfrm>
    </dsp:sp>
    <dsp:sp modelId="{542FD33C-D7FF-DA4D-B5FD-7A841A3257EA}">
      <dsp:nvSpPr>
        <dsp:cNvPr id="0" name=""/>
        <dsp:cNvSpPr/>
      </dsp:nvSpPr>
      <dsp:spPr>
        <a:xfrm rot="5400000">
          <a:off x="4920493" y="1071066"/>
          <a:ext cx="782111" cy="499910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Adulthood</a:t>
          </a:r>
          <a:endParaRPr lang="en-US" sz="1600" kern="1200" dirty="0"/>
        </a:p>
        <a:p>
          <a:pPr marL="171450" lvl="1" indent="-171450" algn="l" defTabSz="711200">
            <a:lnSpc>
              <a:spcPct val="90000"/>
            </a:lnSpc>
            <a:spcBef>
              <a:spcPct val="0"/>
            </a:spcBef>
            <a:spcAft>
              <a:spcPct val="15000"/>
            </a:spcAft>
            <a:buChar char="••"/>
          </a:pPr>
          <a:r>
            <a:rPr lang="en-US" sz="1600" kern="1200" dirty="0" smtClean="0"/>
            <a:t>Work Adjustment and expansion</a:t>
          </a:r>
          <a:endParaRPr lang="en-US" sz="1600" kern="1200" dirty="0"/>
        </a:p>
      </dsp:txBody>
      <dsp:txXfrm rot="-5400000">
        <a:off x="2811996" y="3217743"/>
        <a:ext cx="4960925" cy="705751"/>
      </dsp:txXfrm>
    </dsp:sp>
    <dsp:sp modelId="{8ABA8E9B-C14B-D044-98C9-4CEED143C8F2}">
      <dsp:nvSpPr>
        <dsp:cNvPr id="0" name=""/>
        <dsp:cNvSpPr/>
      </dsp:nvSpPr>
      <dsp:spPr>
        <a:xfrm>
          <a:off x="0" y="3081799"/>
          <a:ext cx="2811996" cy="977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kern="1200" dirty="0" smtClean="0"/>
            <a:t>Maintenance</a:t>
          </a:r>
          <a:endParaRPr lang="en-US" sz="2800" b="1" kern="1200" dirty="0"/>
        </a:p>
      </dsp:txBody>
      <dsp:txXfrm>
        <a:off x="47724" y="3129523"/>
        <a:ext cx="2716548" cy="882191"/>
      </dsp:txXfrm>
    </dsp:sp>
    <dsp:sp modelId="{E2F9F53F-3E57-144B-87A1-D81B1A0FB862}">
      <dsp:nvSpPr>
        <dsp:cNvPr id="0" name=""/>
        <dsp:cNvSpPr/>
      </dsp:nvSpPr>
      <dsp:spPr>
        <a:xfrm rot="5400000">
          <a:off x="4920493" y="2097587"/>
          <a:ext cx="782111" cy="499910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0" i="0" u="none" strike="noStrike" kern="1200" cap="none" baseline="0" dirty="0" smtClean="0">
              <a:solidFill>
                <a:schemeClr val="dk1"/>
              </a:solidFill>
              <a:latin typeface="Arial"/>
              <a:ea typeface="Arial"/>
              <a:cs typeface="Arial"/>
              <a:sym typeface="Arial"/>
            </a:rPr>
            <a:t>Retirement age </a:t>
          </a:r>
          <a:endParaRPr lang="en-US" sz="1600" kern="1200" dirty="0"/>
        </a:p>
        <a:p>
          <a:pPr marL="171450" lvl="1" indent="-171450" algn="l" defTabSz="711200" rtl="0">
            <a:lnSpc>
              <a:spcPct val="90000"/>
            </a:lnSpc>
            <a:spcBef>
              <a:spcPct val="0"/>
            </a:spcBef>
            <a:spcAft>
              <a:spcPct val="15000"/>
            </a:spcAft>
            <a:buChar char="••"/>
          </a:pPr>
          <a:r>
            <a:rPr lang="en-US" sz="1600" b="0" i="0" u="none" strike="noStrike" kern="1200" cap="none" baseline="0" dirty="0" smtClean="0">
              <a:solidFill>
                <a:schemeClr val="dk1"/>
              </a:solidFill>
              <a:latin typeface="Arial"/>
              <a:ea typeface="Arial"/>
              <a:cs typeface="Arial"/>
              <a:sym typeface="Arial"/>
            </a:rPr>
            <a:t>Integration and decision-making</a:t>
          </a:r>
        </a:p>
      </dsp:txBody>
      <dsp:txXfrm rot="-5400000">
        <a:off x="2811996" y="4244264"/>
        <a:ext cx="4960925" cy="705751"/>
      </dsp:txXfrm>
    </dsp:sp>
    <dsp:sp modelId="{8101D3F0-6803-E147-8768-AA135524E85D}">
      <dsp:nvSpPr>
        <dsp:cNvPr id="0" name=""/>
        <dsp:cNvSpPr/>
      </dsp:nvSpPr>
      <dsp:spPr>
        <a:xfrm>
          <a:off x="0" y="4108320"/>
          <a:ext cx="2811996" cy="977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kern="1200" dirty="0" smtClean="0"/>
            <a:t>Disengagement</a:t>
          </a:r>
          <a:endParaRPr lang="en-US" sz="2800" b="1" kern="1200" dirty="0"/>
        </a:p>
      </dsp:txBody>
      <dsp:txXfrm>
        <a:off x="47724" y="4156044"/>
        <a:ext cx="2716548" cy="88219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24124B-E133-A24B-8A52-D799F9DFF95A}" type="datetimeFigureOut">
              <a:rPr lang="en-US" smtClean="0"/>
              <a:t>3/15/17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08879-488B-6843-8450-51FF9E8419AF}" type="slidenum">
              <a:rPr lang="en-US" smtClean="0"/>
              <a:t>‹#›</a:t>
            </a:fld>
            <a:endParaRPr lang="en-US"/>
          </a:p>
        </p:txBody>
      </p:sp>
    </p:spTree>
    <p:extLst>
      <p:ext uri="{BB962C8B-B14F-4D97-AF65-F5344CB8AC3E}">
        <p14:creationId xmlns:p14="http://schemas.microsoft.com/office/powerpoint/2010/main" val="32510123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D08879-488B-6843-8450-51FF9E8419AF}" type="slidenum">
              <a:rPr lang="en-US" smtClean="0"/>
              <a:t>11</a:t>
            </a:fld>
            <a:endParaRPr lang="en-US"/>
          </a:p>
        </p:txBody>
      </p:sp>
    </p:spTree>
    <p:extLst>
      <p:ext uri="{BB962C8B-B14F-4D97-AF65-F5344CB8AC3E}">
        <p14:creationId xmlns:p14="http://schemas.microsoft.com/office/powerpoint/2010/main" val="360989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799" y="4343379"/>
            <a:ext cx="5486389" cy="4114780"/>
          </a:xfrm>
          <a:prstGeom prst="rect">
            <a:avLst/>
          </a:prstGeom>
        </p:spPr>
        <p:txBody>
          <a:bodyPr lIns="89405" tIns="89405" rIns="89405" bIns="89405" anchor="ctr" anchorCtr="0">
            <a:noAutofit/>
          </a:bodyPr>
          <a:lstStyle/>
          <a:p>
            <a:pPr marL="0" marR="0" lvl="0" indent="0" algn="l" rtl="0">
              <a:lnSpc>
                <a:spcPct val="75000"/>
              </a:lnSpc>
              <a:spcBef>
                <a:spcPts val="540"/>
              </a:spcBef>
              <a:buClr>
                <a:schemeClr val="accent2"/>
              </a:buClr>
              <a:buSzPct val="100000"/>
              <a:buFont typeface="Arial"/>
              <a:buNone/>
            </a:pPr>
            <a:endParaRPr lang="en-US" sz="1800" b="0" i="0" u="none" strike="noStrike" cap="none" baseline="0" dirty="0" smtClean="0">
              <a:solidFill>
                <a:schemeClr val="dk1"/>
              </a:solidFill>
              <a:latin typeface="Arial"/>
              <a:ea typeface="Arial"/>
              <a:cs typeface="Arial"/>
              <a:sym typeface="Arial"/>
            </a:endParaRPr>
          </a:p>
        </p:txBody>
      </p:sp>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799" y="4343379"/>
            <a:ext cx="5486389" cy="4114780"/>
          </a:xfrm>
          <a:prstGeom prst="rect">
            <a:avLst/>
          </a:prstGeom>
        </p:spPr>
        <p:txBody>
          <a:bodyPr lIns="89405" tIns="89405" rIns="89405" bIns="89405" anchor="ctr" anchorCtr="0">
            <a:noAutofit/>
          </a:bodyPr>
          <a:lstStyle/>
          <a:p>
            <a:endParaRPr dirty="0"/>
          </a:p>
        </p:txBody>
      </p:sp>
      <p:sp>
        <p:nvSpPr>
          <p:cNvPr id="149" name="Shape 149"/>
          <p:cNvSpPr>
            <a:spLocks noGrp="1" noRot="1" noChangeAspect="1"/>
          </p:cNvSpPr>
          <p:nvPr>
            <p:ph type="sldImg" idx="2"/>
          </p:nvPr>
        </p:nvSpPr>
        <p:spPr>
          <a:xfrm>
            <a:off x="1144588" y="685800"/>
            <a:ext cx="4570412"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0DE9D0-F23D-224F-B9C0-A9450BF6185A}" type="slidenum">
              <a:rPr lang="en-US" smtClean="0"/>
              <a:t>29</a:t>
            </a:fld>
            <a:endParaRPr lang="en-US"/>
          </a:p>
        </p:txBody>
      </p:sp>
    </p:spTree>
    <p:extLst>
      <p:ext uri="{BB962C8B-B14F-4D97-AF65-F5344CB8AC3E}">
        <p14:creationId xmlns:p14="http://schemas.microsoft.com/office/powerpoint/2010/main" val="4116701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3747" y="1229687"/>
            <a:ext cx="7960582"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613747" y="2805313"/>
            <a:ext cx="7960582" cy="322062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57141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3747" y="494674"/>
            <a:ext cx="7960582"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613747" y="2070300"/>
            <a:ext cx="7960582" cy="382922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59027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F5B93300-01EE-EE4C-9BB0-0CE223091D8A}" type="slidenum">
              <a:rPr lang="en-US"/>
              <a:pPr>
                <a:defRPr/>
              </a:pPr>
              <a:t>‹#›</a:t>
            </a:fld>
            <a:endParaRPr lang="en-US"/>
          </a:p>
        </p:txBody>
      </p:sp>
    </p:spTree>
    <p:extLst>
      <p:ext uri="{BB962C8B-B14F-4D97-AF65-F5344CB8AC3E}">
        <p14:creationId xmlns:p14="http://schemas.microsoft.com/office/powerpoint/2010/main" val="170993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7"/>
          <p:cNvSpPr>
            <a:spLocks noGrp="1" noChangeArrowheads="1"/>
          </p:cNvSpPr>
          <p:nvPr>
            <p:ph type="dt" sz="half" idx="10"/>
          </p:nvPr>
        </p:nvSpPr>
        <p:spPr>
          <a:ln/>
        </p:spPr>
        <p:txBody>
          <a:bodyPr/>
          <a:lstStyle>
            <a:lvl1pPr>
              <a:defRPr/>
            </a:lvl1pPr>
          </a:lstStyle>
          <a:p>
            <a:pPr>
              <a:defRPr/>
            </a:pPr>
            <a:endParaRPr lang="en-US"/>
          </a:p>
        </p:txBody>
      </p:sp>
      <p:sp>
        <p:nvSpPr>
          <p:cNvPr id="4" name="Rectangle 28"/>
          <p:cNvSpPr>
            <a:spLocks noGrp="1" noChangeArrowheads="1"/>
          </p:cNvSpPr>
          <p:nvPr>
            <p:ph type="ftr" sz="quarter" idx="11"/>
          </p:nvPr>
        </p:nvSpPr>
        <p:spPr>
          <a:ln/>
        </p:spPr>
        <p:txBody>
          <a:bodyPr/>
          <a:lstStyle>
            <a:lvl1pPr>
              <a:defRPr/>
            </a:lvl1pPr>
          </a:lstStyle>
          <a:p>
            <a:pPr>
              <a:defRPr/>
            </a:pPr>
            <a:endParaRPr lang="en-US"/>
          </a:p>
        </p:txBody>
      </p:sp>
      <p:sp>
        <p:nvSpPr>
          <p:cNvPr id="5" name="Rectangle 29"/>
          <p:cNvSpPr>
            <a:spLocks noGrp="1" noChangeArrowheads="1"/>
          </p:cNvSpPr>
          <p:nvPr>
            <p:ph type="sldNum" sz="quarter" idx="12"/>
          </p:nvPr>
        </p:nvSpPr>
        <p:spPr>
          <a:ln/>
        </p:spPr>
        <p:txBody>
          <a:bodyPr/>
          <a:lstStyle>
            <a:lvl1pPr>
              <a:defRPr/>
            </a:lvl1pPr>
          </a:lstStyle>
          <a:p>
            <a:pPr>
              <a:defRPr/>
            </a:pPr>
            <a:fld id="{4E6259A4-E3FF-2544-AC4D-13B8405088ED}" type="slidenum">
              <a:rPr lang="en-US"/>
              <a:pPr>
                <a:defRPr/>
              </a:pPr>
              <a:t>‹#›</a:t>
            </a:fld>
            <a:endParaRPr lang="en-US"/>
          </a:p>
        </p:txBody>
      </p:sp>
    </p:spTree>
    <p:extLst>
      <p:ext uri="{BB962C8B-B14F-4D97-AF65-F5344CB8AC3E}">
        <p14:creationId xmlns:p14="http://schemas.microsoft.com/office/powerpoint/2010/main" val="277027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9A09A-7BA5-264C-AFFF-5DD984C47BFA}" type="datetime1">
              <a:rPr lang="en-US" smtClean="0"/>
              <a:t>3/15/17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6D358-8A24-7049-A48F-65336BBBFA23}" type="slidenum">
              <a:rPr lang="en-US" smtClean="0"/>
              <a:t>‹#›</a:t>
            </a:fld>
            <a:endParaRPr lang="en-US"/>
          </a:p>
        </p:txBody>
      </p:sp>
    </p:spTree>
    <p:extLst>
      <p:ext uri="{BB962C8B-B14F-4D97-AF65-F5344CB8AC3E}">
        <p14:creationId xmlns:p14="http://schemas.microsoft.com/office/powerpoint/2010/main" val="249515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13747" y="859962"/>
            <a:ext cx="7960582" cy="1470025"/>
          </a:xfrm>
        </p:spPr>
        <p:txBody>
          <a:bodyPr/>
          <a:lstStyle/>
          <a:p>
            <a:r>
              <a:rPr lang="en-US" smtClean="0"/>
              <a:t>Click to edit Master title style</a:t>
            </a:r>
            <a:endParaRPr lang="en-US" dirty="0"/>
          </a:p>
        </p:txBody>
      </p:sp>
      <p:sp>
        <p:nvSpPr>
          <p:cNvPr id="5" name="Subtitle 2"/>
          <p:cNvSpPr>
            <a:spLocks noGrp="1"/>
          </p:cNvSpPr>
          <p:nvPr>
            <p:ph type="subTitle" idx="1"/>
          </p:nvPr>
        </p:nvSpPr>
        <p:spPr>
          <a:xfrm>
            <a:off x="613747" y="2435588"/>
            <a:ext cx="7960582" cy="322062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80997889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theme" Target="../theme/theme2.xml"/><Relationship Id="rId6"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 Id="rId3"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0E796-D063-C24A-BF3B-9E1F69A71805}" type="datetimeFigureOut">
              <a:rPr lang="en-US" smtClean="0"/>
              <a:t>3/15/17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8298A-45F2-BE43-B69A-B8B8AFC48517}" type="slidenum">
              <a:rPr lang="en-US" smtClean="0"/>
              <a:t>‹#›</a:t>
            </a:fld>
            <a:endParaRPr lang="en-US"/>
          </a:p>
        </p:txBody>
      </p:sp>
      <p:pic>
        <p:nvPicPr>
          <p:cNvPr id="7" name="Picture 6" descr="COE_PowerPoint Template_A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 y="-79869"/>
            <a:ext cx="9170341" cy="7086181"/>
          </a:xfrm>
          <a:prstGeom prst="rect">
            <a:avLst/>
          </a:prstGeom>
        </p:spPr>
      </p:pic>
    </p:spTree>
    <p:extLst>
      <p:ext uri="{BB962C8B-B14F-4D97-AF65-F5344CB8AC3E}">
        <p14:creationId xmlns:p14="http://schemas.microsoft.com/office/powerpoint/2010/main" val="3382708811"/>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FF4B1-E577-F14C-8EF5-52B5EF578BEF}" type="datetimeFigureOut">
              <a:rPr lang="en-US" smtClean="0"/>
              <a:t>3/15/17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9F3F3-35AE-DC45-B755-CCAD6EA7DB8F}" type="slidenum">
              <a:rPr lang="en-US" smtClean="0"/>
              <a:t>‹#›</a:t>
            </a:fld>
            <a:endParaRPr lang="en-US"/>
          </a:p>
        </p:txBody>
      </p:sp>
      <p:pic>
        <p:nvPicPr>
          <p:cNvPr id="7" name="Picture 6" descr="COE_PowerPoint Template_nourlfooter.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3" y="-166764"/>
            <a:ext cx="9170884" cy="7086600"/>
          </a:xfrm>
          <a:prstGeom prst="rect">
            <a:avLst/>
          </a:prstGeom>
        </p:spPr>
      </p:pic>
    </p:spTree>
    <p:extLst>
      <p:ext uri="{BB962C8B-B14F-4D97-AF65-F5344CB8AC3E}">
        <p14:creationId xmlns:p14="http://schemas.microsoft.com/office/powerpoint/2010/main" val="3879505254"/>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13230-1AA7-B04B-B6ED-579E21B67211}" type="datetimeFigureOut">
              <a:rPr lang="en-US" smtClean="0"/>
              <a:t>3/15/17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882D4-BB5C-1F43-9BFE-A8F2DE4C0264}" type="slidenum">
              <a:rPr lang="en-US" smtClean="0"/>
              <a:t>‹#›</a:t>
            </a:fld>
            <a:endParaRPr lang="en-US"/>
          </a:p>
        </p:txBody>
      </p:sp>
      <p:pic>
        <p:nvPicPr>
          <p:cNvPr id="7" name="Picture 6" descr="COE_PowerPoint Template_A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87076"/>
          </a:xfrm>
          <a:prstGeom prst="rect">
            <a:avLst/>
          </a:prstGeom>
        </p:spPr>
      </p:pic>
    </p:spTree>
    <p:extLst>
      <p:ext uri="{BB962C8B-B14F-4D97-AF65-F5344CB8AC3E}">
        <p14:creationId xmlns:p14="http://schemas.microsoft.com/office/powerpoint/2010/main" val="3580631884"/>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202386" y="1161206"/>
            <a:ext cx="8763000" cy="2124075"/>
          </a:xfrm>
        </p:spPr>
        <p:txBody>
          <a:bodyPr/>
          <a:lstStyle/>
          <a:p>
            <a:pPr algn="ctr" eaLnBrk="1" hangingPunct="1"/>
            <a:r>
              <a:rPr lang="en-US" sz="6600" dirty="0">
                <a:latin typeface="Times New Roman" charset="0"/>
                <a:ea typeface="ＭＳ Ｐゴシック" charset="0"/>
              </a:rPr>
              <a:t>Career &amp;</a:t>
            </a:r>
            <a:r>
              <a:rPr lang="en-US" sz="6600" dirty="0" smtClean="0">
                <a:latin typeface="Times New Roman" charset="0"/>
                <a:ea typeface="ＭＳ Ｐゴシック" charset="0"/>
              </a:rPr>
              <a:t> Life </a:t>
            </a:r>
            <a:r>
              <a:rPr lang="en-US" sz="6600" dirty="0">
                <a:latin typeface="Times New Roman" charset="0"/>
                <a:ea typeface="ＭＳ Ｐゴシック" charset="0"/>
              </a:rPr>
              <a:t>Planning</a:t>
            </a:r>
          </a:p>
        </p:txBody>
      </p:sp>
      <p:sp>
        <p:nvSpPr>
          <p:cNvPr id="15362" name="Rectangle 3"/>
          <p:cNvSpPr>
            <a:spLocks noGrp="1" noChangeArrowheads="1"/>
          </p:cNvSpPr>
          <p:nvPr>
            <p:ph type="subTitle" idx="1"/>
          </p:nvPr>
        </p:nvSpPr>
        <p:spPr>
          <a:xfrm>
            <a:off x="474825" y="3599005"/>
            <a:ext cx="7960582" cy="2472743"/>
          </a:xfrm>
        </p:spPr>
        <p:txBody>
          <a:bodyPr/>
          <a:lstStyle/>
          <a:p>
            <a:r>
              <a:rPr lang="en-US" dirty="0">
                <a:solidFill>
                  <a:srgbClr val="000000"/>
                </a:solidFill>
                <a:latin typeface="Tahoma" charset="0"/>
              </a:rPr>
              <a:t>EPSY 220</a:t>
            </a:r>
          </a:p>
          <a:p>
            <a:r>
              <a:rPr lang="en-US" dirty="0">
                <a:solidFill>
                  <a:srgbClr val="000000"/>
                </a:solidFill>
                <a:latin typeface="Tahoma" charset="0"/>
              </a:rPr>
              <a:t>TA: Matt King</a:t>
            </a:r>
          </a:p>
          <a:p>
            <a:r>
              <a:rPr lang="en-US" dirty="0">
                <a:solidFill>
                  <a:srgbClr val="000000"/>
                </a:solidFill>
                <a:latin typeface="Tahoma" charset="0"/>
              </a:rPr>
              <a:t>Class </a:t>
            </a:r>
            <a:r>
              <a:rPr lang="en-US" dirty="0" smtClean="0">
                <a:solidFill>
                  <a:srgbClr val="000000"/>
                </a:solidFill>
                <a:latin typeface="Tahoma" charset="0"/>
              </a:rPr>
              <a:t>2</a:t>
            </a:r>
            <a:endParaRPr lang="en-US" dirty="0">
              <a:solidFill>
                <a:srgbClr val="000000"/>
              </a:solidFill>
              <a:latin typeface="Tahoma" charset="0"/>
            </a:endParaRPr>
          </a:p>
        </p:txBody>
      </p:sp>
    </p:spTree>
    <p:extLst>
      <p:ext uri="{BB962C8B-B14F-4D97-AF65-F5344CB8AC3E}">
        <p14:creationId xmlns:p14="http://schemas.microsoft.com/office/powerpoint/2010/main" val="41740885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143000" y="152400"/>
            <a:ext cx="7772400" cy="1143000"/>
          </a:xfrm>
        </p:spPr>
        <p:txBody>
          <a:bodyPr/>
          <a:lstStyle/>
          <a:p>
            <a:pPr eaLnBrk="1" hangingPunct="1"/>
            <a:r>
              <a:rPr lang="en-US">
                <a:latin typeface="Times New Roman" charset="0"/>
                <a:ea typeface="ＭＳ Ｐゴシック" charset="0"/>
              </a:rPr>
              <a:t>Maslow</a:t>
            </a:r>
            <a:r>
              <a:rPr lang="ja-JP" altLang="en-US">
                <a:latin typeface="Times New Roman" charset="0"/>
                <a:ea typeface="ＭＳ Ｐゴシック" charset="0"/>
              </a:rPr>
              <a:t>’</a:t>
            </a:r>
            <a:r>
              <a:rPr lang="en-US" altLang="ja-JP">
                <a:latin typeface="Times New Roman" charset="0"/>
                <a:ea typeface="ＭＳ Ｐゴシック" charset="0"/>
              </a:rPr>
              <a:t>s Hierarchy of Needs</a:t>
            </a:r>
            <a:endParaRPr lang="en-US">
              <a:latin typeface="Times New Roman" charset="0"/>
              <a:ea typeface="ＭＳ Ｐゴシック" charset="0"/>
            </a:endParaRPr>
          </a:p>
        </p:txBody>
      </p:sp>
      <p:pic>
        <p:nvPicPr>
          <p:cNvPr id="26626" name="Picture 5" descr="C:\WINDOWS\Desktop\Jorja\Spring_2003\02-Career and Life Planning\maslow4.gif"/>
          <p:cNvPicPr>
            <a:picLocks noChangeAspect="1" noChangeArrowheads="1"/>
          </p:cNvPicPr>
          <p:nvPr/>
        </p:nvPicPr>
        <p:blipFill>
          <a:blip r:embed="rId2">
            <a:extLst>
              <a:ext uri="{28A0092B-C50C-407E-A947-70E740481C1C}">
                <a14:useLocalDpi xmlns:a14="http://schemas.microsoft.com/office/drawing/2010/main" val="0"/>
              </a:ext>
            </a:extLst>
          </a:blip>
          <a:srcRect b="7176"/>
          <a:stretch>
            <a:fillRect/>
          </a:stretch>
        </p:blipFill>
        <p:spPr bwMode="auto">
          <a:xfrm>
            <a:off x="1447800" y="1143000"/>
            <a:ext cx="7010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3218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noFill/>
        </p:spPr>
        <p:txBody>
          <a:bodyPr lIns="92075" tIns="46038" rIns="92075" bIns="46038"/>
          <a:lstStyle/>
          <a:p>
            <a:pPr eaLnBrk="1" hangingPunct="1"/>
            <a:r>
              <a:rPr lang="en-US">
                <a:latin typeface="Times New Roman" charset="0"/>
                <a:ea typeface="ＭＳ Ｐゴシック" charset="0"/>
              </a:rPr>
              <a:t>Lifestyle Triangle</a:t>
            </a:r>
          </a:p>
        </p:txBody>
      </p:sp>
      <p:sp>
        <p:nvSpPr>
          <p:cNvPr id="28674" name="Rectangle 3"/>
          <p:cNvSpPr>
            <a:spLocks noChangeArrowheads="1"/>
          </p:cNvSpPr>
          <p:nvPr/>
        </p:nvSpPr>
        <p:spPr bwMode="auto">
          <a:xfrm>
            <a:off x="2209800" y="18288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a:t>      </a:t>
            </a:r>
          </a:p>
        </p:txBody>
      </p:sp>
      <p:sp>
        <p:nvSpPr>
          <p:cNvPr id="28675" name="AutoShape 4"/>
          <p:cNvSpPr>
            <a:spLocks noChangeArrowheads="1"/>
          </p:cNvSpPr>
          <p:nvPr/>
        </p:nvSpPr>
        <p:spPr bwMode="auto">
          <a:xfrm>
            <a:off x="2673350" y="1835150"/>
            <a:ext cx="5321300" cy="3721100"/>
          </a:xfrm>
          <a:prstGeom prst="triangle">
            <a:avLst>
              <a:gd name="adj" fmla="val 49995"/>
            </a:avLst>
          </a:prstGeom>
          <a:solidFill>
            <a:schemeClr val="tx2"/>
          </a:solidFill>
          <a:ln w="12700">
            <a:solidFill>
              <a:schemeClr val="tx1"/>
            </a:solidFill>
            <a:miter lim="800000"/>
            <a:headEnd/>
            <a:tailEnd/>
          </a:ln>
        </p:spPr>
        <p:txBody>
          <a:bodyPr wrap="none" anchor="ctr"/>
          <a:lstStyle/>
          <a:p>
            <a:pPr eaLnBrk="1" hangingPunct="1"/>
            <a:endParaRPr lang="en-US"/>
          </a:p>
        </p:txBody>
      </p:sp>
      <p:sp>
        <p:nvSpPr>
          <p:cNvPr id="28676" name="Rectangle 5"/>
          <p:cNvSpPr>
            <a:spLocks noChangeArrowheads="1"/>
          </p:cNvSpPr>
          <p:nvPr/>
        </p:nvSpPr>
        <p:spPr bwMode="auto">
          <a:xfrm>
            <a:off x="3429000" y="57912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a:t>Work/Career/Student</a:t>
            </a:r>
          </a:p>
        </p:txBody>
      </p:sp>
      <p:sp>
        <p:nvSpPr>
          <p:cNvPr id="28677" name="Rectangle 6"/>
          <p:cNvSpPr>
            <a:spLocks noChangeArrowheads="1"/>
          </p:cNvSpPr>
          <p:nvPr/>
        </p:nvSpPr>
        <p:spPr bwMode="auto">
          <a:xfrm>
            <a:off x="6248400" y="3082925"/>
            <a:ext cx="2743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a:t>Family/Kinship/</a:t>
            </a:r>
          </a:p>
          <a:p>
            <a:pPr algn="ctr">
              <a:spcBef>
                <a:spcPct val="50000"/>
              </a:spcBef>
            </a:pPr>
            <a:r>
              <a:rPr lang="en-US"/>
              <a:t>Friends</a:t>
            </a:r>
          </a:p>
        </p:txBody>
      </p:sp>
      <p:sp>
        <p:nvSpPr>
          <p:cNvPr id="28678" name="Rectangle 7"/>
          <p:cNvSpPr>
            <a:spLocks noChangeArrowheads="1"/>
          </p:cNvSpPr>
          <p:nvPr/>
        </p:nvSpPr>
        <p:spPr bwMode="auto">
          <a:xfrm>
            <a:off x="2133600" y="3082925"/>
            <a:ext cx="2362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t>Leisure/hobbies/Recreation</a:t>
            </a:r>
          </a:p>
        </p:txBody>
      </p:sp>
    </p:spTree>
    <p:extLst>
      <p:ext uri="{BB962C8B-B14F-4D97-AF65-F5344CB8AC3E}">
        <p14:creationId xmlns:p14="http://schemas.microsoft.com/office/powerpoint/2010/main" val="7757724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atin typeface="Times New Roman" charset="0"/>
                <a:ea typeface="ＭＳ Ｐゴシック" charset="0"/>
              </a:rPr>
              <a:t>Lifestyle Triangle (Exercise)</a:t>
            </a:r>
          </a:p>
        </p:txBody>
      </p:sp>
      <p:sp>
        <p:nvSpPr>
          <p:cNvPr id="29698" name="Rectangle 3"/>
          <p:cNvSpPr>
            <a:spLocks noGrp="1" noChangeArrowheads="1"/>
          </p:cNvSpPr>
          <p:nvPr>
            <p:ph type="body" idx="1"/>
          </p:nvPr>
        </p:nvSpPr>
        <p:spPr/>
        <p:txBody>
          <a:bodyPr/>
          <a:lstStyle/>
          <a:p>
            <a:pPr eaLnBrk="1" hangingPunct="1"/>
            <a:r>
              <a:rPr lang="en-US">
                <a:latin typeface="Arial" charset="0"/>
                <a:ea typeface="ＭＳ Ｐゴシック" charset="0"/>
              </a:rPr>
              <a:t>What was your triangle like at 5? At 15? Now?</a:t>
            </a:r>
          </a:p>
          <a:p>
            <a:pPr eaLnBrk="1" hangingPunct="1">
              <a:buFont typeface="Wingdings" charset="0"/>
              <a:buNone/>
            </a:pPr>
            <a:endParaRPr lang="en-US">
              <a:latin typeface="Arial" charset="0"/>
              <a:ea typeface="ＭＳ Ｐゴシック" charset="0"/>
            </a:endParaRPr>
          </a:p>
          <a:p>
            <a:pPr eaLnBrk="1" hangingPunct="1"/>
            <a:r>
              <a:rPr lang="en-US">
                <a:latin typeface="Arial" charset="0"/>
                <a:ea typeface="ＭＳ Ｐゴシック" charset="0"/>
              </a:rPr>
              <a:t>What will it be like after graduation? At 35?</a:t>
            </a:r>
          </a:p>
          <a:p>
            <a:pPr eaLnBrk="1" hangingPunct="1">
              <a:buFont typeface="Wingdings" charset="0"/>
              <a:buNone/>
            </a:pPr>
            <a:endParaRPr lang="en-US">
              <a:latin typeface="Arial" charset="0"/>
              <a:ea typeface="ＭＳ Ｐゴシック" charset="0"/>
            </a:endParaRPr>
          </a:p>
          <a:p>
            <a:pPr eaLnBrk="1" hangingPunct="1"/>
            <a:endParaRPr lang="en-US">
              <a:latin typeface="Arial" charset="0"/>
              <a:ea typeface="ＭＳ Ｐゴシック" charset="0"/>
            </a:endParaRPr>
          </a:p>
        </p:txBody>
      </p:sp>
    </p:spTree>
    <p:extLst>
      <p:ext uri="{BB962C8B-B14F-4D97-AF65-F5344CB8AC3E}">
        <p14:creationId xmlns:p14="http://schemas.microsoft.com/office/powerpoint/2010/main" val="10831618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noFill/>
        </p:spPr>
        <p:txBody>
          <a:bodyPr lIns="92075" tIns="46038" rIns="92075" bIns="46038"/>
          <a:lstStyle/>
          <a:p>
            <a:pPr eaLnBrk="1" hangingPunct="1"/>
            <a:r>
              <a:rPr lang="en-US" sz="4800">
                <a:solidFill>
                  <a:schemeClr val="tx1"/>
                </a:solidFill>
                <a:latin typeface="Times New Roman" charset="0"/>
                <a:ea typeface="ＭＳ Ｐゴシック" charset="0"/>
              </a:rPr>
              <a:t>Career Development Stages</a:t>
            </a:r>
          </a:p>
        </p:txBody>
      </p:sp>
      <p:sp>
        <p:nvSpPr>
          <p:cNvPr id="31746" name="Rectangle 3"/>
          <p:cNvSpPr>
            <a:spLocks noGrp="1" noChangeArrowheads="1"/>
          </p:cNvSpPr>
          <p:nvPr>
            <p:ph type="body" idx="1"/>
          </p:nvPr>
        </p:nvSpPr>
        <p:spPr>
          <a:xfrm>
            <a:off x="1370013" y="1828800"/>
            <a:ext cx="7772400" cy="4267200"/>
          </a:xfrm>
          <a:noFill/>
        </p:spPr>
        <p:txBody>
          <a:bodyPr lIns="92075" tIns="46038" rIns="92075" bIns="46038"/>
          <a:lstStyle/>
          <a:p>
            <a:pPr eaLnBrk="1" hangingPunct="1">
              <a:lnSpc>
                <a:spcPct val="40000"/>
              </a:lnSpc>
              <a:spcBef>
                <a:spcPct val="50000"/>
              </a:spcBef>
              <a:buFont typeface="Wingdings" charset="0"/>
              <a:buNone/>
            </a:pPr>
            <a:endParaRPr lang="en-US" sz="3600" dirty="0">
              <a:latin typeface="Arial" charset="0"/>
              <a:ea typeface="ＭＳ Ｐゴシック" charset="0"/>
            </a:endParaRPr>
          </a:p>
          <a:p>
            <a:pPr eaLnBrk="1" hangingPunct="1">
              <a:lnSpc>
                <a:spcPct val="40000"/>
              </a:lnSpc>
              <a:spcBef>
                <a:spcPct val="50000"/>
              </a:spcBef>
            </a:pPr>
            <a:r>
              <a:rPr lang="en-US" sz="3600" dirty="0">
                <a:latin typeface="Arial" charset="0"/>
                <a:ea typeface="ＭＳ Ｐゴシック" charset="0"/>
              </a:rPr>
              <a:t>Super</a:t>
            </a:r>
            <a:r>
              <a:rPr lang="ja-JP" altLang="en-US" sz="3600" dirty="0">
                <a:latin typeface="Arial" charset="0"/>
                <a:ea typeface="ＭＳ Ｐゴシック" charset="0"/>
              </a:rPr>
              <a:t>’</a:t>
            </a:r>
            <a:r>
              <a:rPr lang="en-US" altLang="ja-JP" sz="3600" dirty="0">
                <a:latin typeface="Arial" charset="0"/>
                <a:ea typeface="ＭＳ Ｐゴシック" charset="0"/>
              </a:rPr>
              <a:t>s Selection </a:t>
            </a:r>
            <a:r>
              <a:rPr lang="en-US" altLang="ja-JP" sz="3600" dirty="0" smtClean="0">
                <a:latin typeface="Arial" charset="0"/>
                <a:ea typeface="ＭＳ Ｐゴシック" charset="0"/>
              </a:rPr>
              <a:t>Stages</a:t>
            </a:r>
            <a:endParaRPr lang="en-US" altLang="ja-JP" sz="3600" dirty="0">
              <a:latin typeface="Arial" charset="0"/>
              <a:ea typeface="ＭＳ Ｐゴシック" charset="0"/>
            </a:endParaRPr>
          </a:p>
          <a:p>
            <a:pPr lvl="1" eaLnBrk="1" hangingPunct="1">
              <a:lnSpc>
                <a:spcPct val="40000"/>
              </a:lnSpc>
              <a:spcBef>
                <a:spcPct val="50000"/>
              </a:spcBef>
              <a:buFontTx/>
              <a:buChar char="•"/>
            </a:pPr>
            <a:r>
              <a:rPr lang="en-US" sz="3200" dirty="0">
                <a:latin typeface="Arial" charset="0"/>
                <a:ea typeface="ＭＳ Ｐゴシック" charset="0"/>
              </a:rPr>
              <a:t>Growth</a:t>
            </a:r>
          </a:p>
          <a:p>
            <a:pPr lvl="1" eaLnBrk="1" hangingPunct="1">
              <a:lnSpc>
                <a:spcPct val="60000"/>
              </a:lnSpc>
              <a:spcBef>
                <a:spcPct val="50000"/>
              </a:spcBef>
              <a:buFontTx/>
              <a:buChar char="•"/>
            </a:pPr>
            <a:r>
              <a:rPr lang="en-US" sz="3200" dirty="0">
                <a:latin typeface="Arial" charset="0"/>
                <a:ea typeface="ＭＳ Ｐゴシック" charset="0"/>
              </a:rPr>
              <a:t>Exploration</a:t>
            </a:r>
          </a:p>
          <a:p>
            <a:pPr lvl="1" eaLnBrk="1" hangingPunct="1">
              <a:lnSpc>
                <a:spcPct val="60000"/>
              </a:lnSpc>
              <a:spcBef>
                <a:spcPct val="50000"/>
              </a:spcBef>
              <a:buFontTx/>
              <a:buChar char="•"/>
            </a:pPr>
            <a:r>
              <a:rPr lang="en-US" sz="3200" dirty="0">
                <a:latin typeface="Arial" charset="0"/>
                <a:ea typeface="ＭＳ Ｐゴシック" charset="0"/>
              </a:rPr>
              <a:t>Establishment</a:t>
            </a:r>
          </a:p>
          <a:p>
            <a:pPr lvl="1" eaLnBrk="1" hangingPunct="1">
              <a:lnSpc>
                <a:spcPct val="70000"/>
              </a:lnSpc>
              <a:spcBef>
                <a:spcPct val="50000"/>
              </a:spcBef>
              <a:buFontTx/>
              <a:buChar char="•"/>
            </a:pPr>
            <a:r>
              <a:rPr lang="en-US" sz="3200" dirty="0">
                <a:latin typeface="Arial" charset="0"/>
                <a:ea typeface="ＭＳ Ｐゴシック" charset="0"/>
              </a:rPr>
              <a:t>Maintenance</a:t>
            </a:r>
          </a:p>
          <a:p>
            <a:pPr lvl="1" eaLnBrk="1" hangingPunct="1">
              <a:lnSpc>
                <a:spcPct val="50000"/>
              </a:lnSpc>
              <a:spcBef>
                <a:spcPct val="50000"/>
              </a:spcBef>
              <a:buFontTx/>
              <a:buChar char="•"/>
            </a:pPr>
            <a:r>
              <a:rPr lang="en-US" sz="3200" dirty="0">
                <a:latin typeface="Arial" charset="0"/>
                <a:ea typeface="ＭＳ Ｐゴシック" charset="0"/>
              </a:rPr>
              <a:t>Disengagement</a:t>
            </a:r>
          </a:p>
        </p:txBody>
      </p:sp>
    </p:spTree>
    <p:extLst>
      <p:ext uri="{BB962C8B-B14F-4D97-AF65-F5344CB8AC3E}">
        <p14:creationId xmlns:p14="http://schemas.microsoft.com/office/powerpoint/2010/main" val="27756662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ja-JP" altLang="en-US">
                <a:latin typeface="Times New Roman" charset="0"/>
                <a:ea typeface="ＭＳ Ｐゴシック" charset="0"/>
              </a:rPr>
              <a:t>“</a:t>
            </a:r>
            <a:r>
              <a:rPr lang="en-US" altLang="ja-JP">
                <a:latin typeface="Times New Roman" charset="0"/>
                <a:ea typeface="ＭＳ Ｐゴシック" charset="0"/>
              </a:rPr>
              <a:t>Super</a:t>
            </a:r>
            <a:r>
              <a:rPr lang="ja-JP" altLang="en-US">
                <a:latin typeface="Times New Roman" charset="0"/>
                <a:ea typeface="ＭＳ Ｐゴシック" charset="0"/>
              </a:rPr>
              <a:t>”</a:t>
            </a:r>
            <a:r>
              <a:rPr lang="en-US" altLang="ja-JP">
                <a:latin typeface="Times New Roman" charset="0"/>
                <a:ea typeface="ＭＳ Ｐゴシック" charset="0"/>
              </a:rPr>
              <a:t> Roles! Who are you?</a:t>
            </a:r>
            <a:endParaRPr lang="en-US">
              <a:latin typeface="Times New Roman" charset="0"/>
              <a:ea typeface="ＭＳ Ｐゴシック" charset="0"/>
            </a:endParaRPr>
          </a:p>
        </p:txBody>
      </p:sp>
      <p:sp>
        <p:nvSpPr>
          <p:cNvPr id="30722" name="Content Placeholder 2"/>
          <p:cNvSpPr>
            <a:spLocks noGrp="1"/>
          </p:cNvSpPr>
          <p:nvPr>
            <p:ph idx="1"/>
          </p:nvPr>
        </p:nvSpPr>
        <p:spPr/>
        <p:txBody>
          <a:bodyPr/>
          <a:lstStyle/>
          <a:p>
            <a:pPr algn="ctr">
              <a:buFont typeface="Wingdings" charset="0"/>
              <a:buNone/>
            </a:pPr>
            <a:r>
              <a:rPr lang="en-US" sz="2800" b="1" dirty="0">
                <a:latin typeface="Arial" charset="0"/>
                <a:ea typeface="ＭＳ Ｐゴシック" charset="0"/>
              </a:rPr>
              <a:t>Child		      Homemaker</a:t>
            </a:r>
          </a:p>
          <a:p>
            <a:pPr algn="ctr">
              <a:buFont typeface="Wingdings" charset="0"/>
              <a:buNone/>
            </a:pPr>
            <a:r>
              <a:rPr lang="en-US" sz="2800" b="1" dirty="0">
                <a:latin typeface="Arial" charset="0"/>
                <a:ea typeface="ＭＳ Ｐゴシック" charset="0"/>
              </a:rPr>
              <a:t>Student			Parent</a:t>
            </a:r>
          </a:p>
          <a:p>
            <a:pPr algn="ctr">
              <a:buFont typeface="Wingdings" charset="0"/>
              <a:buNone/>
            </a:pPr>
            <a:r>
              <a:rPr lang="en-US" sz="2800" b="1" dirty="0">
                <a:latin typeface="Arial" charset="0"/>
                <a:ea typeface="ＭＳ Ｐゴシック" charset="0"/>
              </a:rPr>
              <a:t>         Citizen		Life-of-the-party </a:t>
            </a:r>
            <a:r>
              <a:rPr lang="en-US" sz="2800" b="1" dirty="0" smtClean="0">
                <a:latin typeface="Arial" charset="0"/>
                <a:ea typeface="ＭＳ Ｐゴシック" charset="0"/>
              </a:rPr>
              <a:t>    Worker</a:t>
            </a:r>
            <a:r>
              <a:rPr lang="en-US" sz="2800" b="1" dirty="0">
                <a:latin typeface="Arial" charset="0"/>
                <a:ea typeface="ＭＳ Ｐゴシック" charset="0"/>
              </a:rPr>
              <a:t>	                      Partner</a:t>
            </a:r>
          </a:p>
          <a:p>
            <a:pPr>
              <a:buFont typeface="Wingdings" charset="0"/>
              <a:buNone/>
            </a:pPr>
            <a:endParaRPr lang="en-US" sz="2800" b="1" dirty="0">
              <a:latin typeface="Arial" charset="0"/>
              <a:ea typeface="ＭＳ Ｐゴシック" charset="0"/>
            </a:endParaRPr>
          </a:p>
          <a:p>
            <a:pPr>
              <a:buFont typeface="Wingdings" charset="0"/>
              <a:buNone/>
            </a:pPr>
            <a:r>
              <a:rPr lang="en-US" sz="2800" b="1" dirty="0">
                <a:latin typeface="Arial" charset="0"/>
                <a:ea typeface="ＭＳ Ｐゴシック" charset="0"/>
              </a:rPr>
              <a:t>  The salience of these roles will shift over time. </a:t>
            </a:r>
          </a:p>
          <a:p>
            <a:pPr>
              <a:buFont typeface="Wingdings" charset="0"/>
              <a:buNone/>
            </a:pPr>
            <a:r>
              <a:rPr lang="en-US" sz="2800" b="1" dirty="0">
                <a:latin typeface="Arial" charset="0"/>
                <a:ea typeface="ＭＳ Ｐゴシック" charset="0"/>
              </a:rPr>
              <a:t> What are some other roles that Super </a:t>
            </a:r>
            <a:r>
              <a:rPr lang="en-US" sz="2800" b="1" dirty="0" err="1">
                <a:latin typeface="Arial" charset="0"/>
                <a:ea typeface="ＭＳ Ｐゴシック" charset="0"/>
              </a:rPr>
              <a:t>didn</a:t>
            </a:r>
            <a:r>
              <a:rPr lang="ja-JP" altLang="en-US" sz="2800" b="1" dirty="0">
                <a:latin typeface="Arial" charset="0"/>
                <a:ea typeface="ＭＳ Ｐゴシック" charset="0"/>
              </a:rPr>
              <a:t>’</a:t>
            </a:r>
            <a:r>
              <a:rPr lang="en-US" altLang="ja-JP" sz="2800" b="1" dirty="0">
                <a:latin typeface="Arial" charset="0"/>
                <a:ea typeface="ＭＳ Ｐゴシック" charset="0"/>
              </a:rPr>
              <a:t>t mention? How salient are they to who you are?</a:t>
            </a:r>
            <a:r>
              <a:rPr lang="en-US" altLang="ja-JP" sz="2800" dirty="0">
                <a:latin typeface="Arial" charset="0"/>
                <a:ea typeface="ＭＳ Ｐゴシック" charset="0"/>
              </a:rPr>
              <a:t>	</a:t>
            </a:r>
            <a:endParaRPr lang="en-US" sz="2800" dirty="0">
              <a:latin typeface="Arial" charset="0"/>
              <a:ea typeface="ＭＳ Ｐゴシック" charset="0"/>
            </a:endParaRPr>
          </a:p>
        </p:txBody>
      </p:sp>
    </p:spTree>
    <p:extLst>
      <p:ext uri="{BB962C8B-B14F-4D97-AF65-F5344CB8AC3E}">
        <p14:creationId xmlns:p14="http://schemas.microsoft.com/office/powerpoint/2010/main" val="41667150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3" name="Title 2"/>
          <p:cNvSpPr>
            <a:spLocks noGrp="1"/>
          </p:cNvSpPr>
          <p:nvPr>
            <p:ph type="title"/>
          </p:nvPr>
        </p:nvSpPr>
        <p:spPr>
          <a:xfrm>
            <a:off x="457200" y="20638"/>
            <a:ext cx="8229600" cy="1143000"/>
          </a:xfrm>
        </p:spPr>
        <p:txBody>
          <a:bodyPr/>
          <a:lstStyle/>
          <a:p>
            <a:r>
              <a:rPr lang="en-US" dirty="0" smtClean="0"/>
              <a:t>Sample Career Path</a:t>
            </a:r>
            <a:endParaRPr lang="en-US" dirty="0"/>
          </a:p>
        </p:txBody>
      </p:sp>
      <p:sp>
        <p:nvSpPr>
          <p:cNvPr id="4" name="Slide Number Placeholder 3"/>
          <p:cNvSpPr>
            <a:spLocks noGrp="1"/>
          </p:cNvSpPr>
          <p:nvPr>
            <p:ph type="sldNum" sz="quarter" idx="12"/>
          </p:nvPr>
        </p:nvSpPr>
        <p:spPr/>
        <p:txBody>
          <a:bodyPr/>
          <a:lstStyle/>
          <a:p>
            <a:fld id="{65D6D358-8A24-7049-A48F-65336BBBFA23}" type="slidenum">
              <a:rPr lang="en-US" smtClean="0"/>
              <a:t>15</a:t>
            </a:fld>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41409979"/>
              </p:ext>
            </p:extLst>
          </p:nvPr>
        </p:nvGraphicFramePr>
        <p:xfrm>
          <a:off x="719726" y="1130675"/>
          <a:ext cx="7811102" cy="50881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Down Arrow 9"/>
          <p:cNvSpPr/>
          <p:nvPr/>
        </p:nvSpPr>
        <p:spPr>
          <a:xfrm>
            <a:off x="140904" y="1524000"/>
            <a:ext cx="484632" cy="5084338"/>
          </a:xfrm>
          <a:prstGeom prst="downArrow">
            <a:avLst>
              <a:gd name="adj1" fmla="val 50000"/>
              <a:gd name="adj2" fmla="val 105968"/>
            </a:avLst>
          </a:prstGeom>
          <a:noFill/>
          <a:ln>
            <a:solidFill>
              <a:srgbClr val="008080"/>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320668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graphicEl>
                                              <a:dgm id="{8085F41A-DA60-4944-8954-F9768DA9B005}"/>
                                            </p:graphicEl>
                                          </p:spTgt>
                                        </p:tgtEl>
                                        <p:attrNameLst>
                                          <p:attrName>style.visibility</p:attrName>
                                        </p:attrNameLst>
                                      </p:cBhvr>
                                      <p:to>
                                        <p:strVal val="visible"/>
                                      </p:to>
                                    </p:set>
                                    <p:animEffect transition="in" filter="wipe(up)">
                                      <p:cBhvr>
                                        <p:cTn id="7" dur="500"/>
                                        <p:tgtEl>
                                          <p:spTgt spid="9">
                                            <p:graphicEl>
                                              <a:dgm id="{8085F41A-DA60-4944-8954-F9768DA9B005}"/>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graphicEl>
                                              <a:dgm id="{0170072C-85F6-A24C-A432-4A1F0A26E0A7}"/>
                                            </p:graphicEl>
                                          </p:spTgt>
                                        </p:tgtEl>
                                        <p:attrNameLst>
                                          <p:attrName>style.visibility</p:attrName>
                                        </p:attrNameLst>
                                      </p:cBhvr>
                                      <p:to>
                                        <p:strVal val="visible"/>
                                      </p:to>
                                    </p:set>
                                    <p:animEffect transition="in" filter="wipe(up)">
                                      <p:cBhvr>
                                        <p:cTn id="10" dur="500"/>
                                        <p:tgtEl>
                                          <p:spTgt spid="9">
                                            <p:graphicEl>
                                              <a:dgm id="{0170072C-85F6-A24C-A432-4A1F0A26E0A7}"/>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graphicEl>
                                              <a:dgm id="{6F423884-2879-9D47-9729-C144CA0766B3}"/>
                                            </p:graphicEl>
                                          </p:spTgt>
                                        </p:tgtEl>
                                        <p:attrNameLst>
                                          <p:attrName>style.visibility</p:attrName>
                                        </p:attrNameLst>
                                      </p:cBhvr>
                                      <p:to>
                                        <p:strVal val="visible"/>
                                      </p:to>
                                    </p:set>
                                    <p:animEffect transition="in" filter="wipe(up)">
                                      <p:cBhvr>
                                        <p:cTn id="15" dur="500"/>
                                        <p:tgtEl>
                                          <p:spTgt spid="9">
                                            <p:graphicEl>
                                              <a:dgm id="{6F423884-2879-9D47-9729-C144CA0766B3}"/>
                                            </p:graphic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
                                            <p:graphicEl>
                                              <a:dgm id="{7F39F218-4709-7648-90EC-6AEE74BB380E}"/>
                                            </p:graphicEl>
                                          </p:spTgt>
                                        </p:tgtEl>
                                        <p:attrNameLst>
                                          <p:attrName>style.visibility</p:attrName>
                                        </p:attrNameLst>
                                      </p:cBhvr>
                                      <p:to>
                                        <p:strVal val="visible"/>
                                      </p:to>
                                    </p:set>
                                    <p:animEffect transition="in" filter="wipe(up)">
                                      <p:cBhvr>
                                        <p:cTn id="18" dur="500"/>
                                        <p:tgtEl>
                                          <p:spTgt spid="9">
                                            <p:graphicEl>
                                              <a:dgm id="{7F39F218-4709-7648-90EC-6AEE74BB380E}"/>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
                                            <p:graphicEl>
                                              <a:dgm id="{426A200D-1069-D449-9DCA-47D09B8A5DA3}"/>
                                            </p:graphicEl>
                                          </p:spTgt>
                                        </p:tgtEl>
                                        <p:attrNameLst>
                                          <p:attrName>style.visibility</p:attrName>
                                        </p:attrNameLst>
                                      </p:cBhvr>
                                      <p:to>
                                        <p:strVal val="visible"/>
                                      </p:to>
                                    </p:set>
                                    <p:animEffect transition="in" filter="wipe(up)">
                                      <p:cBhvr>
                                        <p:cTn id="23" dur="500"/>
                                        <p:tgtEl>
                                          <p:spTgt spid="9">
                                            <p:graphicEl>
                                              <a:dgm id="{426A200D-1069-D449-9DCA-47D09B8A5DA3}"/>
                                            </p:graphic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9">
                                            <p:graphicEl>
                                              <a:dgm id="{7C4C0AC5-7414-7142-B4E4-57A98DB7F6C5}"/>
                                            </p:graphicEl>
                                          </p:spTgt>
                                        </p:tgtEl>
                                        <p:attrNameLst>
                                          <p:attrName>style.visibility</p:attrName>
                                        </p:attrNameLst>
                                      </p:cBhvr>
                                      <p:to>
                                        <p:strVal val="visible"/>
                                      </p:to>
                                    </p:set>
                                    <p:animEffect transition="in" filter="wipe(up)">
                                      <p:cBhvr>
                                        <p:cTn id="26" dur="500"/>
                                        <p:tgtEl>
                                          <p:spTgt spid="9">
                                            <p:graphicEl>
                                              <a:dgm id="{7C4C0AC5-7414-7142-B4E4-57A98DB7F6C5}"/>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9">
                                            <p:graphicEl>
                                              <a:dgm id="{8ABA8E9B-C14B-D044-98C9-4CEED143C8F2}"/>
                                            </p:graphicEl>
                                          </p:spTgt>
                                        </p:tgtEl>
                                        <p:attrNameLst>
                                          <p:attrName>style.visibility</p:attrName>
                                        </p:attrNameLst>
                                      </p:cBhvr>
                                      <p:to>
                                        <p:strVal val="visible"/>
                                      </p:to>
                                    </p:set>
                                    <p:animEffect transition="in" filter="wipe(up)">
                                      <p:cBhvr>
                                        <p:cTn id="31" dur="500"/>
                                        <p:tgtEl>
                                          <p:spTgt spid="9">
                                            <p:graphicEl>
                                              <a:dgm id="{8ABA8E9B-C14B-D044-98C9-4CEED143C8F2}"/>
                                            </p:graphic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9">
                                            <p:graphicEl>
                                              <a:dgm id="{542FD33C-D7FF-DA4D-B5FD-7A841A3257EA}"/>
                                            </p:graphicEl>
                                          </p:spTgt>
                                        </p:tgtEl>
                                        <p:attrNameLst>
                                          <p:attrName>style.visibility</p:attrName>
                                        </p:attrNameLst>
                                      </p:cBhvr>
                                      <p:to>
                                        <p:strVal val="visible"/>
                                      </p:to>
                                    </p:set>
                                    <p:animEffect transition="in" filter="wipe(up)">
                                      <p:cBhvr>
                                        <p:cTn id="34" dur="500"/>
                                        <p:tgtEl>
                                          <p:spTgt spid="9">
                                            <p:graphicEl>
                                              <a:dgm id="{542FD33C-D7FF-DA4D-B5FD-7A841A3257EA}"/>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9">
                                            <p:graphicEl>
                                              <a:dgm id="{8101D3F0-6803-E147-8768-AA135524E85D}"/>
                                            </p:graphicEl>
                                          </p:spTgt>
                                        </p:tgtEl>
                                        <p:attrNameLst>
                                          <p:attrName>style.visibility</p:attrName>
                                        </p:attrNameLst>
                                      </p:cBhvr>
                                      <p:to>
                                        <p:strVal val="visible"/>
                                      </p:to>
                                    </p:set>
                                    <p:animEffect transition="in" filter="wipe(up)">
                                      <p:cBhvr>
                                        <p:cTn id="39" dur="500"/>
                                        <p:tgtEl>
                                          <p:spTgt spid="9">
                                            <p:graphicEl>
                                              <a:dgm id="{8101D3F0-6803-E147-8768-AA135524E85D}"/>
                                            </p:graphic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9">
                                            <p:graphicEl>
                                              <a:dgm id="{E2F9F53F-3E57-144B-87A1-D81B1A0FB862}"/>
                                            </p:graphicEl>
                                          </p:spTgt>
                                        </p:tgtEl>
                                        <p:attrNameLst>
                                          <p:attrName>style.visibility</p:attrName>
                                        </p:attrNameLst>
                                      </p:cBhvr>
                                      <p:to>
                                        <p:strVal val="visible"/>
                                      </p:to>
                                    </p:set>
                                    <p:animEffect transition="in" filter="wipe(up)">
                                      <p:cBhvr>
                                        <p:cTn id="42" dur="500"/>
                                        <p:tgtEl>
                                          <p:spTgt spid="9">
                                            <p:graphicEl>
                                              <a:dgm id="{E2F9F53F-3E57-144B-87A1-D81B1A0FB86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671513" y="0"/>
            <a:ext cx="7772400" cy="661311"/>
          </a:xfrm>
          <a:noFill/>
        </p:spPr>
        <p:txBody>
          <a:bodyPr lIns="92075" tIns="46038" rIns="92075" bIns="46038">
            <a:normAutofit fontScale="90000"/>
          </a:bodyPr>
          <a:lstStyle/>
          <a:p>
            <a:pPr eaLnBrk="1" hangingPunct="1"/>
            <a:r>
              <a:rPr lang="ja-JP" altLang="en-US" dirty="0">
                <a:latin typeface="Times New Roman" charset="0"/>
                <a:ea typeface="ＭＳ Ｐゴシック" charset="0"/>
              </a:rPr>
              <a:t>“</a:t>
            </a:r>
            <a:r>
              <a:rPr lang="en-US" altLang="ja-JP" dirty="0">
                <a:latin typeface="Times New Roman" charset="0"/>
                <a:ea typeface="ＭＳ Ｐゴシック" charset="0"/>
              </a:rPr>
              <a:t>Modern</a:t>
            </a:r>
            <a:r>
              <a:rPr lang="ja-JP" altLang="en-US" dirty="0">
                <a:latin typeface="Times New Roman" charset="0"/>
                <a:ea typeface="ＭＳ Ｐゴシック" charset="0"/>
              </a:rPr>
              <a:t>”</a:t>
            </a:r>
            <a:r>
              <a:rPr lang="en-US" altLang="ja-JP" dirty="0">
                <a:latin typeface="Times New Roman" charset="0"/>
                <a:ea typeface="ＭＳ Ｐゴシック" charset="0"/>
              </a:rPr>
              <a:t> Sample Career Path</a:t>
            </a:r>
            <a:endParaRPr lang="en-US" dirty="0">
              <a:latin typeface="Times New Roman" charset="0"/>
              <a:ea typeface="ＭＳ Ｐゴシック"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82025929"/>
              </p:ext>
            </p:extLst>
          </p:nvPr>
        </p:nvGraphicFramePr>
        <p:xfrm>
          <a:off x="0" y="735394"/>
          <a:ext cx="9144000" cy="5672060"/>
        </p:xfrm>
        <a:graphic>
          <a:graphicData uri="http://schemas.openxmlformats.org/drawingml/2006/table">
            <a:tbl>
              <a:tblPr firstRow="1" bandRow="1">
                <a:tableStyleId>{5C22544A-7EE6-4342-B048-85BDC9FD1C3A}</a:tableStyleId>
              </a:tblPr>
              <a:tblGrid>
                <a:gridCol w="3048000"/>
                <a:gridCol w="3048000"/>
                <a:gridCol w="3048000"/>
              </a:tblGrid>
              <a:tr h="291777">
                <a:tc>
                  <a:txBody>
                    <a:bodyPr/>
                    <a:lstStyle/>
                    <a:p>
                      <a:r>
                        <a:rPr lang="en-US" dirty="0" smtClean="0"/>
                        <a:t>Stage</a:t>
                      </a:r>
                      <a:endParaRPr lang="en-US" dirty="0"/>
                    </a:p>
                  </a:txBody>
                  <a:tcPr/>
                </a:tc>
                <a:tc>
                  <a:txBody>
                    <a:bodyPr/>
                    <a:lstStyle/>
                    <a:p>
                      <a:r>
                        <a:rPr lang="en-US" dirty="0" smtClean="0"/>
                        <a:t>Task</a:t>
                      </a:r>
                      <a:endParaRPr lang="en-US" dirty="0"/>
                    </a:p>
                  </a:txBody>
                  <a:tcPr/>
                </a:tc>
                <a:tc>
                  <a:txBody>
                    <a:bodyPr/>
                    <a:lstStyle/>
                    <a:p>
                      <a:r>
                        <a:rPr lang="en-US" dirty="0" smtClean="0"/>
                        <a:t>Age</a:t>
                      </a:r>
                      <a:r>
                        <a:rPr lang="en-US" baseline="0" dirty="0" smtClean="0"/>
                        <a:t> Range</a:t>
                      </a:r>
                      <a:endParaRPr lang="en-US" dirty="0"/>
                    </a:p>
                  </a:txBody>
                  <a:tcPr/>
                </a:tc>
              </a:tr>
              <a:tr h="29177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t>Growth		</a:t>
                      </a:r>
                      <a:endParaRPr lang="en-US" dirty="0"/>
                    </a:p>
                  </a:txBody>
                  <a:tcPr/>
                </a:tc>
                <a:tc>
                  <a:txBody>
                    <a:bodyPr/>
                    <a:lstStyle/>
                    <a:p>
                      <a:pPr algn="ctr"/>
                      <a:r>
                        <a:rPr lang="en-US" dirty="0" smtClean="0"/>
                        <a:t>Self assessment</a:t>
                      </a:r>
                      <a:endParaRPr lang="en-US" dirty="0"/>
                    </a:p>
                  </a:txBody>
                  <a:tcPr/>
                </a:tc>
                <a:tc>
                  <a:txBody>
                    <a:bodyPr/>
                    <a:lstStyle/>
                    <a:p>
                      <a:pPr algn="ctr"/>
                      <a:r>
                        <a:rPr lang="en-US" dirty="0" smtClean="0"/>
                        <a:t>16 to 20</a:t>
                      </a:r>
                      <a:endParaRPr lang="en-US" dirty="0"/>
                    </a:p>
                  </a:txBody>
                  <a:tcPr/>
                </a:tc>
              </a:tr>
              <a:tr h="503615">
                <a:tc>
                  <a:txBody>
                    <a:bodyPr/>
                    <a:lstStyle/>
                    <a:p>
                      <a:pPr algn="ctr"/>
                      <a:r>
                        <a:rPr lang="en-US" dirty="0" smtClean="0"/>
                        <a:t>Exploration</a:t>
                      </a:r>
                      <a:endParaRPr lang="en-US" dirty="0"/>
                    </a:p>
                  </a:txBody>
                  <a:tcPr/>
                </a:tc>
                <a:tc>
                  <a:txBody>
                    <a:bodyPr/>
                    <a:lstStyle/>
                    <a:p>
                      <a:pPr algn="ctr"/>
                      <a:r>
                        <a:rPr lang="en-US" dirty="0" smtClean="0"/>
                        <a:t>Gather/assess career info</a:t>
                      </a:r>
                      <a:endParaRPr lang="en-US" dirty="0"/>
                    </a:p>
                  </a:txBody>
                  <a:tcPr/>
                </a:tc>
                <a:tc>
                  <a:txBody>
                    <a:bodyPr/>
                    <a:lstStyle/>
                    <a:p>
                      <a:pPr algn="ctr"/>
                      <a:r>
                        <a:rPr lang="en-US" dirty="0" smtClean="0"/>
                        <a:t>20 to 22</a:t>
                      </a:r>
                      <a:endParaRPr lang="en-US" dirty="0"/>
                    </a:p>
                  </a:txBody>
                  <a:tcPr/>
                </a:tc>
              </a:tr>
              <a:tr h="291777">
                <a:tc>
                  <a:txBody>
                    <a:bodyPr/>
                    <a:lstStyle/>
                    <a:p>
                      <a:pPr algn="ctr"/>
                      <a:r>
                        <a:rPr lang="en-US" dirty="0" smtClean="0"/>
                        <a:t>Establishment</a:t>
                      </a:r>
                      <a:endParaRPr lang="en-US" dirty="0"/>
                    </a:p>
                  </a:txBody>
                  <a:tcPr/>
                </a:tc>
                <a:tc>
                  <a:txBody>
                    <a:bodyPr/>
                    <a:lstStyle/>
                    <a:p>
                      <a:pPr algn="ctr"/>
                      <a:r>
                        <a:rPr lang="en-US" dirty="0" smtClean="0"/>
                        <a:t>Marketing yourself</a:t>
                      </a:r>
                      <a:endParaRPr lang="en-US" dirty="0"/>
                    </a:p>
                  </a:txBody>
                  <a:tcPr/>
                </a:tc>
                <a:tc>
                  <a:txBody>
                    <a:bodyPr/>
                    <a:lstStyle/>
                    <a:p>
                      <a:pPr algn="ctr"/>
                      <a:r>
                        <a:rPr lang="en-US" dirty="0" smtClean="0"/>
                        <a:t>22 to 28</a:t>
                      </a:r>
                      <a:endParaRPr lang="en-US" dirty="0"/>
                    </a:p>
                  </a:txBody>
                  <a:tcPr/>
                </a:tc>
              </a:tr>
              <a:tr h="291777">
                <a:tc>
                  <a:txBody>
                    <a:bodyPr/>
                    <a:lstStyle/>
                    <a:p>
                      <a:pPr algn="ctr"/>
                      <a:r>
                        <a:rPr lang="en-US" dirty="0" smtClean="0"/>
                        <a:t>Maintenance</a:t>
                      </a:r>
                      <a:endParaRPr lang="en-US" dirty="0"/>
                    </a:p>
                  </a:txBody>
                  <a:tcPr/>
                </a:tc>
                <a:tc>
                  <a:txBody>
                    <a:bodyPr/>
                    <a:lstStyle/>
                    <a:p>
                      <a:pPr algn="ctr"/>
                      <a:r>
                        <a:rPr lang="en-US" dirty="0" smtClean="0"/>
                        <a:t>Work adjustment</a:t>
                      </a:r>
                      <a:endParaRPr lang="en-US" dirty="0"/>
                    </a:p>
                  </a:txBody>
                  <a:tcPr/>
                </a:tc>
                <a:tc>
                  <a:txBody>
                    <a:bodyPr/>
                    <a:lstStyle/>
                    <a:p>
                      <a:pPr algn="ctr"/>
                      <a:r>
                        <a:rPr lang="en-US" dirty="0" smtClean="0"/>
                        <a:t>28 to 30</a:t>
                      </a:r>
                      <a:endParaRPr lang="en-US" dirty="0"/>
                    </a:p>
                  </a:txBody>
                  <a:tcPr/>
                </a:tc>
              </a:tr>
              <a:tr h="291777">
                <a:tc>
                  <a:txBody>
                    <a:bodyPr/>
                    <a:lstStyle/>
                    <a:p>
                      <a:pPr algn="ctr"/>
                      <a:r>
                        <a:rPr lang="en-US" dirty="0" smtClean="0"/>
                        <a:t>Disengagement</a:t>
                      </a:r>
                      <a:endParaRPr lang="en-US" dirty="0"/>
                    </a:p>
                  </a:txBody>
                  <a:tcPr/>
                </a:tc>
                <a:tc>
                  <a:txBody>
                    <a:bodyPr/>
                    <a:lstStyle/>
                    <a:p>
                      <a:pPr algn="ctr"/>
                      <a:r>
                        <a:rPr lang="en-US" dirty="0" smtClean="0"/>
                        <a:t>Integration</a:t>
                      </a:r>
                      <a:endParaRPr lang="en-US" dirty="0"/>
                    </a:p>
                  </a:txBody>
                  <a:tcPr/>
                </a:tc>
                <a:tc>
                  <a:txBody>
                    <a:bodyPr/>
                    <a:lstStyle/>
                    <a:p>
                      <a:pPr algn="ctr"/>
                      <a:r>
                        <a:rPr lang="en-US" dirty="0" smtClean="0"/>
                        <a:t>30</a:t>
                      </a:r>
                      <a:r>
                        <a:rPr lang="en-US" baseline="0" dirty="0" smtClean="0"/>
                        <a:t> to </a:t>
                      </a:r>
                      <a:r>
                        <a:rPr lang="en-US" dirty="0" smtClean="0"/>
                        <a:t>34</a:t>
                      </a:r>
                      <a:endParaRPr lang="en-US" dirty="0"/>
                    </a:p>
                  </a:txBody>
                  <a:tcPr/>
                </a:tc>
              </a:tr>
              <a:tr h="291777">
                <a:tc>
                  <a:txBody>
                    <a:bodyPr/>
                    <a:lstStyle/>
                    <a:p>
                      <a:pPr algn="ctr"/>
                      <a:r>
                        <a:rPr lang="en-US" dirty="0" smtClean="0"/>
                        <a:t>Growth</a:t>
                      </a:r>
                      <a:endParaRPr lang="en-US" dirty="0"/>
                    </a:p>
                  </a:txBody>
                  <a:tcPr/>
                </a:tc>
                <a:tc>
                  <a:txBody>
                    <a:bodyPr/>
                    <a:lstStyle/>
                    <a:p>
                      <a:pPr algn="ctr"/>
                      <a:r>
                        <a:rPr lang="en-US" dirty="0" smtClean="0"/>
                        <a:t>Self assessment</a:t>
                      </a:r>
                      <a:endParaRPr lang="en-US" dirty="0"/>
                    </a:p>
                  </a:txBody>
                  <a:tcPr/>
                </a:tc>
                <a:tc>
                  <a:txBody>
                    <a:bodyPr/>
                    <a:lstStyle/>
                    <a:p>
                      <a:pPr algn="ctr"/>
                      <a:r>
                        <a:rPr lang="en-US" dirty="0" smtClean="0"/>
                        <a:t>34 to 39</a:t>
                      </a:r>
                      <a:endParaRPr lang="en-US" dirty="0"/>
                    </a:p>
                  </a:txBody>
                  <a:tcPr/>
                </a:tc>
              </a:tr>
              <a:tr h="503615">
                <a:tc>
                  <a:txBody>
                    <a:bodyPr/>
                    <a:lstStyle/>
                    <a:p>
                      <a:pPr algn="ctr"/>
                      <a:r>
                        <a:rPr lang="en-US" dirty="0" smtClean="0"/>
                        <a:t>Exploration</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Gather/assess career info</a:t>
                      </a:r>
                    </a:p>
                  </a:txBody>
                  <a:tcPr/>
                </a:tc>
                <a:tc>
                  <a:txBody>
                    <a:bodyPr/>
                    <a:lstStyle/>
                    <a:p>
                      <a:pPr algn="ctr"/>
                      <a:r>
                        <a:rPr lang="en-US" dirty="0" smtClean="0"/>
                        <a:t>34 to 39</a:t>
                      </a:r>
                      <a:endParaRPr lang="en-US" dirty="0"/>
                    </a:p>
                  </a:txBody>
                  <a:tcPr/>
                </a:tc>
              </a:tr>
              <a:tr h="291777">
                <a:tc>
                  <a:txBody>
                    <a:bodyPr/>
                    <a:lstStyle/>
                    <a:p>
                      <a:pPr algn="ctr"/>
                      <a:r>
                        <a:rPr lang="en-US" dirty="0" smtClean="0"/>
                        <a:t>Establishment</a:t>
                      </a:r>
                      <a:endParaRPr lang="en-US" dirty="0"/>
                    </a:p>
                  </a:txBody>
                  <a:tcPr/>
                </a:tc>
                <a:tc>
                  <a:txBody>
                    <a:bodyPr/>
                    <a:lstStyle/>
                    <a:p>
                      <a:pPr algn="ctr"/>
                      <a:r>
                        <a:rPr lang="en-US" dirty="0" smtClean="0"/>
                        <a:t>Marketing yourself</a:t>
                      </a:r>
                      <a:endParaRPr lang="en-US" dirty="0"/>
                    </a:p>
                  </a:txBody>
                  <a:tcPr/>
                </a:tc>
                <a:tc>
                  <a:txBody>
                    <a:bodyPr/>
                    <a:lstStyle/>
                    <a:p>
                      <a:pPr algn="ctr"/>
                      <a:r>
                        <a:rPr lang="en-US" dirty="0" smtClean="0"/>
                        <a:t>38 to 40</a:t>
                      </a:r>
                      <a:endParaRPr lang="en-US" dirty="0"/>
                    </a:p>
                  </a:txBody>
                  <a:tcPr/>
                </a:tc>
              </a:tr>
              <a:tr h="503615">
                <a:tc>
                  <a:txBody>
                    <a:bodyPr/>
                    <a:lstStyle/>
                    <a:p>
                      <a:pPr algn="ctr"/>
                      <a:r>
                        <a:rPr lang="en-US" dirty="0" smtClean="0"/>
                        <a:t>Growth</a:t>
                      </a:r>
                      <a:endParaRPr lang="en-US" dirty="0"/>
                    </a:p>
                  </a:txBody>
                  <a:tcPr/>
                </a:tc>
                <a:tc>
                  <a:txBody>
                    <a:bodyPr/>
                    <a:lstStyle/>
                    <a:p>
                      <a:pPr algn="ctr"/>
                      <a:r>
                        <a:rPr lang="en-US" dirty="0" smtClean="0"/>
                        <a:t>Self assessment, integration</a:t>
                      </a:r>
                      <a:endParaRPr lang="en-US" dirty="0"/>
                    </a:p>
                  </a:txBody>
                  <a:tcPr/>
                </a:tc>
                <a:tc>
                  <a:txBody>
                    <a:bodyPr/>
                    <a:lstStyle/>
                    <a:p>
                      <a:pPr algn="ctr"/>
                      <a:r>
                        <a:rPr lang="en-US" dirty="0" smtClean="0"/>
                        <a:t>40 to 43</a:t>
                      </a:r>
                      <a:endParaRPr lang="en-US" dirty="0"/>
                    </a:p>
                  </a:txBody>
                  <a:tcPr/>
                </a:tc>
              </a:tr>
              <a:tr h="503615">
                <a:tc>
                  <a:txBody>
                    <a:bodyPr/>
                    <a:lstStyle/>
                    <a:p>
                      <a:pPr algn="ctr"/>
                      <a:r>
                        <a:rPr lang="en-US" dirty="0" smtClean="0"/>
                        <a:t>Exploration</a:t>
                      </a:r>
                      <a:endParaRPr lang="en-US" dirty="0"/>
                    </a:p>
                  </a:txBody>
                  <a:tcPr/>
                </a:tc>
                <a:tc>
                  <a:txBody>
                    <a:bodyPr/>
                    <a:lstStyle/>
                    <a:p>
                      <a:pPr algn="ctr"/>
                      <a:r>
                        <a:rPr lang="en-US" dirty="0" smtClean="0"/>
                        <a:t>Gather/assess career info</a:t>
                      </a:r>
                      <a:endParaRPr lang="en-US" dirty="0"/>
                    </a:p>
                  </a:txBody>
                  <a:tcPr/>
                </a:tc>
                <a:tc>
                  <a:txBody>
                    <a:bodyPr/>
                    <a:lstStyle/>
                    <a:p>
                      <a:pPr algn="ctr"/>
                      <a:r>
                        <a:rPr lang="en-US" dirty="0" smtClean="0"/>
                        <a:t>43</a:t>
                      </a:r>
                      <a:r>
                        <a:rPr lang="en-US" baseline="0" dirty="0" smtClean="0"/>
                        <a:t> to 44</a:t>
                      </a:r>
                      <a:endParaRPr lang="en-US" dirty="0"/>
                    </a:p>
                  </a:txBody>
                  <a:tcPr/>
                </a:tc>
              </a:tr>
              <a:tr h="291777">
                <a:tc>
                  <a:txBody>
                    <a:bodyPr/>
                    <a:lstStyle/>
                    <a:p>
                      <a:pPr algn="ctr"/>
                      <a:r>
                        <a:rPr lang="en-US" dirty="0" smtClean="0"/>
                        <a:t>Establishment</a:t>
                      </a:r>
                      <a:endParaRPr lang="en-US" dirty="0"/>
                    </a:p>
                  </a:txBody>
                  <a:tcPr/>
                </a:tc>
                <a:tc>
                  <a:txBody>
                    <a:bodyPr/>
                    <a:lstStyle/>
                    <a:p>
                      <a:pPr algn="ctr"/>
                      <a:r>
                        <a:rPr lang="en-US" dirty="0" smtClean="0"/>
                        <a:t>Marketing yourself</a:t>
                      </a:r>
                      <a:endParaRPr lang="en-US" dirty="0"/>
                    </a:p>
                  </a:txBody>
                  <a:tcPr/>
                </a:tc>
                <a:tc>
                  <a:txBody>
                    <a:bodyPr/>
                    <a:lstStyle/>
                    <a:p>
                      <a:pPr algn="ctr"/>
                      <a:r>
                        <a:rPr lang="en-US" dirty="0" smtClean="0"/>
                        <a:t>44 to 48</a:t>
                      </a:r>
                      <a:endParaRPr lang="en-US" dirty="0"/>
                    </a:p>
                  </a:txBody>
                  <a:tcPr/>
                </a:tc>
              </a:tr>
              <a:tr h="291777">
                <a:tc>
                  <a:txBody>
                    <a:bodyPr/>
                    <a:lstStyle/>
                    <a:p>
                      <a:pPr algn="ctr"/>
                      <a:r>
                        <a:rPr lang="en-US" dirty="0" smtClean="0"/>
                        <a:t>Maintenance</a:t>
                      </a:r>
                      <a:endParaRPr lang="en-US" dirty="0"/>
                    </a:p>
                  </a:txBody>
                  <a:tcPr/>
                </a:tc>
                <a:tc>
                  <a:txBody>
                    <a:bodyPr/>
                    <a:lstStyle/>
                    <a:p>
                      <a:pPr algn="ctr"/>
                      <a:r>
                        <a:rPr lang="en-US" dirty="0" smtClean="0"/>
                        <a:t>Work adjustment</a:t>
                      </a:r>
                      <a:endParaRPr lang="en-US" dirty="0"/>
                    </a:p>
                  </a:txBody>
                  <a:tcPr/>
                </a:tc>
                <a:tc>
                  <a:txBody>
                    <a:bodyPr/>
                    <a:lstStyle/>
                    <a:p>
                      <a:pPr algn="ctr"/>
                      <a:r>
                        <a:rPr lang="en-US" dirty="0" smtClean="0"/>
                        <a:t>48 to 50</a:t>
                      </a:r>
                      <a:endParaRPr lang="en-US" dirty="0"/>
                    </a:p>
                  </a:txBody>
                  <a:tcPr/>
                </a:tc>
              </a:tr>
              <a:tr h="291777">
                <a:tc>
                  <a:txBody>
                    <a:bodyPr/>
                    <a:lstStyle/>
                    <a:p>
                      <a:pPr algn="ctr"/>
                      <a:r>
                        <a:rPr lang="en-US" dirty="0" smtClean="0"/>
                        <a:t>Disengagement</a:t>
                      </a:r>
                      <a:endParaRPr lang="en-US" dirty="0"/>
                    </a:p>
                  </a:txBody>
                  <a:tcPr/>
                </a:tc>
                <a:tc>
                  <a:txBody>
                    <a:bodyPr/>
                    <a:lstStyle/>
                    <a:p>
                      <a:pPr algn="ctr"/>
                      <a:r>
                        <a:rPr lang="en-US" dirty="0" smtClean="0"/>
                        <a:t>Decision-making</a:t>
                      </a:r>
                      <a:endParaRPr lang="en-US" dirty="0"/>
                    </a:p>
                  </a:txBody>
                  <a:tcPr/>
                </a:tc>
                <a:tc>
                  <a:txBody>
                    <a:bodyPr/>
                    <a:lstStyle/>
                    <a:p>
                      <a:pPr algn="ctr"/>
                      <a:r>
                        <a:rPr lang="en-US" dirty="0" smtClean="0"/>
                        <a:t> . . . </a:t>
                      </a:r>
                      <a:endParaRPr lang="en-US" dirty="0"/>
                    </a:p>
                  </a:txBody>
                  <a:tcPr/>
                </a:tc>
              </a:tr>
            </a:tbl>
          </a:graphicData>
        </a:graphic>
      </p:graphicFrame>
    </p:spTree>
    <p:extLst>
      <p:ext uri="{BB962C8B-B14F-4D97-AF65-F5344CB8AC3E}">
        <p14:creationId xmlns:p14="http://schemas.microsoft.com/office/powerpoint/2010/main" val="36815342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 Paths Exercise</a:t>
            </a:r>
            <a:endParaRPr lang="en-US" dirty="0"/>
          </a:p>
        </p:txBody>
      </p:sp>
      <p:sp>
        <p:nvSpPr>
          <p:cNvPr id="3" name="Content Placeholder 2"/>
          <p:cNvSpPr>
            <a:spLocks noGrp="1"/>
          </p:cNvSpPr>
          <p:nvPr>
            <p:ph idx="1"/>
          </p:nvPr>
        </p:nvSpPr>
        <p:spPr/>
        <p:txBody>
          <a:bodyPr/>
          <a:lstStyle/>
          <a:p>
            <a:pPr>
              <a:spcBef>
                <a:spcPts val="0"/>
              </a:spcBef>
              <a:buClr>
                <a:schemeClr val="accent2"/>
              </a:buClr>
              <a:buSzPct val="80000"/>
            </a:pPr>
            <a:r>
              <a:rPr lang="en-US" sz="3200" dirty="0">
                <a:solidFill>
                  <a:schemeClr val="dk1"/>
                </a:solidFill>
                <a:ea typeface="Arial"/>
                <a:cs typeface="Arial"/>
                <a:sym typeface="Arial"/>
              </a:rPr>
              <a:t>In groups, consider each of Super’s career development stages…</a:t>
            </a:r>
          </a:p>
          <a:p>
            <a:pPr marL="801688" lvl="1" indent="-344488">
              <a:spcBef>
                <a:spcPts val="1600"/>
              </a:spcBef>
              <a:buClr>
                <a:schemeClr val="accent2"/>
              </a:buClr>
              <a:buSzPct val="80000"/>
            </a:pPr>
            <a:r>
              <a:rPr lang="en-US" sz="3200" dirty="0" smtClean="0">
                <a:solidFill>
                  <a:schemeClr val="dk1"/>
                </a:solidFill>
                <a:ea typeface="Arial"/>
                <a:cs typeface="Arial"/>
                <a:sym typeface="Arial"/>
              </a:rPr>
              <a:t>Come </a:t>
            </a:r>
            <a:r>
              <a:rPr lang="en-US" sz="3200" dirty="0">
                <a:solidFill>
                  <a:schemeClr val="dk1"/>
                </a:solidFill>
                <a:ea typeface="Arial"/>
                <a:cs typeface="Arial"/>
                <a:sym typeface="Arial"/>
              </a:rPr>
              <a:t>up with an example of a person</a:t>
            </a:r>
            <a:r>
              <a:rPr lang="en-US" sz="3200" dirty="0">
                <a:solidFill>
                  <a:schemeClr val="dk1"/>
                </a:solidFill>
              </a:rPr>
              <a:t> and what might happen for them at</a:t>
            </a:r>
            <a:r>
              <a:rPr lang="en-US" sz="3200" dirty="0">
                <a:solidFill>
                  <a:schemeClr val="dk1"/>
                </a:solidFill>
                <a:ea typeface="Arial"/>
                <a:cs typeface="Arial"/>
                <a:sym typeface="Arial"/>
              </a:rPr>
              <a:t> each stage.</a:t>
            </a:r>
          </a:p>
          <a:p>
            <a:pPr marL="801688" lvl="1" indent="-344488">
              <a:spcBef>
                <a:spcPts val="1600"/>
              </a:spcBef>
              <a:buClr>
                <a:schemeClr val="accent2"/>
              </a:buClr>
              <a:buSzPct val="80000"/>
            </a:pPr>
            <a:r>
              <a:rPr lang="en-US" sz="3200" dirty="0">
                <a:solidFill>
                  <a:schemeClr val="dk1"/>
                </a:solidFill>
                <a:ea typeface="Arial"/>
                <a:cs typeface="Arial"/>
                <a:sym typeface="Arial"/>
              </a:rPr>
              <a:t>If you were a career counselor, what would you advise </a:t>
            </a:r>
            <a:r>
              <a:rPr lang="en-US" sz="3200" dirty="0">
                <a:solidFill>
                  <a:schemeClr val="dk1"/>
                </a:solidFill>
              </a:rPr>
              <a:t>this person to do at each stage</a:t>
            </a:r>
            <a:r>
              <a:rPr lang="en-US" sz="3200" dirty="0" smtClean="0">
                <a:solidFill>
                  <a:schemeClr val="dk1"/>
                </a:solidFill>
              </a:rPr>
              <a:t>?</a:t>
            </a:r>
            <a:endParaRPr lang="en-US" sz="3200" dirty="0">
              <a:solidFill>
                <a:schemeClr val="dk1"/>
              </a:solidFill>
            </a:endParaRPr>
          </a:p>
        </p:txBody>
      </p:sp>
      <p:sp>
        <p:nvSpPr>
          <p:cNvPr id="4" name="Slide Number Placeholder 3"/>
          <p:cNvSpPr>
            <a:spLocks noGrp="1"/>
          </p:cNvSpPr>
          <p:nvPr>
            <p:ph type="sldNum" sz="quarter" idx="12"/>
          </p:nvPr>
        </p:nvSpPr>
        <p:spPr/>
        <p:txBody>
          <a:bodyPr/>
          <a:lstStyle/>
          <a:p>
            <a:fld id="{65D6D358-8A24-7049-A48F-65336BBBFA23}" type="slidenum">
              <a:rPr lang="en-US" smtClean="0"/>
              <a:t>17</a:t>
            </a:fld>
            <a:endParaRPr lang="en-US"/>
          </a:p>
        </p:txBody>
      </p:sp>
    </p:spTree>
    <p:extLst>
      <p:ext uri="{BB962C8B-B14F-4D97-AF65-F5344CB8AC3E}">
        <p14:creationId xmlns:p14="http://schemas.microsoft.com/office/powerpoint/2010/main" val="334543350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r>
              <a:rPr lang="en-US" dirty="0" smtClean="0"/>
              <a:t>Fact or Myth?</a:t>
            </a:r>
            <a:endParaRPr lang="en-US" dirty="0"/>
          </a:p>
        </p:txBody>
      </p:sp>
    </p:spTree>
    <p:extLst>
      <p:ext uri="{BB962C8B-B14F-4D97-AF65-F5344CB8AC3E}">
        <p14:creationId xmlns:p14="http://schemas.microsoft.com/office/powerpoint/2010/main" val="4251103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660399" y="1371600"/>
            <a:ext cx="7954963" cy="3251200"/>
          </a:xfrm>
        </p:spPr>
        <p:txBody>
          <a:bodyPr>
            <a:noAutofit/>
          </a:bodyPr>
          <a:lstStyle/>
          <a:p>
            <a:pPr marL="0" indent="0" algn="ctr" eaLnBrk="1" hangingPunct="1">
              <a:lnSpc>
                <a:spcPct val="90000"/>
              </a:lnSpc>
              <a:buNone/>
            </a:pPr>
            <a:r>
              <a:rPr lang="en-US" sz="4400" dirty="0">
                <a:latin typeface="Arial" charset="0"/>
                <a:ea typeface="ＭＳ Ｐゴシック" charset="0"/>
              </a:rPr>
              <a:t>When we get to _____ we will have it all figured out and our lives will be perfect.  </a:t>
            </a:r>
            <a:endParaRPr lang="en-US" sz="4400" dirty="0" smtClean="0">
              <a:latin typeface="Arial" charset="0"/>
              <a:ea typeface="ＭＳ Ｐゴシック" charset="0"/>
            </a:endParaRPr>
          </a:p>
          <a:p>
            <a:pPr marL="0" indent="0" algn="ctr" eaLnBrk="1" hangingPunct="1">
              <a:lnSpc>
                <a:spcPct val="90000"/>
              </a:lnSpc>
              <a:buNone/>
            </a:pPr>
            <a:r>
              <a:rPr lang="en-US" sz="4400" dirty="0" smtClean="0">
                <a:latin typeface="Arial" charset="0"/>
                <a:ea typeface="ＭＳ Ｐゴシック" charset="0"/>
              </a:rPr>
              <a:t>For </a:t>
            </a:r>
            <a:r>
              <a:rPr lang="en-US" sz="4400" dirty="0">
                <a:latin typeface="Arial" charset="0"/>
                <a:ea typeface="ＭＳ Ｐゴシック" charset="0"/>
              </a:rPr>
              <a:t>example: when you get out of college you'll get a job and really start </a:t>
            </a:r>
            <a:r>
              <a:rPr lang="en-US" sz="4400" dirty="0" smtClean="0">
                <a:latin typeface="Arial" charset="0"/>
                <a:ea typeface="ＭＳ Ｐゴシック" charset="0"/>
              </a:rPr>
              <a:t>living.</a:t>
            </a:r>
            <a:endParaRPr lang="en-US" sz="4400" dirty="0">
              <a:latin typeface="Arial" charset="0"/>
              <a:ea typeface="ＭＳ Ｐゴシック" charset="0"/>
            </a:endParaRPr>
          </a:p>
        </p:txBody>
      </p:sp>
    </p:spTree>
    <p:extLst>
      <p:ext uri="{BB962C8B-B14F-4D97-AF65-F5344CB8AC3E}">
        <p14:creationId xmlns:p14="http://schemas.microsoft.com/office/powerpoint/2010/main" val="35995313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ja-JP" dirty="0" smtClean="0">
                <a:latin typeface="Times New Roman" charset="0"/>
                <a:ea typeface="ＭＳ Ｐゴシック" charset="0"/>
              </a:rPr>
              <a:t>Topics</a:t>
            </a:r>
            <a:endParaRPr lang="en-US" dirty="0">
              <a:latin typeface="Times New Roman" charset="0"/>
              <a:ea typeface="ＭＳ Ｐゴシック" charset="0"/>
            </a:endParaRPr>
          </a:p>
        </p:txBody>
      </p:sp>
      <p:sp>
        <p:nvSpPr>
          <p:cNvPr id="16386" name="Content Placeholder 2"/>
          <p:cNvSpPr>
            <a:spLocks noGrp="1"/>
          </p:cNvSpPr>
          <p:nvPr>
            <p:ph idx="1"/>
          </p:nvPr>
        </p:nvSpPr>
        <p:spPr/>
        <p:txBody>
          <a:bodyPr/>
          <a:lstStyle/>
          <a:p>
            <a:r>
              <a:rPr lang="en-US" sz="3100" b="1" dirty="0">
                <a:latin typeface="Arial" charset="0"/>
                <a:ea typeface="ＭＳ Ｐゴシック" charset="0"/>
              </a:rPr>
              <a:t>Six skills for effective career planning</a:t>
            </a:r>
          </a:p>
          <a:p>
            <a:r>
              <a:rPr lang="en-US" sz="3100" b="1" dirty="0">
                <a:latin typeface="Arial" charset="0"/>
                <a:ea typeface="ＭＳ Ｐゴシック" charset="0"/>
              </a:rPr>
              <a:t>Self-Assessment: CSS &amp; CCS</a:t>
            </a:r>
          </a:p>
          <a:p>
            <a:r>
              <a:rPr lang="en-US" sz="3100" b="1" dirty="0">
                <a:latin typeface="Arial" charset="0"/>
                <a:ea typeface="ＭＳ Ｐゴシック" charset="0"/>
              </a:rPr>
              <a:t>Definition of work and career</a:t>
            </a:r>
          </a:p>
          <a:p>
            <a:r>
              <a:rPr lang="en-US" sz="3100" b="1" dirty="0">
                <a:latin typeface="Arial" charset="0"/>
                <a:ea typeface="ＭＳ Ｐゴシック" charset="0"/>
              </a:rPr>
              <a:t>Maslow</a:t>
            </a:r>
            <a:r>
              <a:rPr lang="ja-JP" altLang="en-US" sz="3100" b="1" dirty="0">
                <a:latin typeface="Arial" charset="0"/>
                <a:ea typeface="ＭＳ Ｐゴシック" charset="0"/>
              </a:rPr>
              <a:t>’</a:t>
            </a:r>
            <a:r>
              <a:rPr lang="en-US" altLang="ja-JP" sz="3100" b="1" dirty="0">
                <a:latin typeface="Arial" charset="0"/>
                <a:ea typeface="ＭＳ Ｐゴシック" charset="0"/>
              </a:rPr>
              <a:t>s hierarchy of needs</a:t>
            </a:r>
          </a:p>
          <a:p>
            <a:r>
              <a:rPr lang="en-US" sz="3100" b="1" dirty="0">
                <a:latin typeface="Arial" charset="0"/>
                <a:ea typeface="ＭＳ Ｐゴシック" charset="0"/>
              </a:rPr>
              <a:t>Lifestyle triangle</a:t>
            </a:r>
          </a:p>
          <a:p>
            <a:r>
              <a:rPr lang="en-US" sz="3100" b="1" dirty="0">
                <a:latin typeface="Arial" charset="0"/>
                <a:ea typeface="ＭＳ Ｐゴシック" charset="0"/>
              </a:rPr>
              <a:t>Super</a:t>
            </a:r>
            <a:r>
              <a:rPr lang="ja-JP" altLang="en-US" sz="3100" b="1" dirty="0">
                <a:latin typeface="Arial" charset="0"/>
                <a:ea typeface="ＭＳ Ｐゴシック" charset="0"/>
              </a:rPr>
              <a:t>’</a:t>
            </a:r>
            <a:r>
              <a:rPr lang="en-US" altLang="ja-JP" sz="3100" b="1" dirty="0">
                <a:latin typeface="Arial" charset="0"/>
                <a:ea typeface="ＭＳ Ｐゴシック" charset="0"/>
              </a:rPr>
              <a:t>s Roles &amp; Stages</a:t>
            </a:r>
          </a:p>
          <a:p>
            <a:r>
              <a:rPr lang="en-US" sz="3100" b="1" dirty="0">
                <a:latin typeface="Arial" charset="0"/>
                <a:ea typeface="ＭＳ Ｐゴシック" charset="0"/>
              </a:rPr>
              <a:t>Stages &amp; Career myths activity </a:t>
            </a:r>
          </a:p>
          <a:p>
            <a:endParaRPr lang="en-US" sz="3100" b="1" dirty="0">
              <a:latin typeface="Arial" charset="0"/>
              <a:ea typeface="ＭＳ Ｐゴシック" charset="0"/>
            </a:endParaRPr>
          </a:p>
          <a:p>
            <a:endParaRPr lang="en-US" dirty="0">
              <a:latin typeface="Arial" charset="0"/>
              <a:ea typeface="ＭＳ Ｐゴシック" charset="0"/>
            </a:endParaRPr>
          </a:p>
        </p:txBody>
      </p:sp>
    </p:spTree>
    <p:extLst>
      <p:ext uri="{BB962C8B-B14F-4D97-AF65-F5344CB8AC3E}">
        <p14:creationId xmlns:p14="http://schemas.microsoft.com/office/powerpoint/2010/main" val="362349989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90000"/>
              </a:lnSpc>
            </a:pPr>
            <a:r>
              <a:rPr lang="en-US" dirty="0">
                <a:latin typeface="Arial" charset="0"/>
                <a:ea typeface="ＭＳ Ｐゴシック" charset="0"/>
              </a:rPr>
              <a:t>Reality: We are always in progress and looking forward to the next thing.  Maybe when you get to point B you'll have what you wanted at point A.  Except now you'll want what's at point C.</a:t>
            </a:r>
          </a:p>
          <a:p>
            <a:pPr>
              <a:lnSpc>
                <a:spcPct val="90000"/>
              </a:lnSpc>
              <a:buNone/>
            </a:pPr>
            <a:endParaRPr lang="en-US" dirty="0">
              <a:latin typeface="Arial" charset="0"/>
              <a:ea typeface="ＭＳ Ｐゴシック" charset="0"/>
            </a:endParaRPr>
          </a:p>
          <a:p>
            <a:pPr>
              <a:lnSpc>
                <a:spcPct val="90000"/>
              </a:lnSpc>
            </a:pPr>
            <a:r>
              <a:rPr lang="en-US" dirty="0">
                <a:latin typeface="Arial" charset="0"/>
                <a:ea typeface="ＭＳ Ｐゴシック" charset="0"/>
              </a:rPr>
              <a:t>Lesson: Work on your goals here and now.  Enjoy the process.</a:t>
            </a:r>
          </a:p>
          <a:p>
            <a:endParaRPr lang="en-US" dirty="0"/>
          </a:p>
        </p:txBody>
      </p:sp>
      <p:sp>
        <p:nvSpPr>
          <p:cNvPr id="4" name="Rectangle 2"/>
          <p:cNvSpPr>
            <a:spLocks noGrp="1" noChangeArrowheads="1"/>
          </p:cNvSpPr>
          <p:nvPr>
            <p:ph type="title"/>
          </p:nvPr>
        </p:nvSpPr>
        <p:spPr/>
        <p:txBody>
          <a:bodyPr/>
          <a:lstStyle/>
          <a:p>
            <a:pPr eaLnBrk="1" hangingPunct="1"/>
            <a:r>
              <a:rPr lang="en-US" dirty="0">
                <a:latin typeface="Times New Roman" charset="0"/>
                <a:ea typeface="ＭＳ Ｐゴシック" charset="0"/>
              </a:rPr>
              <a:t>Career </a:t>
            </a:r>
            <a:r>
              <a:rPr lang="en-US" dirty="0" smtClean="0">
                <a:latin typeface="Times New Roman" charset="0"/>
                <a:ea typeface="ＭＳ Ｐゴシック" charset="0"/>
              </a:rPr>
              <a:t>Myth </a:t>
            </a:r>
            <a:r>
              <a:rPr lang="en-US" dirty="0">
                <a:latin typeface="Times New Roman" charset="0"/>
                <a:ea typeface="ＭＳ Ｐゴシック" charset="0"/>
              </a:rPr>
              <a:t>#1: Maturity</a:t>
            </a:r>
          </a:p>
        </p:txBody>
      </p:sp>
    </p:spTree>
    <p:extLst>
      <p:ext uri="{BB962C8B-B14F-4D97-AF65-F5344CB8AC3E}">
        <p14:creationId xmlns:p14="http://schemas.microsoft.com/office/powerpoint/2010/main" val="3380764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778933" y="1524000"/>
            <a:ext cx="8031163" cy="4572000"/>
          </a:xfrm>
        </p:spPr>
        <p:txBody>
          <a:bodyPr>
            <a:normAutofit/>
          </a:bodyPr>
          <a:lstStyle/>
          <a:p>
            <a:pPr marL="0" indent="0" algn="ctr" eaLnBrk="1" hangingPunct="1">
              <a:lnSpc>
                <a:spcPct val="90000"/>
              </a:lnSpc>
              <a:buNone/>
            </a:pPr>
            <a:r>
              <a:rPr lang="en-US" sz="6000" dirty="0">
                <a:latin typeface="Arial" charset="0"/>
                <a:ea typeface="ＭＳ Ｐゴシック" charset="0"/>
              </a:rPr>
              <a:t>I should have it together and have clear, concise plans for the rest of my life.</a:t>
            </a:r>
          </a:p>
          <a:p>
            <a:pPr eaLnBrk="1" hangingPunct="1">
              <a:lnSpc>
                <a:spcPct val="90000"/>
              </a:lnSpc>
              <a:buFont typeface="Wingdings" charset="0"/>
              <a:buNone/>
            </a:pPr>
            <a:endParaRPr lang="en-US" sz="2800" dirty="0">
              <a:latin typeface="Arial" charset="0"/>
              <a:ea typeface="ＭＳ Ｐゴシック" charset="0"/>
            </a:endParaRPr>
          </a:p>
        </p:txBody>
      </p:sp>
    </p:spTree>
    <p:extLst>
      <p:ext uri="{BB962C8B-B14F-4D97-AF65-F5344CB8AC3E}">
        <p14:creationId xmlns:p14="http://schemas.microsoft.com/office/powerpoint/2010/main" val="20035063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 Myth #2: Crystal Ball</a:t>
            </a:r>
            <a:endParaRPr lang="en-US" dirty="0"/>
          </a:p>
        </p:txBody>
      </p:sp>
      <p:sp>
        <p:nvSpPr>
          <p:cNvPr id="3" name="Content Placeholder 2"/>
          <p:cNvSpPr>
            <a:spLocks noGrp="1"/>
          </p:cNvSpPr>
          <p:nvPr>
            <p:ph idx="1"/>
          </p:nvPr>
        </p:nvSpPr>
        <p:spPr/>
        <p:txBody>
          <a:bodyPr>
            <a:normAutofit fontScale="92500"/>
          </a:bodyPr>
          <a:lstStyle/>
          <a:p>
            <a:pPr>
              <a:lnSpc>
                <a:spcPct val="90000"/>
              </a:lnSpc>
              <a:buFont typeface="Wingdings" charset="0"/>
              <a:buChar char="§"/>
            </a:pPr>
            <a:r>
              <a:rPr lang="en-US" dirty="0">
                <a:latin typeface="Arial" charset="0"/>
                <a:ea typeface="ＭＳ Ｐゴシック" charset="0"/>
              </a:rPr>
              <a:t>Reality: When do we ever have the knowledge to have decided what our lives will be like.  Consider: how many people still want to be what they wanted to be at 5?  Yet the pressure is there, you were expected to know at 5.</a:t>
            </a:r>
          </a:p>
          <a:p>
            <a:pPr>
              <a:lnSpc>
                <a:spcPct val="90000"/>
              </a:lnSpc>
              <a:buNone/>
            </a:pPr>
            <a:endParaRPr lang="en-US" dirty="0">
              <a:latin typeface="Arial" charset="0"/>
              <a:ea typeface="ＭＳ Ｐゴシック" charset="0"/>
            </a:endParaRPr>
          </a:p>
          <a:p>
            <a:pPr>
              <a:lnSpc>
                <a:spcPct val="90000"/>
              </a:lnSpc>
              <a:buFont typeface="Wingdings" charset="0"/>
              <a:buChar char="§"/>
            </a:pPr>
            <a:r>
              <a:rPr lang="en-US" dirty="0">
                <a:latin typeface="Arial" charset="0"/>
                <a:ea typeface="ＭＳ Ｐゴシック" charset="0"/>
              </a:rPr>
              <a:t>Lesson: Life will throw you curve balls.  It's more important to be flexible and recognize that life is a process, not an outcome.</a:t>
            </a:r>
          </a:p>
          <a:p>
            <a:endParaRPr lang="en-US" dirty="0"/>
          </a:p>
        </p:txBody>
      </p:sp>
    </p:spTree>
    <p:extLst>
      <p:ext uri="{BB962C8B-B14F-4D97-AF65-F5344CB8AC3E}">
        <p14:creationId xmlns:p14="http://schemas.microsoft.com/office/powerpoint/2010/main" val="2027203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245533" y="999066"/>
            <a:ext cx="8763000" cy="5638800"/>
          </a:xfrm>
        </p:spPr>
        <p:txBody>
          <a:bodyPr/>
          <a:lstStyle/>
          <a:p>
            <a:pPr marL="0" indent="0" algn="ctr" eaLnBrk="1" hangingPunct="1">
              <a:lnSpc>
                <a:spcPct val="90000"/>
              </a:lnSpc>
              <a:buNone/>
            </a:pPr>
            <a:r>
              <a:rPr lang="en-US" sz="4400" dirty="0">
                <a:latin typeface="Arial" charset="0"/>
                <a:ea typeface="ＭＳ Ｐゴシック" charset="0"/>
              </a:rPr>
              <a:t>Time is ticking away and the longer you take to decide, the </a:t>
            </a:r>
            <a:r>
              <a:rPr lang="en-US" sz="4400" dirty="0" smtClean="0">
                <a:latin typeface="Arial" charset="0"/>
                <a:ea typeface="ＭＳ Ｐゴシック" charset="0"/>
              </a:rPr>
              <a:t>worse off you </a:t>
            </a:r>
            <a:r>
              <a:rPr lang="en-US" sz="4400" dirty="0">
                <a:latin typeface="Arial" charset="0"/>
                <a:ea typeface="ＭＳ Ｐゴシック" charset="0"/>
              </a:rPr>
              <a:t>are. When are you going to make up your mind what to do with yourself?  The longer you wait the fewer options you'll have.</a:t>
            </a:r>
          </a:p>
          <a:p>
            <a:pPr eaLnBrk="1" hangingPunct="1">
              <a:lnSpc>
                <a:spcPct val="90000"/>
              </a:lnSpc>
              <a:buFont typeface="Wingdings" charset="0"/>
              <a:buChar char="§"/>
            </a:pPr>
            <a:endParaRPr lang="en-US" sz="2800" dirty="0">
              <a:latin typeface="Arial" charset="0"/>
              <a:ea typeface="ＭＳ Ｐゴシック" charset="0"/>
            </a:endParaRPr>
          </a:p>
        </p:txBody>
      </p:sp>
    </p:spTree>
    <p:extLst>
      <p:ext uri="{BB962C8B-B14F-4D97-AF65-F5344CB8AC3E}">
        <p14:creationId xmlns:p14="http://schemas.microsoft.com/office/powerpoint/2010/main" val="7901152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90000"/>
              </a:lnSpc>
              <a:buFont typeface="Wingdings" charset="0"/>
              <a:buChar char="§"/>
            </a:pPr>
            <a:r>
              <a:rPr lang="en-US" dirty="0">
                <a:latin typeface="Arial" charset="0"/>
                <a:ea typeface="ＭＳ Ｐゴシック" charset="0"/>
              </a:rPr>
              <a:t>Reality: Career development is a life-long process, not a one-shot decision.  Most college graduates change jobs 3-7 times.</a:t>
            </a:r>
          </a:p>
          <a:p>
            <a:pPr>
              <a:lnSpc>
                <a:spcPct val="90000"/>
              </a:lnSpc>
              <a:buFont typeface="Wingdings" charset="0"/>
              <a:buChar char="§"/>
            </a:pPr>
            <a:endParaRPr lang="en-US" dirty="0">
              <a:latin typeface="Arial" charset="0"/>
              <a:ea typeface="ＭＳ Ｐゴシック" charset="0"/>
            </a:endParaRPr>
          </a:p>
          <a:p>
            <a:pPr>
              <a:lnSpc>
                <a:spcPct val="90000"/>
              </a:lnSpc>
              <a:buFont typeface="Wingdings" charset="0"/>
              <a:buChar char="§"/>
            </a:pPr>
            <a:r>
              <a:rPr lang="en-US" dirty="0">
                <a:latin typeface="Arial" charset="0"/>
                <a:ea typeface="ＭＳ Ｐゴシック" charset="0"/>
              </a:rPr>
              <a:t>Lesson: Expect to learn new things about yourself and change your mind about where you want to go.  Understand that's normal. When we get to _____    	 we will have it all figured</a:t>
            </a:r>
          </a:p>
          <a:p>
            <a:endParaRPr lang="en-US" dirty="0"/>
          </a:p>
        </p:txBody>
      </p:sp>
      <p:sp>
        <p:nvSpPr>
          <p:cNvPr id="4" name="Rectangle 2"/>
          <p:cNvSpPr>
            <a:spLocks noGrp="1" noChangeArrowheads="1"/>
          </p:cNvSpPr>
          <p:nvPr>
            <p:ph type="title"/>
          </p:nvPr>
        </p:nvSpPr>
        <p:spPr/>
        <p:txBody>
          <a:bodyPr/>
          <a:lstStyle/>
          <a:p>
            <a:pPr eaLnBrk="1" hangingPunct="1"/>
            <a:r>
              <a:rPr lang="en-US" dirty="0">
                <a:latin typeface="Times New Roman" charset="0"/>
                <a:ea typeface="ＭＳ Ｐゴシック" charset="0"/>
              </a:rPr>
              <a:t>Career Myths #3: Social Clock</a:t>
            </a:r>
          </a:p>
        </p:txBody>
      </p:sp>
    </p:spTree>
    <p:extLst>
      <p:ext uri="{BB962C8B-B14F-4D97-AF65-F5344CB8AC3E}">
        <p14:creationId xmlns:p14="http://schemas.microsoft.com/office/powerpoint/2010/main" val="2442130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889000" y="2633133"/>
            <a:ext cx="7772400" cy="1143000"/>
          </a:xfrm>
        </p:spPr>
        <p:txBody>
          <a:bodyPr>
            <a:noAutofit/>
          </a:bodyPr>
          <a:lstStyle/>
          <a:p>
            <a:pPr eaLnBrk="1" hangingPunct="1"/>
            <a:r>
              <a:rPr lang="en-US" sz="6000" dirty="0" smtClean="0">
                <a:latin typeface="Times New Roman" charset="0"/>
                <a:ea typeface="ＭＳ Ｐゴシック" charset="0"/>
              </a:rPr>
              <a:t>If you do not have to be </a:t>
            </a:r>
            <a:r>
              <a:rPr lang="en-US" sz="6000" dirty="0">
                <a:latin typeface="Times New Roman" charset="0"/>
                <a:ea typeface="ＭＳ Ｐゴシック" charset="0"/>
              </a:rPr>
              <a:t>a doctor/lawyer/</a:t>
            </a:r>
            <a:r>
              <a:rPr lang="en-US" sz="6000" dirty="0" smtClean="0">
                <a:latin typeface="Times New Roman" charset="0"/>
                <a:ea typeface="ＭＳ Ｐゴシック" charset="0"/>
              </a:rPr>
              <a:t>etc., to be successful.</a:t>
            </a:r>
            <a:endParaRPr lang="en-US" sz="6000" dirty="0">
              <a:latin typeface="Times New Roman" charset="0"/>
              <a:ea typeface="ＭＳ Ｐゴシック" charset="0"/>
            </a:endParaRPr>
          </a:p>
        </p:txBody>
      </p:sp>
    </p:spTree>
    <p:extLst>
      <p:ext uri="{BB962C8B-B14F-4D97-AF65-F5344CB8AC3E}">
        <p14:creationId xmlns:p14="http://schemas.microsoft.com/office/powerpoint/2010/main" val="105650297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Wingdings" charset="0"/>
              <a:buChar char="§"/>
            </a:pPr>
            <a:r>
              <a:rPr lang="en-US" dirty="0">
                <a:latin typeface="Arial" charset="0"/>
                <a:ea typeface="ＭＳ Ｐゴシック" charset="0"/>
              </a:rPr>
              <a:t>Reality: This myth isn't limited to parents.  It can involve other family, mentors and friends.  The implication is that we aren't valued for who we are but for what we do for a living.  What scale do we evaluate these occupations on, money, prestige?</a:t>
            </a:r>
          </a:p>
          <a:p>
            <a:pPr>
              <a:buFont typeface="Wingdings" charset="0"/>
              <a:buChar char="§"/>
            </a:pPr>
            <a:endParaRPr lang="en-US" dirty="0">
              <a:latin typeface="Arial" charset="0"/>
              <a:ea typeface="ＭＳ Ｐゴシック" charset="0"/>
            </a:endParaRPr>
          </a:p>
          <a:p>
            <a:pPr>
              <a:buFont typeface="Wingdings" charset="0"/>
              <a:buChar char="§"/>
            </a:pPr>
            <a:r>
              <a:rPr lang="en-US" dirty="0">
                <a:latin typeface="Arial" charset="0"/>
                <a:ea typeface="ＭＳ Ｐゴシック" charset="0"/>
              </a:rPr>
              <a:t>Lesson: Not everyone can be or wants to be a doctor, lawyer or Michael Jordan.</a:t>
            </a:r>
          </a:p>
          <a:p>
            <a:endParaRPr lang="en-US" dirty="0"/>
          </a:p>
        </p:txBody>
      </p:sp>
      <p:sp>
        <p:nvSpPr>
          <p:cNvPr id="4" name="Rectangle 2"/>
          <p:cNvSpPr>
            <a:spLocks noGrp="1" noChangeArrowheads="1"/>
          </p:cNvSpPr>
          <p:nvPr>
            <p:ph type="title"/>
          </p:nvPr>
        </p:nvSpPr>
        <p:spPr/>
        <p:txBody>
          <a:bodyPr>
            <a:normAutofit fontScale="90000"/>
          </a:bodyPr>
          <a:lstStyle/>
          <a:p>
            <a:pPr eaLnBrk="1" hangingPunct="1"/>
            <a:r>
              <a:rPr lang="en-US" dirty="0">
                <a:latin typeface="Times New Roman" charset="0"/>
                <a:ea typeface="ＭＳ Ｐゴシック" charset="0"/>
              </a:rPr>
              <a:t>Career Myths #4: If you're not a doctor/lawyer/</a:t>
            </a:r>
            <a:r>
              <a:rPr lang="en-US" dirty="0" err="1">
                <a:latin typeface="Times New Roman" charset="0"/>
                <a:ea typeface="ＭＳ Ｐゴシック" charset="0"/>
              </a:rPr>
              <a:t>etc</a:t>
            </a:r>
            <a:r>
              <a:rPr lang="en-US" dirty="0">
                <a:latin typeface="Times New Roman" charset="0"/>
                <a:ea typeface="ＭＳ Ｐゴシック" charset="0"/>
              </a:rPr>
              <a:t>, you're a failure </a:t>
            </a:r>
          </a:p>
        </p:txBody>
      </p:sp>
    </p:spTree>
    <p:extLst>
      <p:ext uri="{BB962C8B-B14F-4D97-AF65-F5344CB8AC3E}">
        <p14:creationId xmlns:p14="http://schemas.microsoft.com/office/powerpoint/2010/main" val="1490344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592667" y="1524000"/>
            <a:ext cx="8031163" cy="4572000"/>
          </a:xfrm>
        </p:spPr>
        <p:txBody>
          <a:bodyPr>
            <a:normAutofit/>
          </a:bodyPr>
          <a:lstStyle/>
          <a:p>
            <a:pPr marL="0" indent="0" algn="ctr" eaLnBrk="1" hangingPunct="1">
              <a:lnSpc>
                <a:spcPct val="90000"/>
              </a:lnSpc>
              <a:buNone/>
            </a:pPr>
            <a:r>
              <a:rPr lang="en-US" sz="5200" dirty="0">
                <a:latin typeface="Arial" charset="0"/>
                <a:ea typeface="ＭＳ Ｐゴシック" charset="0"/>
              </a:rPr>
              <a:t>Work is the most important element in your life and all energy should go into it and all decisions revolve around it.</a:t>
            </a:r>
          </a:p>
          <a:p>
            <a:pPr eaLnBrk="1" hangingPunct="1">
              <a:lnSpc>
                <a:spcPct val="90000"/>
              </a:lnSpc>
              <a:buFont typeface="Wingdings" charset="0"/>
              <a:buChar char="§"/>
            </a:pPr>
            <a:endParaRPr lang="en-US" sz="2800" dirty="0">
              <a:latin typeface="Arial" charset="0"/>
              <a:ea typeface="ＭＳ Ｐゴシック" charset="0"/>
            </a:endParaRPr>
          </a:p>
          <a:p>
            <a:pPr marL="0" indent="0" eaLnBrk="1" hangingPunct="1">
              <a:lnSpc>
                <a:spcPct val="90000"/>
              </a:lnSpc>
              <a:buNone/>
            </a:pPr>
            <a:endParaRPr lang="en-US" sz="2800" dirty="0">
              <a:latin typeface="Arial" charset="0"/>
              <a:ea typeface="ＭＳ Ｐゴシック" charset="0"/>
            </a:endParaRPr>
          </a:p>
        </p:txBody>
      </p:sp>
    </p:spTree>
    <p:extLst>
      <p:ext uri="{BB962C8B-B14F-4D97-AF65-F5344CB8AC3E}">
        <p14:creationId xmlns:p14="http://schemas.microsoft.com/office/powerpoint/2010/main" val="6720975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90000"/>
              </a:lnSpc>
              <a:buFont typeface="Wingdings" charset="0"/>
              <a:buChar char="§"/>
            </a:pPr>
            <a:r>
              <a:rPr lang="en-US" dirty="0">
                <a:latin typeface="Arial" charset="0"/>
                <a:ea typeface="ＭＳ Ｐゴシック" charset="0"/>
              </a:rPr>
              <a:t>Reality: Work can equal life, but what are you working for and what are you living for?  This also implies that those who don't earn a living aren't successful in life.</a:t>
            </a:r>
          </a:p>
          <a:p>
            <a:pPr>
              <a:lnSpc>
                <a:spcPct val="90000"/>
              </a:lnSpc>
              <a:buFont typeface="Wingdings" charset="0"/>
              <a:buChar char="§"/>
            </a:pPr>
            <a:endParaRPr lang="en-US" dirty="0">
              <a:latin typeface="Arial" charset="0"/>
              <a:ea typeface="ＭＳ Ｐゴシック" charset="0"/>
            </a:endParaRPr>
          </a:p>
          <a:p>
            <a:pPr>
              <a:lnSpc>
                <a:spcPct val="90000"/>
              </a:lnSpc>
              <a:buFont typeface="Wingdings" charset="0"/>
              <a:buChar char="§"/>
            </a:pPr>
            <a:r>
              <a:rPr lang="en-US" dirty="0">
                <a:latin typeface="Arial" charset="0"/>
                <a:ea typeface="ＭＳ Ｐゴシック" charset="0"/>
              </a:rPr>
              <a:t>Lesson: Balance between roles in your life is irreplaceable.  Remember the lifestyle triangle.</a:t>
            </a:r>
            <a:endParaRPr lang="en-US" dirty="0"/>
          </a:p>
        </p:txBody>
      </p:sp>
      <p:sp>
        <p:nvSpPr>
          <p:cNvPr id="4" name="Rectangle 2"/>
          <p:cNvSpPr>
            <a:spLocks noGrp="1" noChangeArrowheads="1"/>
          </p:cNvSpPr>
          <p:nvPr>
            <p:ph type="title"/>
          </p:nvPr>
        </p:nvSpPr>
        <p:spPr/>
        <p:txBody>
          <a:bodyPr/>
          <a:lstStyle/>
          <a:p>
            <a:pPr eaLnBrk="1" hangingPunct="1"/>
            <a:r>
              <a:rPr lang="en-US" dirty="0">
                <a:latin typeface="Times New Roman" charset="0"/>
                <a:ea typeface="ＭＳ Ｐゴシック" charset="0"/>
              </a:rPr>
              <a:t>Career Myths #5: Work = Life</a:t>
            </a:r>
          </a:p>
        </p:txBody>
      </p:sp>
    </p:spTree>
    <p:extLst>
      <p:ext uri="{BB962C8B-B14F-4D97-AF65-F5344CB8AC3E}">
        <p14:creationId xmlns:p14="http://schemas.microsoft.com/office/powerpoint/2010/main" val="228655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D6D358-8A24-7049-A48F-65336BBBFA23}" type="slidenum">
              <a:rPr lang="en-US" smtClean="0"/>
              <a:t>29</a:t>
            </a:fld>
            <a:endParaRPr lang="en-US"/>
          </a:p>
        </p:txBody>
      </p:sp>
      <p:pic>
        <p:nvPicPr>
          <p:cNvPr id="8" name="Content Placeholder 2"/>
          <p:cNvPicPr>
            <a:picLocks noGrp="1" noChangeAspect="1"/>
          </p:cNvPicPr>
          <p:nvPr/>
        </p:nvPicPr>
        <p:blipFill>
          <a:blip r:embed="rId3"/>
          <a:stretch>
            <a:fillRect/>
          </a:stretch>
        </p:blipFill>
        <p:spPr bwMode="auto">
          <a:xfrm>
            <a:off x="444258" y="0"/>
            <a:ext cx="8255484" cy="6180828"/>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Tree>
    <p:extLst>
      <p:ext uri="{BB962C8B-B14F-4D97-AF65-F5344CB8AC3E}">
        <p14:creationId xmlns:p14="http://schemas.microsoft.com/office/powerpoint/2010/main" val="30198371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atin typeface="Times New Roman" charset="0"/>
                <a:ea typeface="ＭＳ Ｐゴシック" charset="0"/>
              </a:rPr>
              <a:t>Defining Work and Career</a:t>
            </a:r>
          </a:p>
        </p:txBody>
      </p:sp>
      <p:sp>
        <p:nvSpPr>
          <p:cNvPr id="22530" name="Rectangle 3"/>
          <p:cNvSpPr>
            <a:spLocks noGrp="1" noChangeArrowheads="1"/>
          </p:cNvSpPr>
          <p:nvPr>
            <p:ph type="body" idx="1"/>
          </p:nvPr>
        </p:nvSpPr>
        <p:spPr/>
        <p:txBody>
          <a:bodyPr/>
          <a:lstStyle/>
          <a:p>
            <a:pPr eaLnBrk="1" hangingPunct="1"/>
            <a:r>
              <a:rPr lang="en-US" dirty="0" smtClean="0">
                <a:latin typeface="Arial" charset="0"/>
                <a:ea typeface="ＭＳ Ｐゴシック" charset="0"/>
              </a:rPr>
              <a:t>Get into </a:t>
            </a:r>
            <a:r>
              <a:rPr lang="en-US" dirty="0">
                <a:latin typeface="Arial" charset="0"/>
                <a:ea typeface="ＭＳ Ｐゴシック" charset="0"/>
              </a:rPr>
              <a:t>groups.  </a:t>
            </a:r>
          </a:p>
          <a:p>
            <a:pPr eaLnBrk="1" hangingPunct="1"/>
            <a:endParaRPr lang="en-US" dirty="0">
              <a:latin typeface="Arial" charset="0"/>
              <a:ea typeface="ＭＳ Ｐゴシック" charset="0"/>
            </a:endParaRPr>
          </a:p>
          <a:p>
            <a:pPr eaLnBrk="1" hangingPunct="1"/>
            <a:endParaRPr lang="en-US" dirty="0">
              <a:latin typeface="Arial" charset="0"/>
              <a:ea typeface="ＭＳ Ｐゴシック" charset="0"/>
            </a:endParaRPr>
          </a:p>
          <a:p>
            <a:pPr eaLnBrk="1" hangingPunct="1"/>
            <a:r>
              <a:rPr lang="en-US" dirty="0">
                <a:latin typeface="Arial" charset="0"/>
                <a:ea typeface="ＭＳ Ｐゴシック" charset="0"/>
              </a:rPr>
              <a:t>Come up with definitions for: Work and Career</a:t>
            </a:r>
          </a:p>
          <a:p>
            <a:pPr eaLnBrk="1" hangingPunct="1"/>
            <a:endParaRPr lang="en-US" dirty="0">
              <a:latin typeface="Arial" charset="0"/>
              <a:ea typeface="ＭＳ Ｐゴシック" charset="0"/>
            </a:endParaRPr>
          </a:p>
        </p:txBody>
      </p:sp>
    </p:spTree>
    <p:extLst>
      <p:ext uri="{BB962C8B-B14F-4D97-AF65-F5344CB8AC3E}">
        <p14:creationId xmlns:p14="http://schemas.microsoft.com/office/powerpoint/2010/main" val="3513774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atin typeface="Times New Roman" charset="0"/>
                <a:ea typeface="ＭＳ Ｐゴシック" charset="0"/>
              </a:rPr>
              <a:t>Defining Work and Career</a:t>
            </a:r>
          </a:p>
        </p:txBody>
      </p:sp>
      <p:sp>
        <p:nvSpPr>
          <p:cNvPr id="23554" name="Rectangle 3"/>
          <p:cNvSpPr>
            <a:spLocks noGrp="1" noChangeArrowheads="1"/>
          </p:cNvSpPr>
          <p:nvPr>
            <p:ph type="body" idx="1"/>
          </p:nvPr>
        </p:nvSpPr>
        <p:spPr/>
        <p:txBody>
          <a:bodyPr/>
          <a:lstStyle/>
          <a:p>
            <a:pPr eaLnBrk="1" hangingPunct="1"/>
            <a:r>
              <a:rPr lang="en-US" b="1">
                <a:latin typeface="Arial" charset="0"/>
                <a:ea typeface="ＭＳ Ｐゴシック" charset="0"/>
              </a:rPr>
              <a:t>Work</a:t>
            </a:r>
            <a:r>
              <a:rPr lang="en-US">
                <a:latin typeface="Arial" charset="0"/>
                <a:ea typeface="ＭＳ Ｐゴシック" charset="0"/>
              </a:rPr>
              <a:t>: to labor, an activity done for a purpose that expends energy</a:t>
            </a:r>
          </a:p>
          <a:p>
            <a:pPr eaLnBrk="1" hangingPunct="1">
              <a:buFont typeface="Wingdings" charset="0"/>
              <a:buNone/>
            </a:pPr>
            <a:r>
              <a:rPr lang="en-US">
                <a:latin typeface="Arial" charset="0"/>
                <a:ea typeface="ＭＳ Ｐゴシック" charset="0"/>
              </a:rPr>
              <a:t>   -- or--</a:t>
            </a:r>
          </a:p>
          <a:p>
            <a:pPr eaLnBrk="1" hangingPunct="1">
              <a:buFont typeface="Wingdings" charset="0"/>
              <a:buNone/>
            </a:pPr>
            <a:r>
              <a:rPr lang="en-US">
                <a:latin typeface="Arial" charset="0"/>
                <a:ea typeface="ＭＳ Ｐゴシック" charset="0"/>
              </a:rPr>
              <a:t>   To be employed for the purpose of making enough money to live</a:t>
            </a:r>
          </a:p>
          <a:p>
            <a:pPr eaLnBrk="1" hangingPunct="1"/>
            <a:r>
              <a:rPr lang="en-US" b="1">
                <a:latin typeface="Arial" charset="0"/>
                <a:ea typeface="ＭＳ Ｐゴシック" charset="0"/>
              </a:rPr>
              <a:t>Career</a:t>
            </a:r>
            <a:r>
              <a:rPr lang="en-US">
                <a:latin typeface="Arial" charset="0"/>
                <a:ea typeface="ＭＳ Ｐゴシック" charset="0"/>
              </a:rPr>
              <a:t>: the progress through life with respect to one</a:t>
            </a:r>
            <a:r>
              <a:rPr lang="ja-JP" altLang="en-US">
                <a:latin typeface="Arial" charset="0"/>
                <a:ea typeface="ＭＳ Ｐゴシック" charset="0"/>
              </a:rPr>
              <a:t>’</a:t>
            </a:r>
            <a:r>
              <a:rPr lang="en-US" altLang="ja-JP">
                <a:latin typeface="Arial" charset="0"/>
                <a:ea typeface="ＭＳ Ｐゴシック" charset="0"/>
              </a:rPr>
              <a:t>s pursuit. One</a:t>
            </a:r>
            <a:r>
              <a:rPr lang="ja-JP" altLang="en-US">
                <a:latin typeface="Arial" charset="0"/>
                <a:ea typeface="ＭＳ Ｐゴシック" charset="0"/>
              </a:rPr>
              <a:t>’</a:t>
            </a:r>
            <a:r>
              <a:rPr lang="en-US" altLang="ja-JP">
                <a:latin typeface="Arial" charset="0"/>
                <a:ea typeface="ＭＳ Ｐゴシック" charset="0"/>
              </a:rPr>
              <a:t>s lifework.</a:t>
            </a:r>
            <a:endParaRPr lang="en-US">
              <a:latin typeface="Arial" charset="0"/>
              <a:ea typeface="ＭＳ Ｐゴシック" charset="0"/>
            </a:endParaRPr>
          </a:p>
        </p:txBody>
      </p:sp>
    </p:spTree>
    <p:extLst>
      <p:ext uri="{BB962C8B-B14F-4D97-AF65-F5344CB8AC3E}">
        <p14:creationId xmlns:p14="http://schemas.microsoft.com/office/powerpoint/2010/main" val="40185653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atin typeface="Times New Roman" charset="0"/>
                <a:ea typeface="ＭＳ Ｐゴシック" charset="0"/>
              </a:rPr>
              <a:t>What is Career?</a:t>
            </a:r>
          </a:p>
        </p:txBody>
      </p:sp>
      <p:sp>
        <p:nvSpPr>
          <p:cNvPr id="24578" name="Rectangle 3"/>
          <p:cNvSpPr>
            <a:spLocks noGrp="1" noChangeArrowheads="1"/>
          </p:cNvSpPr>
          <p:nvPr>
            <p:ph type="body" idx="1"/>
          </p:nvPr>
        </p:nvSpPr>
        <p:spPr/>
        <p:txBody>
          <a:bodyPr/>
          <a:lstStyle/>
          <a:p>
            <a:pPr eaLnBrk="1" hangingPunct="1">
              <a:lnSpc>
                <a:spcPct val="90000"/>
              </a:lnSpc>
            </a:pPr>
            <a:r>
              <a:rPr lang="en-US" sz="2800" b="1" dirty="0">
                <a:latin typeface="Arial" charset="0"/>
                <a:ea typeface="ＭＳ Ｐゴシック" charset="0"/>
              </a:rPr>
              <a:t>Career:</a:t>
            </a:r>
            <a:r>
              <a:rPr lang="en-US" sz="2800" dirty="0">
                <a:latin typeface="Arial" charset="0"/>
                <a:ea typeface="ＭＳ Ｐゴシック" charset="0"/>
              </a:rPr>
              <a:t> </a:t>
            </a:r>
            <a:r>
              <a:rPr lang="ja-JP" altLang="en-US" sz="2800" dirty="0">
                <a:latin typeface="Arial" charset="0"/>
                <a:ea typeface="ＭＳ Ｐゴシック" charset="0"/>
              </a:rPr>
              <a:t>“</a:t>
            </a:r>
            <a:r>
              <a:rPr lang="en-US" altLang="ja-JP" sz="2800" dirty="0">
                <a:latin typeface="Arial" charset="0"/>
                <a:ea typeface="ＭＳ Ｐゴシック" charset="0"/>
              </a:rPr>
              <a:t>a time-extended working out of a purposeful life pattern through work undertaken by the individual</a:t>
            </a:r>
            <a:r>
              <a:rPr lang="ja-JP" altLang="en-US" sz="2800" dirty="0">
                <a:latin typeface="Arial" charset="0"/>
                <a:ea typeface="ＭＳ Ｐゴシック" charset="0"/>
              </a:rPr>
              <a:t>”</a:t>
            </a:r>
            <a:r>
              <a:rPr lang="en-US" altLang="ja-JP" sz="2800" dirty="0">
                <a:latin typeface="Arial" charset="0"/>
                <a:ea typeface="ＭＳ Ｐゴシック" charset="0"/>
              </a:rPr>
              <a:t> (National Vocational Guidance Association, 1973)</a:t>
            </a:r>
          </a:p>
          <a:p>
            <a:pPr eaLnBrk="1" hangingPunct="1">
              <a:lnSpc>
                <a:spcPct val="90000"/>
              </a:lnSpc>
            </a:pPr>
            <a:r>
              <a:rPr lang="en-US" sz="2800" b="1" dirty="0">
                <a:latin typeface="Arial" charset="0"/>
                <a:ea typeface="ＭＳ Ｐゴシック" charset="0"/>
              </a:rPr>
              <a:t>Career Development: </a:t>
            </a:r>
            <a:r>
              <a:rPr lang="ja-JP" altLang="en-US" sz="2800" dirty="0">
                <a:latin typeface="Arial" charset="0"/>
                <a:ea typeface="ＭＳ Ｐゴシック" charset="0"/>
              </a:rPr>
              <a:t>“</a:t>
            </a:r>
            <a:r>
              <a:rPr lang="en-US" altLang="ja-JP" sz="2800" dirty="0">
                <a:latin typeface="Arial" charset="0"/>
                <a:ea typeface="ＭＳ Ｐゴシック" charset="0"/>
              </a:rPr>
              <a:t>The total constellation of psychological, social educational, physical, economic, and chance factors that combine to shape the career of any given individual. (National Vocational Guidance Association, 1973).</a:t>
            </a:r>
          </a:p>
          <a:p>
            <a:pPr eaLnBrk="1" hangingPunct="1">
              <a:lnSpc>
                <a:spcPct val="90000"/>
              </a:lnSpc>
            </a:pPr>
            <a:endParaRPr lang="en-US" sz="2800" dirty="0">
              <a:latin typeface="Arial" charset="0"/>
              <a:ea typeface="ＭＳ Ｐゴシック" charset="0"/>
            </a:endParaRPr>
          </a:p>
        </p:txBody>
      </p:sp>
    </p:spTree>
    <p:extLst>
      <p:ext uri="{BB962C8B-B14F-4D97-AF65-F5344CB8AC3E}">
        <p14:creationId xmlns:p14="http://schemas.microsoft.com/office/powerpoint/2010/main" val="21170244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846666" y="-16933"/>
            <a:ext cx="7772400" cy="1143000"/>
          </a:xfrm>
        </p:spPr>
        <p:txBody>
          <a:bodyPr/>
          <a:lstStyle/>
          <a:p>
            <a:pPr eaLnBrk="1" hangingPunct="1"/>
            <a:r>
              <a:rPr lang="en-US" dirty="0">
                <a:latin typeface="Times New Roman" charset="0"/>
                <a:ea typeface="ＭＳ Ｐゴシック" charset="0"/>
              </a:rPr>
              <a:t>Defining Work and Career</a:t>
            </a:r>
          </a:p>
        </p:txBody>
      </p:sp>
      <p:sp>
        <p:nvSpPr>
          <p:cNvPr id="25602" name="Rectangle 3"/>
          <p:cNvSpPr>
            <a:spLocks noGrp="1" noChangeArrowheads="1"/>
          </p:cNvSpPr>
          <p:nvPr>
            <p:ph type="body" idx="1"/>
          </p:nvPr>
        </p:nvSpPr>
        <p:spPr>
          <a:xfrm>
            <a:off x="694266" y="914400"/>
            <a:ext cx="8098897" cy="5486400"/>
          </a:xfrm>
        </p:spPr>
        <p:txBody>
          <a:bodyPr/>
          <a:lstStyle/>
          <a:p>
            <a:pPr eaLnBrk="1" hangingPunct="1"/>
            <a:r>
              <a:rPr lang="en-US" dirty="0">
                <a:latin typeface="Arial" charset="0"/>
                <a:ea typeface="ＭＳ Ｐゴシック" charset="0"/>
              </a:rPr>
              <a:t>Was it hard to distinguish between these terms?</a:t>
            </a:r>
          </a:p>
          <a:p>
            <a:pPr eaLnBrk="1" hangingPunct="1"/>
            <a:r>
              <a:rPr lang="en-US" dirty="0">
                <a:latin typeface="Arial" charset="0"/>
                <a:ea typeface="ＭＳ Ｐゴシック" charset="0"/>
              </a:rPr>
              <a:t>What are the similarities and differences between work and career?</a:t>
            </a:r>
          </a:p>
          <a:p>
            <a:pPr eaLnBrk="1" hangingPunct="1"/>
            <a:r>
              <a:rPr lang="en-US" dirty="0">
                <a:latin typeface="Arial" charset="0"/>
                <a:ea typeface="ＭＳ Ｐゴシック" charset="0"/>
              </a:rPr>
              <a:t>Does work and/or career always involve making money?</a:t>
            </a:r>
          </a:p>
          <a:p>
            <a:pPr eaLnBrk="1" hangingPunct="1"/>
            <a:r>
              <a:rPr lang="en-US" dirty="0">
                <a:latin typeface="Arial" charset="0"/>
                <a:ea typeface="ＭＳ Ｐゴシック" charset="0"/>
              </a:rPr>
              <a:t>Why might someone what a career over work? Vice versa?</a:t>
            </a:r>
          </a:p>
          <a:p>
            <a:pPr eaLnBrk="1" hangingPunct="1"/>
            <a:r>
              <a:rPr lang="en-US" dirty="0">
                <a:latin typeface="Arial" charset="0"/>
                <a:ea typeface="ＭＳ Ｐゴシック" charset="0"/>
              </a:rPr>
              <a:t>Now and in the future, are you looking for work or a career?</a:t>
            </a:r>
          </a:p>
        </p:txBody>
      </p:sp>
    </p:spTree>
    <p:extLst>
      <p:ext uri="{BB962C8B-B14F-4D97-AF65-F5344CB8AC3E}">
        <p14:creationId xmlns:p14="http://schemas.microsoft.com/office/powerpoint/2010/main" val="2561603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noFill/>
        </p:spPr>
        <p:txBody>
          <a:bodyPr lIns="92075" tIns="46038" rIns="92075" bIns="46038">
            <a:normAutofit fontScale="90000"/>
          </a:bodyPr>
          <a:lstStyle/>
          <a:p>
            <a:pPr eaLnBrk="1" hangingPunct="1"/>
            <a:r>
              <a:rPr lang="en-US">
                <a:solidFill>
                  <a:schemeClr val="tx1"/>
                </a:solidFill>
                <a:latin typeface="Times New Roman" charset="0"/>
                <a:ea typeface="ＭＳ Ｐゴシック" charset="0"/>
              </a:rPr>
              <a:t>Six Skills for Effective Career and Life Planning</a:t>
            </a:r>
          </a:p>
        </p:txBody>
      </p:sp>
      <p:sp>
        <p:nvSpPr>
          <p:cNvPr id="18434" name="Rectangle 3"/>
          <p:cNvSpPr>
            <a:spLocks noChangeArrowheads="1"/>
          </p:cNvSpPr>
          <p:nvPr/>
        </p:nvSpPr>
        <p:spPr bwMode="auto">
          <a:xfrm>
            <a:off x="685800" y="1440787"/>
            <a:ext cx="80010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514350" indent="-514350">
              <a:spcBef>
                <a:spcPct val="50000"/>
              </a:spcBef>
              <a:buClr>
                <a:schemeClr val="accent1"/>
              </a:buClr>
              <a:buFont typeface="Times New Roman" charset="0"/>
              <a:buAutoNum type="arabicPeriod"/>
            </a:pPr>
            <a:r>
              <a:rPr lang="en-US" sz="3200" dirty="0"/>
              <a:t>Decision making</a:t>
            </a:r>
          </a:p>
          <a:p>
            <a:pPr marL="514350" indent="-514350">
              <a:spcBef>
                <a:spcPct val="50000"/>
              </a:spcBef>
              <a:buClr>
                <a:schemeClr val="accent1"/>
              </a:buClr>
              <a:buFont typeface="Times New Roman" charset="0"/>
              <a:buAutoNum type="arabicPeriod"/>
            </a:pPr>
            <a:r>
              <a:rPr lang="en-US" sz="3200" dirty="0"/>
              <a:t>Self-assessment</a:t>
            </a:r>
          </a:p>
          <a:p>
            <a:pPr marL="514350" indent="-514350">
              <a:spcBef>
                <a:spcPct val="50000"/>
              </a:spcBef>
              <a:buClr>
                <a:schemeClr val="accent1"/>
              </a:buClr>
              <a:buFont typeface="Times New Roman" charset="0"/>
              <a:buAutoNum type="arabicPeriod"/>
            </a:pPr>
            <a:r>
              <a:rPr lang="en-US" sz="3200" dirty="0"/>
              <a:t>Gathering/Assessing career info</a:t>
            </a:r>
          </a:p>
          <a:p>
            <a:pPr marL="514350" indent="-514350">
              <a:spcBef>
                <a:spcPct val="50000"/>
              </a:spcBef>
              <a:buClr>
                <a:schemeClr val="accent1"/>
              </a:buClr>
              <a:buFont typeface="Times New Roman" charset="0"/>
              <a:buAutoNum type="arabicPeriod"/>
            </a:pPr>
            <a:r>
              <a:rPr lang="en-US" sz="3200" dirty="0"/>
              <a:t>Integration of self-assessment, career info &amp; environmental influences</a:t>
            </a:r>
          </a:p>
          <a:p>
            <a:pPr marL="514350" indent="-514350">
              <a:spcBef>
                <a:spcPct val="50000"/>
              </a:spcBef>
              <a:buClr>
                <a:schemeClr val="accent1"/>
              </a:buClr>
              <a:buFont typeface="Times New Roman" charset="0"/>
              <a:buAutoNum type="arabicPeriod"/>
            </a:pPr>
            <a:r>
              <a:rPr lang="en-US" sz="3200" dirty="0"/>
              <a:t>Marketing yourself</a:t>
            </a:r>
          </a:p>
          <a:p>
            <a:pPr marL="514350" indent="-514350">
              <a:spcBef>
                <a:spcPct val="50000"/>
              </a:spcBef>
              <a:buClr>
                <a:schemeClr val="accent1"/>
              </a:buClr>
              <a:buFont typeface="Times New Roman" charset="0"/>
              <a:buAutoNum type="arabicPeriod"/>
            </a:pPr>
            <a:r>
              <a:rPr lang="en-US" sz="3200" dirty="0"/>
              <a:t>Work adjustment &amp; expansion</a:t>
            </a:r>
          </a:p>
        </p:txBody>
      </p:sp>
    </p:spTree>
    <p:extLst>
      <p:ext uri="{BB962C8B-B14F-4D97-AF65-F5344CB8AC3E}">
        <p14:creationId xmlns:p14="http://schemas.microsoft.com/office/powerpoint/2010/main" val="33097691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atin typeface="Times New Roman" charset="0"/>
                <a:ea typeface="ＭＳ Ｐゴシック" charset="0"/>
              </a:rPr>
              <a:t>Questions to consider…</a:t>
            </a:r>
          </a:p>
        </p:txBody>
      </p:sp>
      <p:sp>
        <p:nvSpPr>
          <p:cNvPr id="17410" name="Content Placeholder 2"/>
          <p:cNvSpPr>
            <a:spLocks noGrp="1"/>
          </p:cNvSpPr>
          <p:nvPr>
            <p:ph idx="1"/>
          </p:nvPr>
        </p:nvSpPr>
        <p:spPr>
          <a:xfrm>
            <a:off x="1066800" y="1524000"/>
            <a:ext cx="7772400" cy="4114800"/>
          </a:xfrm>
        </p:spPr>
        <p:txBody>
          <a:bodyPr>
            <a:normAutofit fontScale="92500" lnSpcReduction="20000"/>
          </a:bodyPr>
          <a:lstStyle/>
          <a:p>
            <a:r>
              <a:rPr lang="en-US">
                <a:latin typeface="Arial" charset="0"/>
                <a:ea typeface="ＭＳ Ｐゴシック" charset="0"/>
              </a:rPr>
              <a:t>Who are you? </a:t>
            </a:r>
          </a:p>
          <a:p>
            <a:pPr>
              <a:buFont typeface="Wingdings" charset="0"/>
              <a:buNone/>
            </a:pPr>
            <a:endParaRPr lang="en-US">
              <a:latin typeface="Arial" charset="0"/>
              <a:ea typeface="ＭＳ Ｐゴシック" charset="0"/>
            </a:endParaRPr>
          </a:p>
          <a:p>
            <a:r>
              <a:rPr lang="en-US">
                <a:latin typeface="Arial" charset="0"/>
                <a:ea typeface="ＭＳ Ｐゴシック" charset="0"/>
              </a:rPr>
              <a:t>How do you want to live?</a:t>
            </a:r>
          </a:p>
          <a:p>
            <a:pPr>
              <a:buFont typeface="Wingdings" charset="0"/>
              <a:buNone/>
            </a:pPr>
            <a:endParaRPr lang="en-US">
              <a:latin typeface="Arial" charset="0"/>
              <a:ea typeface="ＭＳ Ｐゴシック" charset="0"/>
            </a:endParaRPr>
          </a:p>
          <a:p>
            <a:r>
              <a:rPr lang="en-US">
                <a:latin typeface="Arial" charset="0"/>
                <a:ea typeface="ＭＳ Ｐゴシック" charset="0"/>
              </a:rPr>
              <a:t>Where do you want to live? </a:t>
            </a:r>
          </a:p>
          <a:p>
            <a:pPr>
              <a:buFont typeface="Wingdings" charset="0"/>
              <a:buNone/>
            </a:pPr>
            <a:endParaRPr lang="en-US">
              <a:latin typeface="Arial" charset="0"/>
              <a:ea typeface="ＭＳ Ｐゴシック" charset="0"/>
            </a:endParaRPr>
          </a:p>
          <a:p>
            <a:r>
              <a:rPr lang="en-US">
                <a:latin typeface="Arial" charset="0"/>
                <a:ea typeface="ＭＳ Ｐゴシック" charset="0"/>
              </a:rPr>
              <a:t>Who will you spend your time with? </a:t>
            </a:r>
          </a:p>
          <a:p>
            <a:endParaRPr lang="en-US">
              <a:latin typeface="Arial" charset="0"/>
              <a:ea typeface="ＭＳ Ｐゴシック" charset="0"/>
            </a:endParaRPr>
          </a:p>
          <a:p>
            <a:r>
              <a:rPr lang="en-US">
                <a:latin typeface="Arial" charset="0"/>
                <a:ea typeface="ＭＳ Ｐゴシック" charset="0"/>
              </a:rPr>
              <a:t>How will you make this happen?</a:t>
            </a:r>
          </a:p>
          <a:p>
            <a:endParaRPr lang="en-US">
              <a:latin typeface="Arial" charset="0"/>
              <a:ea typeface="ＭＳ Ｐゴシック" charset="0"/>
            </a:endParaRPr>
          </a:p>
        </p:txBody>
      </p:sp>
    </p:spTree>
    <p:extLst>
      <p:ext uri="{BB962C8B-B14F-4D97-AF65-F5344CB8AC3E}">
        <p14:creationId xmlns:p14="http://schemas.microsoft.com/office/powerpoint/2010/main" val="27279888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026"/>
          <p:cNvSpPr>
            <a:spLocks noGrp="1" noChangeArrowheads="1"/>
          </p:cNvSpPr>
          <p:nvPr>
            <p:ph type="title"/>
          </p:nvPr>
        </p:nvSpPr>
        <p:spPr/>
        <p:txBody>
          <a:bodyPr/>
          <a:lstStyle/>
          <a:p>
            <a:pPr eaLnBrk="1" hangingPunct="1"/>
            <a:r>
              <a:rPr lang="ja-JP" altLang="en-US">
                <a:latin typeface="Times New Roman" charset="0"/>
                <a:ea typeface="ＭＳ Ｐゴシック" charset="0"/>
              </a:rPr>
              <a:t>“</a:t>
            </a:r>
            <a:r>
              <a:rPr lang="en-US" altLang="ja-JP">
                <a:latin typeface="Times New Roman" charset="0"/>
                <a:ea typeface="ＭＳ Ｐゴシック" charset="0"/>
              </a:rPr>
              <a:t>Scientific</a:t>
            </a:r>
            <a:r>
              <a:rPr lang="ja-JP" altLang="en-US">
                <a:latin typeface="Times New Roman" charset="0"/>
                <a:ea typeface="ＭＳ Ｐゴシック" charset="0"/>
              </a:rPr>
              <a:t>”</a:t>
            </a:r>
            <a:r>
              <a:rPr lang="en-US" altLang="ja-JP">
                <a:latin typeface="Times New Roman" charset="0"/>
                <a:ea typeface="ＭＳ Ｐゴシック" charset="0"/>
              </a:rPr>
              <a:t> Self- Evaluation</a:t>
            </a:r>
            <a:endParaRPr lang="en-US">
              <a:latin typeface="Times New Roman" charset="0"/>
              <a:ea typeface="ＭＳ Ｐゴシック" charset="0"/>
            </a:endParaRPr>
          </a:p>
        </p:txBody>
      </p:sp>
      <p:sp>
        <p:nvSpPr>
          <p:cNvPr id="21506" name="Rectangle 1027"/>
          <p:cNvSpPr>
            <a:spLocks noGrp="1" noChangeArrowheads="1"/>
          </p:cNvSpPr>
          <p:nvPr>
            <p:ph type="body" idx="1"/>
          </p:nvPr>
        </p:nvSpPr>
        <p:spPr/>
        <p:txBody>
          <a:bodyPr/>
          <a:lstStyle/>
          <a:p>
            <a:pPr eaLnBrk="1" hangingPunct="1"/>
            <a:r>
              <a:rPr lang="en-US">
                <a:latin typeface="Arial" charset="0"/>
                <a:ea typeface="ＭＳ Ｐゴシック" charset="0"/>
              </a:rPr>
              <a:t>Fill out the </a:t>
            </a:r>
            <a:r>
              <a:rPr lang="en-US" b="1">
                <a:latin typeface="Arial" charset="0"/>
                <a:ea typeface="ＭＳ Ｐゴシック" charset="0"/>
              </a:rPr>
              <a:t>Career Salience Scale (CSS)</a:t>
            </a:r>
          </a:p>
          <a:p>
            <a:pPr lvl="1" eaLnBrk="1" hangingPunct="1"/>
            <a:r>
              <a:rPr lang="en-US">
                <a:latin typeface="Arial" charset="0"/>
                <a:ea typeface="ＭＳ Ｐゴシック" charset="0"/>
              </a:rPr>
              <a:t>High scores indicate that a successful career is important to you.</a:t>
            </a:r>
          </a:p>
          <a:p>
            <a:pPr lvl="1" eaLnBrk="1" hangingPunct="1"/>
            <a:endParaRPr lang="en-US">
              <a:latin typeface="Arial" charset="0"/>
              <a:ea typeface="ＭＳ Ｐゴシック" charset="0"/>
            </a:endParaRPr>
          </a:p>
          <a:p>
            <a:pPr eaLnBrk="1" hangingPunct="1"/>
            <a:r>
              <a:rPr lang="en-US">
                <a:latin typeface="Arial" charset="0"/>
                <a:ea typeface="ＭＳ Ｐゴシック" charset="0"/>
              </a:rPr>
              <a:t>Fill out the </a:t>
            </a:r>
            <a:r>
              <a:rPr lang="en-US" b="1">
                <a:latin typeface="Arial" charset="0"/>
                <a:ea typeface="ＭＳ Ｐゴシック" charset="0"/>
              </a:rPr>
              <a:t>Career Concern Scale (CCS)</a:t>
            </a:r>
          </a:p>
          <a:p>
            <a:pPr lvl="1" eaLnBrk="1" hangingPunct="1"/>
            <a:r>
              <a:rPr lang="en-US">
                <a:latin typeface="Arial" charset="0"/>
                <a:ea typeface="ＭＳ Ｐゴシック" charset="0"/>
              </a:rPr>
              <a:t>High scores indicate a greater level of career concerns.</a:t>
            </a:r>
          </a:p>
          <a:p>
            <a:pPr eaLnBrk="1" hangingPunct="1">
              <a:buFont typeface="Wingdings" charset="0"/>
              <a:buNone/>
            </a:pPr>
            <a:endParaRPr lang="en-US">
              <a:latin typeface="Arial" charset="0"/>
              <a:ea typeface="ＭＳ Ｐゴシック" charset="0"/>
            </a:endParaRPr>
          </a:p>
        </p:txBody>
      </p:sp>
    </p:spTree>
    <p:extLst>
      <p:ext uri="{BB962C8B-B14F-4D97-AF65-F5344CB8AC3E}">
        <p14:creationId xmlns:p14="http://schemas.microsoft.com/office/powerpoint/2010/main" val="25938620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COE-template.potx</Template>
  <TotalTime>92</TotalTime>
  <Words>1138</Words>
  <Application>Microsoft Macintosh PowerPoint</Application>
  <PresentationFormat>On-screen Show (4:3)</PresentationFormat>
  <Paragraphs>176</Paragraphs>
  <Slides>29</Slides>
  <Notes>4</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COE-template</vt:lpstr>
      <vt:lpstr>Custom Design</vt:lpstr>
      <vt:lpstr>1_Custom Design</vt:lpstr>
      <vt:lpstr>Career &amp; Life Planning</vt:lpstr>
      <vt:lpstr>Topics</vt:lpstr>
      <vt:lpstr>Defining Work and Career</vt:lpstr>
      <vt:lpstr>Defining Work and Career</vt:lpstr>
      <vt:lpstr>What is Career?</vt:lpstr>
      <vt:lpstr>Defining Work and Career</vt:lpstr>
      <vt:lpstr>Six Skills for Effective Career and Life Planning</vt:lpstr>
      <vt:lpstr>Questions to consider…</vt:lpstr>
      <vt:lpstr>“Scientific” Self- Evaluation</vt:lpstr>
      <vt:lpstr>Maslow’s Hierarchy of Needs</vt:lpstr>
      <vt:lpstr>Lifestyle Triangle</vt:lpstr>
      <vt:lpstr>Lifestyle Triangle (Exercise)</vt:lpstr>
      <vt:lpstr>Career Development Stages</vt:lpstr>
      <vt:lpstr>“Super” Roles! Who are you?</vt:lpstr>
      <vt:lpstr>Sample Career Path</vt:lpstr>
      <vt:lpstr>“Modern” Sample Career Path</vt:lpstr>
      <vt:lpstr>Career Paths Exercise</vt:lpstr>
      <vt:lpstr>Fact or Myth?</vt:lpstr>
      <vt:lpstr>PowerPoint Presentation</vt:lpstr>
      <vt:lpstr>Career Myth #1: Maturity</vt:lpstr>
      <vt:lpstr>PowerPoint Presentation</vt:lpstr>
      <vt:lpstr>Career Myth #2: Crystal Ball</vt:lpstr>
      <vt:lpstr>PowerPoint Presentation</vt:lpstr>
      <vt:lpstr>Career Myths #3: Social Clock</vt:lpstr>
      <vt:lpstr>If you do not have to be a doctor/lawyer/etc., to be successful.</vt:lpstr>
      <vt:lpstr>Career Myths #4: If you're not a doctor/lawyer/etc, you're a failure </vt:lpstr>
      <vt:lpstr>PowerPoint Presentation</vt:lpstr>
      <vt:lpstr>Career Myths #5: Work = Life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gmanola Manola</dc:creator>
  <cp:lastModifiedBy>Matthew King</cp:lastModifiedBy>
  <cp:revision>18</cp:revision>
  <dcterms:created xsi:type="dcterms:W3CDTF">2013-05-06T16:35:13Z</dcterms:created>
  <dcterms:modified xsi:type="dcterms:W3CDTF">2017-03-15T20:32:04Z</dcterms:modified>
</cp:coreProperties>
</file>