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9"/>
  </p:notesMasterIdLst>
  <p:sldIdLst>
    <p:sldId id="262" r:id="rId4"/>
    <p:sldId id="265" r:id="rId5"/>
    <p:sldId id="268" r:id="rId6"/>
    <p:sldId id="270" r:id="rId7"/>
    <p:sldId id="271" r:id="rId8"/>
    <p:sldId id="272" r:id="rId9"/>
    <p:sldId id="273" r:id="rId10"/>
    <p:sldId id="274" r:id="rId11"/>
    <p:sldId id="290" r:id="rId12"/>
    <p:sldId id="291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3" r:id="rId21"/>
    <p:sldId id="282" r:id="rId22"/>
    <p:sldId id="283" r:id="rId23"/>
    <p:sldId id="284" r:id="rId24"/>
    <p:sldId id="285" r:id="rId25"/>
    <p:sldId id="286" r:id="rId26"/>
    <p:sldId id="287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69AB5-CC5A-AC4F-A843-BE35E2333EA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79CB9-B699-3D4B-B698-73E98AAB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Growth, Exploration, Establishment, Maintenance,</a:t>
            </a:r>
            <a:r>
              <a:rPr lang="en-US" baseline="0" dirty="0" smtClean="0"/>
              <a:t> Disengagement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79CB9-B699-3D4B-B698-73E98AAB87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3D5F7E-19FF-4348-B58E-1E21B8E094ED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3D5F7E-19FF-4348-B58E-1E21B8E094ED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09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1229687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805313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494674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070300"/>
            <a:ext cx="7960582" cy="38292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AC6A9-0EFA-0640-8EB5-76BE35E28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CF376-989C-E141-8AD8-F07E09688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13747" y="859962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3747" y="2435588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E796-D063-C24A-BF3B-9E1F69A71805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298A-45F2-BE43-B69A-B8B8AFC4851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-79869"/>
            <a:ext cx="9170341" cy="70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F4B1-E577-F14C-8EF5-52B5EF578BEF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F3F3-35AE-DC45-B755-CCAD6EA7D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nourlfoot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3" y="-166764"/>
            <a:ext cx="917088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3230-1AA7-B04B-B6ED-579E21B67211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82D4-BB5C-1F43-9BFE-A8F2DE4C02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235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Identity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3637073"/>
            <a:ext cx="8147304" cy="153950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Tahoma" charset="0"/>
              </a:rPr>
              <a:t>EPSY 220</a:t>
            </a:r>
          </a:p>
          <a:p>
            <a:r>
              <a:rPr lang="en-US" dirty="0">
                <a:solidFill>
                  <a:srgbClr val="000000"/>
                </a:solidFill>
                <a:latin typeface="Tahoma" charset="0"/>
              </a:rPr>
              <a:t>TA: Matt King</a:t>
            </a:r>
          </a:p>
          <a:p>
            <a:r>
              <a:rPr lang="en-US" dirty="0">
                <a:solidFill>
                  <a:srgbClr val="000000"/>
                </a:solidFill>
                <a:latin typeface="Tahoma" charset="0"/>
              </a:rPr>
              <a:t>Class </a:t>
            </a: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2</a:t>
            </a:r>
            <a:endParaRPr lang="en-US" dirty="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8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4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In pairs, discuss: </a:t>
            </a:r>
            <a:endParaRPr lang="en-US" dirty="0" smtClean="0">
              <a:solidFill>
                <a:schemeClr val="dk1"/>
              </a:solidFill>
              <a:latin typeface="Arial"/>
              <a:ea typeface="Tahoma"/>
              <a:cs typeface="Arial"/>
              <a:sym typeface="Tahoma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110000"/>
            </a:pPr>
            <a:endParaRPr lang="en-US" sz="2400" dirty="0">
              <a:solidFill>
                <a:schemeClr val="dk1"/>
              </a:solidFill>
              <a:latin typeface="Arial"/>
              <a:ea typeface="Tahoma"/>
              <a:cs typeface="Arial"/>
              <a:sym typeface="Tahoma"/>
            </a:endParaRPr>
          </a:p>
          <a:p>
            <a:pPr lvl="1">
              <a:spcBef>
                <a:spcPts val="640"/>
              </a:spcBef>
              <a:buClr>
                <a:schemeClr val="hlink"/>
              </a:buClr>
              <a:buSzPct val="110000"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What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is your most important role in each time-frame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?</a:t>
            </a:r>
          </a:p>
          <a:p>
            <a:pPr lvl="1">
              <a:spcBef>
                <a:spcPts val="640"/>
              </a:spcBef>
              <a:buClr>
                <a:schemeClr val="hlink"/>
              </a:buClr>
              <a:buSzPct val="110000"/>
            </a:pPr>
            <a:endParaRPr lang="en-US" sz="2400" dirty="0" smtClean="0">
              <a:solidFill>
                <a:schemeClr val="dk1"/>
              </a:solidFill>
              <a:latin typeface="Arial"/>
              <a:ea typeface="Tahoma"/>
              <a:cs typeface="Arial"/>
              <a:sym typeface="Tahoma"/>
            </a:endParaRPr>
          </a:p>
          <a:p>
            <a:pPr lvl="1">
              <a:spcBef>
                <a:spcPts val="640"/>
              </a:spcBef>
              <a:buClr>
                <a:schemeClr val="hlink"/>
              </a:buClr>
              <a:buSzPct val="110000"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How do your roles relate to your self-descriptions in activity 1?</a:t>
            </a:r>
          </a:p>
          <a:p>
            <a:pPr lvl="1">
              <a:spcBef>
                <a:spcPts val="640"/>
              </a:spcBef>
              <a:buClr>
                <a:schemeClr val="hlink"/>
              </a:buClr>
              <a:buSzPct val="110000"/>
            </a:pPr>
            <a:endParaRPr lang="en-US" sz="2400" dirty="0">
              <a:solidFill>
                <a:schemeClr val="dk1"/>
              </a:solidFill>
              <a:latin typeface="Arial"/>
              <a:ea typeface="Tahoma"/>
              <a:cs typeface="Arial"/>
              <a:sym typeface="Tahoma"/>
            </a:endParaRPr>
          </a:p>
          <a:p>
            <a:pPr lvl="1">
              <a:spcBef>
                <a:spcPts val="640"/>
              </a:spcBef>
              <a:buClr>
                <a:schemeClr val="hlink"/>
              </a:buClr>
              <a:buSzPct val="110000"/>
            </a:pPr>
            <a:r>
              <a:rPr lang="en-US" sz="2400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What or who has been the single most important influence on your identity development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II: Your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5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Identity Development, cont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d</a:t>
            </a:r>
            <a:endParaRPr lang="en-US">
              <a:latin typeface="Tahoma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Tahoma" charset="0"/>
                <a:cs typeface="Times New Roman" charset="0"/>
              </a:rPr>
              <a:t>Development of identity</a:t>
            </a:r>
            <a:r>
              <a:rPr lang="en-US">
                <a:latin typeface="Tahoma" charset="0"/>
                <a:cs typeface="Times New Roman" charset="0"/>
              </a:rPr>
              <a:t> is influenced both by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>
              <a:latin typeface="Tahoma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cs typeface="Times New Roman" charset="0"/>
              </a:rPr>
              <a:t> Our </a:t>
            </a:r>
            <a:r>
              <a:rPr lang="en-US" b="1">
                <a:latin typeface="Tahoma" charset="0"/>
                <a:cs typeface="Times New Roman" charset="0"/>
              </a:rPr>
              <a:t>internal process</a:t>
            </a:r>
            <a:r>
              <a:rPr lang="en-US">
                <a:latin typeface="Tahoma" charset="0"/>
                <a:cs typeface="Times New Roman" charset="0"/>
              </a:rPr>
              <a:t> (internal sense of maleness/femaleness; sexual orientation, some aspects of personality, etc.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Tahoma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Tahoma" charset="0"/>
                <a:cs typeface="Times New Roman" charset="0"/>
              </a:rPr>
              <a:t>	</a:t>
            </a:r>
            <a:r>
              <a:rPr lang="en-US">
                <a:latin typeface="Tahoma" charset="0"/>
                <a:cs typeface="Times New Roman" charset="0"/>
              </a:rPr>
              <a:t>Our </a:t>
            </a:r>
            <a:r>
              <a:rPr lang="en-US" b="1">
                <a:latin typeface="Tahoma" charset="0"/>
                <a:cs typeface="Times New Roman" charset="0"/>
              </a:rPr>
              <a:t>external process</a:t>
            </a:r>
            <a:r>
              <a:rPr lang="en-US">
                <a:latin typeface="Tahoma" charset="0"/>
                <a:cs typeface="Times New Roman" charset="0"/>
              </a:rPr>
              <a:t> (discrimination, socialization, family environment, role models).</a:t>
            </a:r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ahoma" charset="0"/>
              </a:rPr>
              <a:t>Influences on Identity Development?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66" y="1176866"/>
            <a:ext cx="73914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b="1" dirty="0">
                <a:latin typeface="Tahoma" charset="0"/>
              </a:rPr>
              <a:t>Identity development begins at birth</a:t>
            </a:r>
            <a:r>
              <a:rPr lang="en-US" sz="2200" dirty="0">
                <a:latin typeface="Tahoma" charset="0"/>
              </a:rPr>
              <a:t>.</a:t>
            </a:r>
          </a:p>
          <a:p>
            <a:pPr eaLnBrk="1" hangingPunct="1"/>
            <a:endParaRPr lang="en-US" sz="2200" dirty="0">
              <a:latin typeface="Tahoma" charset="0"/>
            </a:endParaRPr>
          </a:p>
          <a:p>
            <a:pPr lvl="1" eaLnBrk="1" hangingPunct="1">
              <a:buFont typeface="Wingdings" charset="0"/>
              <a:buChar char="Ø"/>
            </a:pPr>
            <a:r>
              <a:rPr lang="en-US" sz="2200" dirty="0">
                <a:latin typeface="Tahoma" charset="0"/>
              </a:rPr>
              <a:t>Physical appearance, abilities, and limitations affect how an infant interacts with their environment and the way in which the outer world responds to them.</a:t>
            </a:r>
          </a:p>
          <a:p>
            <a:pPr lvl="1" eaLnBrk="1" hangingPunct="1">
              <a:buFont typeface="Wingdings" charset="0"/>
              <a:buChar char="Ø"/>
            </a:pPr>
            <a:endParaRPr lang="en-US" sz="2200" dirty="0">
              <a:latin typeface="Tahoma" charset="0"/>
            </a:endParaRPr>
          </a:p>
          <a:p>
            <a:pPr eaLnBrk="1" hangingPunct="1"/>
            <a:r>
              <a:rPr lang="en-US" sz="2200" dirty="0">
                <a:latin typeface="Tahoma" charset="0"/>
              </a:rPr>
              <a:t>Identity is further influenced by: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2200" dirty="0">
                <a:latin typeface="Tahoma" charset="0"/>
              </a:rPr>
              <a:t>Social and cultural factors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2200" dirty="0">
                <a:latin typeface="Tahoma" charset="0"/>
              </a:rPr>
              <a:t>Imitation and adoption of familial beliefs and ways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2200" dirty="0">
                <a:latin typeface="Tahoma" charset="0"/>
              </a:rPr>
              <a:t>School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2200" dirty="0">
                <a:latin typeface="Tahoma" charset="0"/>
              </a:rPr>
              <a:t>Fantasy role-playing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2200" dirty="0">
                <a:latin typeface="Tahoma" charset="0"/>
              </a:rPr>
              <a:t>Media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2200" dirty="0">
                <a:latin typeface="Tahoma" charset="0"/>
              </a:rPr>
              <a:t>Your own desires, beliefs, and goals</a:t>
            </a:r>
          </a:p>
        </p:txBody>
      </p:sp>
    </p:spTree>
    <p:extLst>
      <p:ext uri="{BB962C8B-B14F-4D97-AF65-F5344CB8AC3E}">
        <p14:creationId xmlns:p14="http://schemas.microsoft.com/office/powerpoint/2010/main" val="359473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Identity &amp; Career (Discussion)</a:t>
            </a:r>
            <a:endParaRPr lang="en-US" sz="4000">
              <a:latin typeface="Tahoma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53340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cs typeface="Times New Roman" charset="0"/>
              </a:rPr>
              <a:t>With a partner…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  <a:cs typeface="Times New Roman" charset="0"/>
            </a:endParaRPr>
          </a:p>
          <a:p>
            <a:pPr eaLnBrk="1" hangingPunct="1"/>
            <a:r>
              <a:rPr lang="en-US">
                <a:latin typeface="Tahoma" charset="0"/>
                <a:cs typeface="Times New Roman" charset="0"/>
              </a:rPr>
              <a:t>Consider your identities (from online profile exercise) and your most important roles in the present and in the future…</a:t>
            </a:r>
          </a:p>
          <a:p>
            <a:pPr eaLnBrk="1" hangingPunct="1"/>
            <a:endParaRPr lang="en-US">
              <a:latin typeface="Tahoma" charset="0"/>
              <a:cs typeface="Times New Roman" charset="0"/>
            </a:endParaRPr>
          </a:p>
          <a:p>
            <a:pPr eaLnBrk="1" hangingPunct="1"/>
            <a:r>
              <a:rPr lang="en-US">
                <a:latin typeface="Tahoma" charset="0"/>
                <a:cs typeface="Times New Roman" charset="0"/>
              </a:rPr>
              <a:t>Where did these come from? How might these affect your career plan? </a:t>
            </a:r>
          </a:p>
          <a:p>
            <a:pPr eaLnBrk="1" hangingPunct="1"/>
            <a:endParaRPr lang="en-US">
              <a:latin typeface="Tahoma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4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With same partner, consider: 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Tahoma" charset="0"/>
              </a:rPr>
              <a:t>What or who has been the single most important influence on your identity development? 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When did this person or thing influence you most? 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Are their different times in life where people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identities are more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in flux?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6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u="sng" dirty="0">
                <a:latin typeface="Tahoma" charset="0"/>
              </a:rPr>
              <a:t>Erikson</a:t>
            </a:r>
            <a:r>
              <a:rPr lang="ja-JP" altLang="en-US" sz="3600" u="sng" dirty="0">
                <a:latin typeface="Tahoma" charset="0"/>
              </a:rPr>
              <a:t>’</a:t>
            </a:r>
            <a:r>
              <a:rPr lang="en-US" altLang="ja-JP" sz="3600" u="sng" dirty="0">
                <a:latin typeface="Tahoma" charset="0"/>
              </a:rPr>
              <a:t>s 5</a:t>
            </a:r>
            <a:r>
              <a:rPr lang="en-US" altLang="ja-JP" sz="3600" u="sng" baseline="30000" dirty="0">
                <a:latin typeface="Tahoma" charset="0"/>
              </a:rPr>
              <a:t>th</a:t>
            </a:r>
            <a:r>
              <a:rPr lang="en-US" altLang="ja-JP" sz="3600" u="sng" dirty="0">
                <a:latin typeface="Tahoma" charset="0"/>
              </a:rPr>
              <a:t> Stage of Development</a:t>
            </a:r>
            <a:r>
              <a:rPr lang="en-US" altLang="ja-JP" sz="3600" dirty="0">
                <a:latin typeface="Tahoma" charset="0"/>
              </a:rPr>
              <a:t/>
            </a:r>
            <a:br>
              <a:rPr lang="en-US" altLang="ja-JP" sz="3600" dirty="0">
                <a:latin typeface="Tahoma" charset="0"/>
              </a:rPr>
            </a:br>
            <a:r>
              <a:rPr lang="en-US" altLang="ja-JP" sz="800" dirty="0">
                <a:latin typeface="Tahoma" charset="0"/>
              </a:rPr>
              <a:t/>
            </a:r>
            <a:br>
              <a:rPr lang="en-US" altLang="ja-JP" sz="800" dirty="0">
                <a:latin typeface="Tahoma" charset="0"/>
              </a:rPr>
            </a:br>
            <a:r>
              <a:rPr lang="en-US" altLang="ja-JP" sz="3200" dirty="0">
                <a:latin typeface="Tahoma" charset="0"/>
              </a:rPr>
              <a:t>Identity vs. Role Confusion </a:t>
            </a:r>
            <a:r>
              <a:rPr lang="en-US" altLang="ja-JP" sz="2400" dirty="0">
                <a:latin typeface="Tahoma" charset="0"/>
              </a:rPr>
              <a:t>(age </a:t>
            </a:r>
            <a:r>
              <a:rPr lang="en-US" altLang="ja-JP" sz="2400" dirty="0" smtClean="0">
                <a:latin typeface="Tahoma" charset="0"/>
              </a:rPr>
              <a:t>13-19)</a:t>
            </a:r>
            <a:endParaRPr lang="en-US" sz="2400" dirty="0">
              <a:latin typeface="Tahoma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3581400"/>
            <a:ext cx="6781800" cy="2514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u="sng">
                <a:latin typeface="Tahoma" charset="0"/>
                <a:cs typeface="Times New Roman" charset="0"/>
              </a:rPr>
              <a:t>Basic task</a:t>
            </a:r>
            <a:r>
              <a:rPr lang="en-US" sz="2800">
                <a:latin typeface="Tahoma" charset="0"/>
                <a:cs typeface="Times New Roman" charset="0"/>
              </a:rPr>
              <a:t>:  To achieve a sense of identity in occupation, sex roles, politics, religion, etc.</a:t>
            </a:r>
          </a:p>
          <a:p>
            <a:pPr eaLnBrk="1" hangingPunct="1"/>
            <a:r>
              <a:rPr lang="en-US" altLang="ko-KR" sz="2800" u="sng">
                <a:latin typeface="Tahoma" charset="0"/>
                <a:ea typeface="Gulim" charset="0"/>
                <a:cs typeface="Gulim" charset="0"/>
              </a:rPr>
              <a:t>Desired outcome</a:t>
            </a:r>
            <a:r>
              <a:rPr lang="en-US" altLang="ko-KR" sz="2800">
                <a:latin typeface="Tahoma" charset="0"/>
                <a:ea typeface="Gulim" charset="0"/>
                <a:cs typeface="Gulim" charset="0"/>
              </a:rPr>
              <a:t>: Adolescent solves conflict successfully and emerges with a strong identity, ready to plan for the future. </a:t>
            </a:r>
            <a:endParaRPr lang="en-US" sz="2800">
              <a:latin typeface="Tahoma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391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Erikson believed that for an adolescent to answer the question </a:t>
            </a:r>
            <a:r>
              <a:rPr lang="ja-JP" altLang="en-US" sz="200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“</a:t>
            </a: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Who am I?</a:t>
            </a:r>
            <a:r>
              <a:rPr lang="ja-JP" altLang="en-US" sz="200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”</a:t>
            </a:r>
            <a:r>
              <a:rPr lang="en-US" sz="200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 they must integrate the healthy resolution of earlier conflicts: a basic sense of trust, a sense of independence, competence, and a feeling of control of ones life. </a:t>
            </a:r>
          </a:p>
        </p:txBody>
      </p:sp>
    </p:spTree>
    <p:extLst>
      <p:ext uri="{BB962C8B-B14F-4D97-AF65-F5344CB8AC3E}">
        <p14:creationId xmlns:p14="http://schemas.microsoft.com/office/powerpoint/2010/main" val="54812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915400" cy="914400"/>
          </a:xfrm>
        </p:spPr>
        <p:txBody>
          <a:bodyPr/>
          <a:lstStyle/>
          <a:p>
            <a:r>
              <a:rPr lang="en-US" sz="3600">
                <a:latin typeface="Tahoma" charset="0"/>
              </a:rPr>
              <a:t>Erikson</a:t>
            </a:r>
            <a:r>
              <a:rPr lang="ja-JP" altLang="en-US" sz="3600">
                <a:latin typeface="Tahoma" charset="0"/>
              </a:rPr>
              <a:t>’</a:t>
            </a:r>
            <a:r>
              <a:rPr lang="en-US" altLang="ja-JP" sz="3600">
                <a:latin typeface="Tahoma" charset="0"/>
              </a:rPr>
              <a:t>s stages of Development (cont.)</a:t>
            </a:r>
            <a:endParaRPr lang="en-US" sz="3600">
              <a:latin typeface="Tahoma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76200" y="914400"/>
          <a:ext cx="8991600" cy="5905533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52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Approximate Age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Virtues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Psycho Social Crisis 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Significant Relationship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Existential Question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Examples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2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0–2 years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Hopes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Basic Trust vs. Mistrust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Mother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Can I Trust the World?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Feeding, Abandonment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773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2–4 years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Will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Autonomy vs. Shame and Doubt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Parents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Is It Okay To Be Me?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Toilet Training, Clothing Themselves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768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4–5 years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Initiative vs. Guilt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Family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Is It Okay For Me To Do, Move and Act?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Exploring, Using Tools or Making Art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1011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5–12 years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Competence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Industry vs. Inferiority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Neighbors, School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Can I Make It In The World Of People And Things?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School, Sports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52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13–19 years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Fidelity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Identity vs. Role Confusion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Peers, Role Model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Who Am I? What Can I Be?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Social Relationships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523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20–24 years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Love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Intimacy vs. Isolation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Friends, Partners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Can I Love?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Romantic Relationships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6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25–64 years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Care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Generativity vs. Stagnation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Household, Workmates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Can I Make My Life Count?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Work, Parenthood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6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65-death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Wisdom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Ego Integrity vs. Despair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Mankind, My Kind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Is It Okay To Have Been Me?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Reflection on Life</a:t>
                      </a:r>
                    </a:p>
                  </a:txBody>
                  <a:tcPr marL="36095" marR="36095" marT="18042" marB="18042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54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42900" y="1866646"/>
            <a:ext cx="8534400" cy="4175899"/>
          </a:xfrm>
        </p:spPr>
        <p:txBody>
          <a:bodyPr>
            <a:normAutofit fontScale="925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Gulim" charset="0"/>
                <a:cs typeface="Gulim" charset="0"/>
              </a:rPr>
              <a:t>Extended Erikson's theory of adolescence by describing four alternatives that can occur for adolescents who are choosing their identities. </a:t>
            </a:r>
            <a:endParaRPr lang="en-US" altLang="ko-KR" sz="2800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Gulim" charset="0"/>
              <a:cs typeface="Gulim" charset="0"/>
            </a:endParaRPr>
          </a:p>
          <a:p>
            <a:endParaRPr lang="en-US" sz="2800" b="1" dirty="0" smtClean="0">
              <a:latin typeface="Tahoma" charset="0"/>
            </a:endParaRPr>
          </a:p>
          <a:p>
            <a:r>
              <a:rPr lang="en-US" sz="2800" b="1" dirty="0" smtClean="0">
                <a:latin typeface="Tahoma" charset="0"/>
              </a:rPr>
              <a:t>Crisis</a:t>
            </a:r>
            <a:r>
              <a:rPr lang="en-US" sz="2800" dirty="0">
                <a:latin typeface="Tahoma" charset="0"/>
              </a:rPr>
              <a:t>—experience of confusion and anxiety regarding important life choices that you face.</a:t>
            </a:r>
          </a:p>
          <a:p>
            <a:endParaRPr lang="en-US" sz="2800" dirty="0">
              <a:latin typeface="Tahoma" charset="0"/>
            </a:endParaRPr>
          </a:p>
          <a:p>
            <a:r>
              <a:rPr lang="en-US" sz="2800" b="1" dirty="0">
                <a:latin typeface="Tahoma" charset="0"/>
              </a:rPr>
              <a:t>Commitment</a:t>
            </a:r>
            <a:r>
              <a:rPr lang="en-US" sz="2800" dirty="0">
                <a:latin typeface="Tahoma" charset="0"/>
              </a:rPr>
              <a:t>- refers to making stable choices in these areas that can establish the pattern of your life.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153923" y="228600"/>
            <a:ext cx="872337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/>
              <a:t>James </a:t>
            </a:r>
            <a:r>
              <a:rPr lang="en-US" sz="4000" u="sng" dirty="0"/>
              <a:t>Marcia</a:t>
            </a:r>
            <a:r>
              <a:rPr lang="ja-JP" altLang="en-US" sz="4000" u="sng" dirty="0"/>
              <a:t>’</a:t>
            </a:r>
            <a:r>
              <a:rPr lang="en-US" altLang="ja-JP" sz="4000" u="sng" dirty="0"/>
              <a:t>s Theory of Adolescent Identity Formation </a:t>
            </a:r>
            <a:r>
              <a:rPr lang="en-US" altLang="ja-JP" sz="4000" dirty="0"/>
              <a:t>(1966)…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781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Tahoma" charset="0"/>
              </a:rPr>
              <a:t>James Marcia</a:t>
            </a:r>
            <a:r>
              <a:rPr lang="ja-JP" altLang="en-US" sz="3600">
                <a:latin typeface="Tahoma" charset="0"/>
              </a:rPr>
              <a:t>’</a:t>
            </a:r>
            <a:r>
              <a:rPr lang="en-US" altLang="ja-JP" sz="3600">
                <a:latin typeface="Tahoma" charset="0"/>
              </a:rPr>
              <a:t>s Theory of Adolescent Identity Formation </a:t>
            </a:r>
            <a:r>
              <a:rPr lang="en-US" altLang="ja-JP" sz="2400">
                <a:latin typeface="Tahoma" charset="0"/>
              </a:rPr>
              <a:t>(continued)</a:t>
            </a:r>
            <a:endParaRPr lang="en-US" sz="2400">
              <a:latin typeface="Tahoma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302125"/>
          </a:xfrm>
          <a:noFill/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				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dirty="0">
                <a:latin typeface="Tahoma" charset="0"/>
              </a:rPr>
              <a:t>		</a:t>
            </a:r>
            <a:r>
              <a:rPr lang="en-US" sz="2800" dirty="0">
                <a:latin typeface="Tahoma" charset="0"/>
              </a:rPr>
              <a:t>		      </a:t>
            </a:r>
            <a:r>
              <a:rPr lang="en-US" sz="2800" dirty="0" smtClean="0">
                <a:latin typeface="Tahoma" charset="0"/>
              </a:rPr>
              <a:t>	Crisis</a:t>
            </a:r>
            <a:r>
              <a:rPr lang="en-US" sz="2800" dirty="0">
                <a:latin typeface="Tahoma" charset="0"/>
              </a:rPr>
              <a:t>		</a:t>
            </a:r>
            <a:r>
              <a:rPr lang="en-US" sz="2800" dirty="0" smtClean="0">
                <a:latin typeface="Tahoma" charset="0"/>
              </a:rPr>
              <a:t>		No </a:t>
            </a:r>
            <a:r>
              <a:rPr lang="en-US" sz="2800" dirty="0">
                <a:latin typeface="Tahoma" charset="0"/>
              </a:rPr>
              <a:t>Crisis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Commitment 	Identity		</a:t>
            </a:r>
            <a:r>
              <a:rPr lang="en-US" sz="2800" dirty="0" smtClean="0">
                <a:latin typeface="Tahoma" charset="0"/>
              </a:rPr>
              <a:t>		Identity 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			</a:t>
            </a:r>
            <a:r>
              <a:rPr lang="en-US" sz="2800" dirty="0" smtClean="0">
                <a:latin typeface="Tahoma" charset="0"/>
              </a:rPr>
              <a:t>		Achievement</a:t>
            </a:r>
            <a:r>
              <a:rPr lang="en-US" sz="2800" dirty="0">
                <a:latin typeface="Tahoma" charset="0"/>
              </a:rPr>
              <a:t>	</a:t>
            </a:r>
            <a:r>
              <a:rPr lang="en-US" sz="2800" dirty="0" smtClean="0">
                <a:latin typeface="Tahoma" charset="0"/>
              </a:rPr>
              <a:t>	Foreclosure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</a:t>
            </a:r>
            <a:r>
              <a:rPr lang="en-US" sz="2800" dirty="0" smtClean="0">
                <a:latin typeface="Tahoma" charset="0"/>
              </a:rPr>
              <a:t>	</a:t>
            </a:r>
            <a:r>
              <a:rPr lang="en-US" sz="2800" dirty="0">
                <a:latin typeface="Tahoma" charset="0"/>
              </a:rPr>
              <a:t>	No		</a:t>
            </a:r>
            <a:r>
              <a:rPr lang="en-US" sz="2800" dirty="0" smtClean="0">
                <a:latin typeface="Tahoma" charset="0"/>
              </a:rPr>
              <a:t>	Moratorium</a:t>
            </a:r>
            <a:r>
              <a:rPr lang="en-US" sz="2800" dirty="0">
                <a:latin typeface="Tahoma" charset="0"/>
              </a:rPr>
              <a:t>	         </a:t>
            </a:r>
            <a:r>
              <a:rPr lang="en-US" sz="2800" dirty="0" smtClean="0">
                <a:latin typeface="Tahoma" charset="0"/>
              </a:rPr>
              <a:t>Identity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Commitment				</a:t>
            </a:r>
            <a:r>
              <a:rPr lang="en-US" sz="2800" dirty="0" smtClean="0">
                <a:latin typeface="Tahoma" charset="0"/>
              </a:rPr>
              <a:t>			 Diffusion</a:t>
            </a:r>
            <a:endParaRPr lang="en-US" sz="2800" dirty="0">
              <a:latin typeface="Tahoma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624711" y="2857500"/>
            <a:ext cx="50292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>
            <a:off x="2624711" y="41910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>
            <a:off x="5062350" y="28575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ahoma" charset="0"/>
              </a:rPr>
              <a:t>James </a:t>
            </a:r>
            <a:r>
              <a:rPr lang="en-US" sz="3200" u="sng" dirty="0">
                <a:latin typeface="Tahoma" charset="0"/>
              </a:rPr>
              <a:t>Marcia</a:t>
            </a:r>
            <a:r>
              <a:rPr lang="ja-JP" altLang="en-US" sz="3200" u="sng" dirty="0">
                <a:latin typeface="Tahoma" charset="0"/>
              </a:rPr>
              <a:t>’</a:t>
            </a:r>
            <a:r>
              <a:rPr lang="en-US" altLang="ja-JP" sz="3200" u="sng" dirty="0">
                <a:latin typeface="Tahoma" charset="0"/>
              </a:rPr>
              <a:t>s Theory of Adolescent Identity Formation </a:t>
            </a:r>
            <a:r>
              <a:rPr lang="en-US" altLang="ja-JP" sz="3200" dirty="0">
                <a:latin typeface="Tahoma" charset="0"/>
              </a:rPr>
              <a:t>(cont.)</a:t>
            </a:r>
            <a:endParaRPr lang="en-US" sz="3200" dirty="0">
              <a:latin typeface="Tahoma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7848600" cy="48006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endParaRPr lang="en-US" sz="800" dirty="0">
              <a:latin typeface="Tahoma" charset="0"/>
            </a:endParaRPr>
          </a:p>
          <a:p>
            <a:pPr eaLnBrk="1" hangingPunct="1"/>
            <a:r>
              <a:rPr lang="en-US" sz="2800" b="1" i="1" dirty="0">
                <a:latin typeface="Tahoma" charset="0"/>
              </a:rPr>
              <a:t>Identity Achievement:</a:t>
            </a:r>
            <a:r>
              <a:rPr lang="en-US" sz="2800" b="1" dirty="0">
                <a:latin typeface="Tahoma" charset="0"/>
              </a:rPr>
              <a:t> </a:t>
            </a:r>
            <a:r>
              <a:rPr lang="en-US" sz="2800" u="sng" dirty="0">
                <a:latin typeface="Tahoma" charset="0"/>
              </a:rPr>
              <a:t>Undergo a </a:t>
            </a:r>
            <a:r>
              <a:rPr lang="ja-JP" altLang="en-US" sz="2800" u="sng" dirty="0">
                <a:latin typeface="Tahoma" charset="0"/>
              </a:rPr>
              <a:t>“</a:t>
            </a:r>
            <a:r>
              <a:rPr lang="en-US" altLang="ja-JP" sz="2800" u="sng" dirty="0">
                <a:latin typeface="Tahoma" charset="0"/>
              </a:rPr>
              <a:t>crisis</a:t>
            </a:r>
            <a:r>
              <a:rPr lang="en-US" altLang="ja-JP" sz="2800" dirty="0">
                <a:latin typeface="Tahoma" charset="0"/>
              </a:rPr>
              <a:t>,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altLang="ja-JP" sz="2800" dirty="0">
                <a:latin typeface="Tahoma" charset="0"/>
              </a:rPr>
              <a:t> weigh some choices about possible identities, contemplate values, and </a:t>
            </a:r>
            <a:r>
              <a:rPr lang="en-US" altLang="ja-JP" sz="2800" u="sng" dirty="0">
                <a:latin typeface="Tahoma" charset="0"/>
              </a:rPr>
              <a:t>make choices </a:t>
            </a:r>
            <a:r>
              <a:rPr lang="en-US" altLang="ja-JP" sz="2800" dirty="0">
                <a:latin typeface="Tahoma" charset="0"/>
              </a:rPr>
              <a:t>about who he or she wants to be. </a:t>
            </a:r>
          </a:p>
          <a:p>
            <a:pPr eaLnBrk="1" hangingPunct="1"/>
            <a:endParaRPr lang="en-US" sz="2800" b="1" dirty="0">
              <a:latin typeface="Tahoma" charset="0"/>
            </a:endParaRPr>
          </a:p>
          <a:p>
            <a:pPr eaLnBrk="1" hangingPunct="1"/>
            <a:r>
              <a:rPr lang="en-US" sz="2800" b="1" i="1" dirty="0">
                <a:latin typeface="Tahoma" charset="0"/>
              </a:rPr>
              <a:t>Identity Foreclosure:</a:t>
            </a:r>
            <a:r>
              <a:rPr lang="en-US" sz="2800" b="1" dirty="0"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Commit to values, goals, lifestyles, and identities that others (usually parents) have chosen for them. In other words, they </a:t>
            </a:r>
            <a:r>
              <a:rPr lang="en-US" sz="2800" u="sng" dirty="0">
                <a:latin typeface="Tahoma" charset="0"/>
              </a:rPr>
              <a:t>never struggle with or contemplate their identity. </a:t>
            </a:r>
            <a:endParaRPr lang="en-US" sz="2800" b="1" u="sng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1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69"/>
            <a:ext cx="82296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ahoma" charset="0"/>
              </a:rPr>
              <a:t>Six Skills for Effective Career and Life Planning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685800" y="1366949"/>
            <a:ext cx="8001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514350" indent="-514350">
              <a:spcBef>
                <a:spcPct val="50000"/>
              </a:spcBef>
              <a:buClr>
                <a:schemeClr val="accent1"/>
              </a:buClr>
              <a:buFont typeface="Times New Roman" charset="0"/>
              <a:buAutoNum type="arabicPeriod"/>
            </a:pPr>
            <a:r>
              <a:rPr lang="en-US" sz="3200" dirty="0"/>
              <a:t>Decision making</a:t>
            </a:r>
          </a:p>
          <a:p>
            <a:pPr marL="514350" indent="-514350">
              <a:spcBef>
                <a:spcPct val="50000"/>
              </a:spcBef>
              <a:buClr>
                <a:schemeClr val="accent1"/>
              </a:buClr>
              <a:buFont typeface="Times New Roman" charset="0"/>
              <a:buAutoNum type="arabicPeriod"/>
            </a:pPr>
            <a:r>
              <a:rPr lang="en-US" sz="3200" dirty="0"/>
              <a:t>Self-assessment</a:t>
            </a:r>
          </a:p>
          <a:p>
            <a:pPr marL="514350" indent="-514350">
              <a:spcBef>
                <a:spcPct val="50000"/>
              </a:spcBef>
              <a:buClr>
                <a:schemeClr val="accent1"/>
              </a:buClr>
              <a:buFont typeface="Times New Roman" charset="0"/>
              <a:buAutoNum type="arabicPeriod"/>
            </a:pPr>
            <a:r>
              <a:rPr lang="en-US" sz="3200" dirty="0"/>
              <a:t>Gathering/Assessing career info</a:t>
            </a:r>
          </a:p>
          <a:p>
            <a:pPr marL="514350" indent="-514350">
              <a:spcBef>
                <a:spcPct val="50000"/>
              </a:spcBef>
              <a:buClr>
                <a:schemeClr val="accent1"/>
              </a:buClr>
              <a:buFont typeface="Times New Roman" charset="0"/>
              <a:buAutoNum type="arabicPeriod"/>
            </a:pPr>
            <a:r>
              <a:rPr lang="en-US" sz="3200" dirty="0"/>
              <a:t>Integration of self-assessment, career info &amp; environmental influences</a:t>
            </a:r>
          </a:p>
          <a:p>
            <a:pPr marL="514350" indent="-514350">
              <a:spcBef>
                <a:spcPct val="50000"/>
              </a:spcBef>
              <a:buClr>
                <a:schemeClr val="accent1"/>
              </a:buClr>
              <a:buFont typeface="Times New Roman" charset="0"/>
              <a:buAutoNum type="arabicPeriod"/>
            </a:pPr>
            <a:r>
              <a:rPr lang="en-US" sz="3200" dirty="0"/>
              <a:t>Marketing yourself</a:t>
            </a:r>
          </a:p>
          <a:p>
            <a:pPr marL="514350" indent="-514350">
              <a:spcBef>
                <a:spcPct val="50000"/>
              </a:spcBef>
              <a:buClr>
                <a:schemeClr val="accent1"/>
              </a:buClr>
              <a:buFont typeface="Times New Roman" charset="0"/>
              <a:buAutoNum type="arabicPeriod"/>
            </a:pPr>
            <a:r>
              <a:rPr lang="en-US" sz="3200" dirty="0"/>
              <a:t>Work adjustment &amp; expansion</a:t>
            </a:r>
          </a:p>
        </p:txBody>
      </p:sp>
    </p:spTree>
    <p:extLst>
      <p:ext uri="{BB962C8B-B14F-4D97-AF65-F5344CB8AC3E}">
        <p14:creationId xmlns:p14="http://schemas.microsoft.com/office/powerpoint/2010/main" val="201868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ahoma" charset="0"/>
              </a:rPr>
              <a:t>James Marcia</a:t>
            </a:r>
            <a:r>
              <a:rPr lang="ja-JP" altLang="en-US" sz="3200" dirty="0">
                <a:latin typeface="Tahoma" charset="0"/>
              </a:rPr>
              <a:t>’</a:t>
            </a:r>
            <a:r>
              <a:rPr lang="en-US" altLang="ja-JP" sz="3200" dirty="0">
                <a:latin typeface="Tahoma" charset="0"/>
              </a:rPr>
              <a:t>s Theory of Adolescent Identity Formation </a:t>
            </a:r>
            <a:r>
              <a:rPr lang="en-US" altLang="ja-JP" sz="2000" dirty="0">
                <a:latin typeface="Tahoma" charset="0"/>
              </a:rPr>
              <a:t>(continued)</a:t>
            </a:r>
            <a:endParaRPr lang="en-US" sz="2000" dirty="0">
              <a:latin typeface="Tahoma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391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b="1" i="1" dirty="0">
                <a:latin typeface="Tahoma" charset="0"/>
              </a:rPr>
              <a:t>Identity Diffusion:</a:t>
            </a:r>
            <a:r>
              <a:rPr lang="en-US" sz="2800" b="1" dirty="0"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Explores different identities and values, but </a:t>
            </a:r>
            <a:r>
              <a:rPr lang="en-US" sz="2800" u="sng" dirty="0">
                <a:latin typeface="Tahoma" charset="0"/>
              </a:rPr>
              <a:t>reaches no firm conclusions </a:t>
            </a:r>
            <a:r>
              <a:rPr lang="en-US" sz="2800" dirty="0">
                <a:latin typeface="Tahoma" charset="0"/>
              </a:rPr>
              <a:t>about who they are or what they would like to do with their lives. </a:t>
            </a:r>
            <a:r>
              <a:rPr lang="en-US" sz="2800" u="sng" dirty="0" smtClean="0">
                <a:latin typeface="Tahoma" charset="0"/>
              </a:rPr>
              <a:t>Has not</a:t>
            </a:r>
            <a:r>
              <a:rPr lang="en-US" altLang="ja-JP" sz="2800" u="sng" dirty="0" smtClean="0">
                <a:latin typeface="Tahoma" charset="0"/>
              </a:rPr>
              <a:t> </a:t>
            </a:r>
            <a:r>
              <a:rPr lang="en-US" altLang="ja-JP" sz="2800" u="sng" dirty="0">
                <a:latin typeface="Tahoma" charset="0"/>
              </a:rPr>
              <a:t>undergone a </a:t>
            </a:r>
            <a:r>
              <a:rPr lang="ja-JP" altLang="en-US" sz="2800" u="sng" dirty="0">
                <a:latin typeface="Tahoma" charset="0"/>
              </a:rPr>
              <a:t>“</a:t>
            </a:r>
            <a:r>
              <a:rPr lang="en-US" altLang="ja-JP" sz="2800" u="sng" dirty="0">
                <a:latin typeface="Tahoma" charset="0"/>
              </a:rPr>
              <a:t>crisis.</a:t>
            </a:r>
            <a:r>
              <a:rPr lang="ja-JP" altLang="en-US" sz="2800" u="sng" dirty="0">
                <a:latin typeface="Tahoma" charset="0"/>
              </a:rPr>
              <a:t>”</a:t>
            </a:r>
            <a:endParaRPr lang="en-US" altLang="ja-JP" sz="2800" b="1" u="sng" dirty="0">
              <a:latin typeface="Tahoma" charset="0"/>
            </a:endParaRPr>
          </a:p>
          <a:p>
            <a:pPr eaLnBrk="1" hangingPunct="1"/>
            <a:endParaRPr lang="en-US" sz="2800" b="1" dirty="0">
              <a:latin typeface="Tahoma" charset="0"/>
            </a:endParaRPr>
          </a:p>
          <a:p>
            <a:pPr eaLnBrk="1" hangingPunct="1"/>
            <a:r>
              <a:rPr lang="en-US" sz="2800" b="1" i="1" dirty="0">
                <a:latin typeface="Tahoma" charset="0"/>
              </a:rPr>
              <a:t>Moratorium</a:t>
            </a:r>
            <a:r>
              <a:rPr lang="en-US" sz="2800" i="1" dirty="0">
                <a:latin typeface="Tahoma" charset="0"/>
              </a:rPr>
              <a:t>: </a:t>
            </a:r>
            <a:r>
              <a:rPr lang="en-US" sz="2800" dirty="0">
                <a:latin typeface="Tahoma" charset="0"/>
              </a:rPr>
              <a:t>Are </a:t>
            </a:r>
            <a:r>
              <a:rPr lang="en-US" sz="2800" u="sng" dirty="0">
                <a:latin typeface="Tahoma" charset="0"/>
              </a:rPr>
              <a:t>in the midst of </a:t>
            </a:r>
            <a:r>
              <a:rPr lang="ja-JP" altLang="en-US" sz="2800" u="sng" dirty="0">
                <a:latin typeface="Tahoma" charset="0"/>
              </a:rPr>
              <a:t>“</a:t>
            </a:r>
            <a:r>
              <a:rPr lang="en-US" altLang="ja-JP" sz="2800" u="sng" dirty="0">
                <a:latin typeface="Tahoma" charset="0"/>
              </a:rPr>
              <a:t>crisis</a:t>
            </a:r>
            <a:r>
              <a:rPr lang="en-US" altLang="ja-JP" sz="2800" dirty="0">
                <a:latin typeface="Tahoma" charset="0"/>
              </a:rPr>
              <a:t>.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altLang="ja-JP" sz="2800" dirty="0">
                <a:latin typeface="Tahoma" charset="0"/>
              </a:rPr>
              <a:t>  Choices are on hold because they are </a:t>
            </a:r>
            <a:r>
              <a:rPr lang="en-US" altLang="ja-JP" sz="2800" u="sng" dirty="0">
                <a:latin typeface="Tahoma" charset="0"/>
              </a:rPr>
              <a:t>in the process of exploring identities</a:t>
            </a:r>
            <a:r>
              <a:rPr lang="en-US" altLang="ja-JP" sz="2800" dirty="0">
                <a:latin typeface="Tahoma" charset="0"/>
              </a:rPr>
              <a:t>, values, social groups, etc.</a:t>
            </a: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2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Tahoma" charset="0"/>
              </a:rPr>
              <a:t>James Marcia</a:t>
            </a:r>
            <a:r>
              <a:rPr lang="ja-JP" altLang="en-US" sz="3600">
                <a:latin typeface="Tahoma" charset="0"/>
              </a:rPr>
              <a:t>’</a:t>
            </a:r>
            <a:r>
              <a:rPr lang="en-US" altLang="ja-JP" sz="3600">
                <a:latin typeface="Tahoma" charset="0"/>
              </a:rPr>
              <a:t>s Theory of Adolescent Identity Formation </a:t>
            </a:r>
            <a:r>
              <a:rPr lang="en-US" altLang="ja-JP" sz="2400">
                <a:latin typeface="Tahoma" charset="0"/>
              </a:rPr>
              <a:t>(continued)</a:t>
            </a:r>
            <a:endParaRPr lang="en-US" sz="2400">
              <a:latin typeface="Tahoma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302125"/>
          </a:xfrm>
          <a:noFill/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				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dirty="0">
                <a:latin typeface="Tahoma" charset="0"/>
              </a:rPr>
              <a:t>		</a:t>
            </a:r>
            <a:r>
              <a:rPr lang="en-US" sz="2800" dirty="0">
                <a:latin typeface="Tahoma" charset="0"/>
              </a:rPr>
              <a:t>		      </a:t>
            </a:r>
            <a:r>
              <a:rPr lang="en-US" sz="2800" dirty="0" smtClean="0">
                <a:latin typeface="Tahoma" charset="0"/>
              </a:rPr>
              <a:t>	Crisis</a:t>
            </a:r>
            <a:r>
              <a:rPr lang="en-US" sz="2800" dirty="0">
                <a:latin typeface="Tahoma" charset="0"/>
              </a:rPr>
              <a:t>		</a:t>
            </a:r>
            <a:r>
              <a:rPr lang="en-US" sz="2800" dirty="0" smtClean="0">
                <a:latin typeface="Tahoma" charset="0"/>
              </a:rPr>
              <a:t>		No </a:t>
            </a:r>
            <a:r>
              <a:rPr lang="en-US" sz="2800" dirty="0">
                <a:latin typeface="Tahoma" charset="0"/>
              </a:rPr>
              <a:t>Crisis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Commitment 	Identity		</a:t>
            </a:r>
            <a:r>
              <a:rPr lang="en-US" sz="2800" dirty="0" smtClean="0">
                <a:latin typeface="Tahoma" charset="0"/>
              </a:rPr>
              <a:t>		Identity 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			</a:t>
            </a:r>
            <a:r>
              <a:rPr lang="en-US" sz="2800" dirty="0" smtClean="0">
                <a:latin typeface="Tahoma" charset="0"/>
              </a:rPr>
              <a:t>		Achievement</a:t>
            </a:r>
            <a:r>
              <a:rPr lang="en-US" sz="2800" dirty="0">
                <a:latin typeface="Tahoma" charset="0"/>
              </a:rPr>
              <a:t>	</a:t>
            </a:r>
            <a:r>
              <a:rPr lang="en-US" sz="2800" dirty="0" smtClean="0">
                <a:latin typeface="Tahoma" charset="0"/>
              </a:rPr>
              <a:t>	Foreclosure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</a:t>
            </a:r>
            <a:r>
              <a:rPr lang="en-US" sz="2800" dirty="0" smtClean="0">
                <a:latin typeface="Tahoma" charset="0"/>
              </a:rPr>
              <a:t>	</a:t>
            </a:r>
            <a:r>
              <a:rPr lang="en-US" sz="2800" dirty="0">
                <a:latin typeface="Tahoma" charset="0"/>
              </a:rPr>
              <a:t>	No		</a:t>
            </a:r>
            <a:r>
              <a:rPr lang="en-US" sz="2800" dirty="0" smtClean="0">
                <a:latin typeface="Tahoma" charset="0"/>
              </a:rPr>
              <a:t>	Moratorium</a:t>
            </a:r>
            <a:r>
              <a:rPr lang="en-US" sz="2800" dirty="0">
                <a:latin typeface="Tahoma" charset="0"/>
              </a:rPr>
              <a:t>	         </a:t>
            </a:r>
            <a:r>
              <a:rPr lang="en-US" sz="2800" dirty="0" smtClean="0">
                <a:latin typeface="Tahoma" charset="0"/>
              </a:rPr>
              <a:t>Identity</a:t>
            </a: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Commitment				</a:t>
            </a:r>
            <a:r>
              <a:rPr lang="en-US" sz="2800" dirty="0" smtClean="0">
                <a:latin typeface="Tahoma" charset="0"/>
              </a:rPr>
              <a:t>			 Diffusion</a:t>
            </a:r>
            <a:endParaRPr lang="en-US" sz="2800" dirty="0">
              <a:latin typeface="Tahoma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624711" y="2857500"/>
            <a:ext cx="50292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>
            <a:off x="2624711" y="41910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>
            <a:off x="5062350" y="28575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Now, with a small group…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Tahoma" charset="0"/>
              </a:rPr>
              <a:t>Talk about where you currently are in Marcia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identity development model. 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Discuss how you came to a point of </a:t>
            </a:r>
            <a:r>
              <a:rPr lang="en-US" i="1">
                <a:latin typeface="Tahoma" charset="0"/>
              </a:rPr>
              <a:t>crisis</a:t>
            </a:r>
            <a:r>
              <a:rPr lang="en-US">
                <a:latin typeface="Tahoma" charset="0"/>
              </a:rPr>
              <a:t> or </a:t>
            </a:r>
            <a:r>
              <a:rPr lang="en-US" i="1">
                <a:latin typeface="Tahoma" charset="0"/>
              </a:rPr>
              <a:t>commitment</a:t>
            </a:r>
            <a:r>
              <a:rPr lang="en-US">
                <a:latin typeface="Tahoma" charset="0"/>
              </a:rPr>
              <a:t>. How are you feeling about this process? 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How does this personally relate to your career-decision making process?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5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4000" dirty="0">
                <a:latin typeface="Tahoma" charset="0"/>
              </a:rPr>
              <a:t>Review of Marcia</a:t>
            </a:r>
            <a:r>
              <a:rPr lang="ja-JP" altLang="en-US" sz="4000" dirty="0">
                <a:latin typeface="Tahoma" charset="0"/>
              </a:rPr>
              <a:t>’</a:t>
            </a:r>
            <a:r>
              <a:rPr lang="en-US" altLang="ja-JP" sz="4000" dirty="0">
                <a:latin typeface="Tahoma" charset="0"/>
              </a:rPr>
              <a:t>s 4 </a:t>
            </a:r>
            <a:r>
              <a:rPr lang="en-US" altLang="ja-JP" sz="4000" u="sng" dirty="0">
                <a:latin typeface="Tahoma" charset="0"/>
              </a:rPr>
              <a:t>STATUSES</a:t>
            </a:r>
            <a:r>
              <a:rPr lang="en-US" altLang="ja-JP" sz="4000" dirty="0">
                <a:latin typeface="Tahoma" charset="0"/>
              </a:rPr>
              <a:t> of Identity Development… </a:t>
            </a:r>
            <a:endParaRPr lang="en-US" sz="4000" dirty="0">
              <a:latin typeface="Tahoma" charset="0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85418"/>
            <a:ext cx="8382000" cy="4648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Tahoma" charset="0"/>
              </a:rPr>
              <a:t>Identity Diffusion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Haven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t experienced a crisis, haven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t made any choices: aimless, does not engage.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Tahoma" charset="0"/>
              </a:rPr>
              <a:t>Identity Foreclosure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Committed but with no crisis.  Acceptance of others values without struggling for a fit.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Tahoma" charset="0"/>
              </a:rPr>
              <a:t>Identity Moratorium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crisis but no commitment yet.  Part of a healthy maturation process.  May be struggling, in confusion, with increased awareness.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Tahoma" charset="0"/>
              </a:rPr>
              <a:t>Identity Achievement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Experienced crisis. Questioned beliefs, values and assumptions. Achieved commitment to choices. </a:t>
            </a:r>
          </a:p>
        </p:txBody>
      </p:sp>
    </p:spTree>
    <p:extLst>
      <p:ext uri="{BB962C8B-B14F-4D97-AF65-F5344CB8AC3E}">
        <p14:creationId xmlns:p14="http://schemas.microsoft.com/office/powerpoint/2010/main" val="340935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Did you catch it? 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Erikson is about STAGES… you achieve the goal or you don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t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Marcia is about STATUSES… it describes where you are in a constant, dynamic process </a:t>
            </a:r>
          </a:p>
        </p:txBody>
      </p:sp>
    </p:spTree>
    <p:extLst>
      <p:ext uri="{BB962C8B-B14F-4D97-AF65-F5344CB8AC3E}">
        <p14:creationId xmlns:p14="http://schemas.microsoft.com/office/powerpoint/2010/main" val="157227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break.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867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More SPOTCHECKING: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are Super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5 Stages of Career Development? </a:t>
            </a:r>
          </a:p>
          <a:p>
            <a:pPr lvl="1" eaLnBrk="1" hangingPunct="1"/>
            <a:r>
              <a:rPr lang="en-US">
                <a:latin typeface="Tahoma" charset="0"/>
              </a:rPr>
              <a:t>G</a:t>
            </a:r>
          </a:p>
          <a:p>
            <a:pPr lvl="1" eaLnBrk="1" hangingPunct="1"/>
            <a:r>
              <a:rPr lang="en-US">
                <a:latin typeface="Tahoma" charset="0"/>
              </a:rPr>
              <a:t>E</a:t>
            </a:r>
          </a:p>
          <a:p>
            <a:pPr lvl="1" eaLnBrk="1" hangingPunct="1"/>
            <a:r>
              <a:rPr lang="en-US">
                <a:latin typeface="Tahoma" charset="0"/>
              </a:rPr>
              <a:t>E</a:t>
            </a:r>
          </a:p>
          <a:p>
            <a:pPr lvl="1" eaLnBrk="1" hangingPunct="1"/>
            <a:r>
              <a:rPr lang="en-US">
                <a:latin typeface="Tahoma" charset="0"/>
              </a:rPr>
              <a:t>M</a:t>
            </a:r>
          </a:p>
          <a:p>
            <a:pPr lvl="1" eaLnBrk="1" hangingPunct="1"/>
            <a:r>
              <a:rPr lang="en-US">
                <a:latin typeface="Tahoma" charset="0"/>
              </a:rPr>
              <a:t>D</a:t>
            </a:r>
          </a:p>
          <a:p>
            <a:pPr eaLnBrk="1" hangingPunct="1"/>
            <a:r>
              <a:rPr lang="en-US">
                <a:latin typeface="Tahoma" charset="0"/>
              </a:rPr>
              <a:t>Can you only go through them once? </a:t>
            </a:r>
          </a:p>
        </p:txBody>
      </p:sp>
    </p:spTree>
    <p:extLst>
      <p:ext uri="{BB962C8B-B14F-4D97-AF65-F5344CB8AC3E}">
        <p14:creationId xmlns:p14="http://schemas.microsoft.com/office/powerpoint/2010/main" val="275810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latin typeface="Tahoma" charset="0"/>
              </a:rPr>
              <a:t>Outline</a:t>
            </a:r>
            <a:r>
              <a:rPr lang="en-US" altLang="ja-JP" dirty="0">
                <a:latin typeface="Tahoma" charset="0"/>
              </a:rPr>
              <a:t>: </a:t>
            </a:r>
            <a:endParaRPr lang="en-US" dirty="0">
              <a:latin typeface="Tahoma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Identity Development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3200">
                <a:latin typeface="Tahoma" charset="0"/>
              </a:rPr>
              <a:t>What is identity?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3200">
                <a:latin typeface="Tahoma" charset="0"/>
              </a:rPr>
              <a:t>The Makeup of Identity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3200">
                <a:latin typeface="Tahoma" charset="0"/>
              </a:rPr>
              <a:t>Influences on Identity Development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3200">
                <a:latin typeface="Tahoma" charset="0"/>
              </a:rPr>
              <a:t>Erikson</a:t>
            </a:r>
            <a:r>
              <a:rPr lang="ja-JP" altLang="en-US" sz="3200">
                <a:latin typeface="Tahoma" charset="0"/>
              </a:rPr>
              <a:t>’</a:t>
            </a:r>
            <a:r>
              <a:rPr lang="en-US" altLang="ja-JP" sz="3200">
                <a:latin typeface="Tahoma" charset="0"/>
              </a:rPr>
              <a:t>s 6</a:t>
            </a:r>
            <a:r>
              <a:rPr lang="en-US" altLang="ja-JP" sz="3200" baseline="30000">
                <a:latin typeface="Tahoma" charset="0"/>
              </a:rPr>
              <a:t>th</a:t>
            </a:r>
            <a:r>
              <a:rPr lang="en-US" altLang="ja-JP" sz="3200">
                <a:latin typeface="Tahoma" charset="0"/>
              </a:rPr>
              <a:t> Stage of Development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3200">
                <a:latin typeface="Tahoma" charset="0"/>
              </a:rPr>
              <a:t>James Marcia</a:t>
            </a:r>
            <a:r>
              <a:rPr lang="ja-JP" altLang="en-US" sz="3200">
                <a:latin typeface="Tahoma" charset="0"/>
              </a:rPr>
              <a:t>’</a:t>
            </a:r>
            <a:r>
              <a:rPr lang="en-US" altLang="ja-JP" sz="3200">
                <a:latin typeface="Tahoma" charset="0"/>
              </a:rPr>
              <a:t>s Theory of Adolescent Identity Formation 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Activity I: Facebook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Imagine </a:t>
            </a:r>
            <a:r>
              <a:rPr lang="en-US" dirty="0">
                <a:latin typeface="Tahoma" charset="0"/>
              </a:rPr>
              <a:t>you are creating an online profile that reflects who you are.  You are asked to select 10 words, descriptors, or phrases that would best describe you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Ex</a:t>
            </a:r>
            <a:r>
              <a:rPr lang="en-US" dirty="0">
                <a:latin typeface="Tahoma" charset="0"/>
              </a:rPr>
              <a:t>: student-</a:t>
            </a:r>
            <a:r>
              <a:rPr lang="en-US" dirty="0" smtClean="0">
                <a:latin typeface="Tahoma" charset="0"/>
              </a:rPr>
              <a:t>athlete; community </a:t>
            </a:r>
            <a:r>
              <a:rPr lang="en-US" dirty="0">
                <a:latin typeface="Tahoma" charset="0"/>
              </a:rPr>
              <a:t>volunteer; </a:t>
            </a:r>
            <a:r>
              <a:rPr lang="en-US" dirty="0" smtClean="0">
                <a:latin typeface="Tahoma" charset="0"/>
              </a:rPr>
              <a:t>competitive; helpful; determined</a:t>
            </a:r>
            <a:r>
              <a:rPr lang="en-US" dirty="0">
                <a:latin typeface="Tahoma" charset="0"/>
              </a:rPr>
              <a:t>; family-</a:t>
            </a:r>
            <a:r>
              <a:rPr lang="en-US" dirty="0" smtClean="0">
                <a:latin typeface="Tahoma" charset="0"/>
              </a:rPr>
              <a:t>oriented; </a:t>
            </a:r>
            <a:r>
              <a:rPr lang="en-US" dirty="0">
                <a:latin typeface="Tahoma" charset="0"/>
              </a:rPr>
              <a:t>outgoing; </a:t>
            </a:r>
            <a:r>
              <a:rPr lang="en-US" dirty="0" smtClean="0">
                <a:latin typeface="Tahoma" charset="0"/>
              </a:rPr>
              <a:t>stubborn; </a:t>
            </a:r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2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Identity?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5720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cs typeface="Times New Roman" charset="0"/>
              </a:rPr>
              <a:t>Identity is a fairly stable sense of who you are that seems to be shared by the people in your life who are significant to you and that is reflected in your actions.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cs typeface="Times New Roman" charset="0"/>
              </a:rPr>
              <a:t> It has 3 components-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Tahoma" charset="0"/>
                <a:cs typeface="Times New Roman" charset="0"/>
              </a:rPr>
              <a:t>psychological component</a:t>
            </a:r>
            <a:r>
              <a:rPr lang="en-US" dirty="0">
                <a:latin typeface="Tahoma" charset="0"/>
                <a:cs typeface="Times New Roman" charset="0"/>
              </a:rPr>
              <a:t> (a fairly stable sense of who you are),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Tahoma" charset="0"/>
                <a:cs typeface="Times New Roman" charset="0"/>
              </a:rPr>
              <a:t>social component</a:t>
            </a:r>
            <a:r>
              <a:rPr lang="en-US" dirty="0">
                <a:latin typeface="Tahoma" charset="0"/>
                <a:cs typeface="Times New Roman" charset="0"/>
              </a:rPr>
              <a:t> (shared by people in your life)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Tahoma" charset="0"/>
                <a:cs typeface="Times New Roman" charset="0"/>
              </a:rPr>
              <a:t>behavioral component </a:t>
            </a:r>
            <a:r>
              <a:rPr lang="en-US" dirty="0">
                <a:latin typeface="Tahoma" charset="0"/>
                <a:cs typeface="Times New Roman" charset="0"/>
              </a:rPr>
              <a:t>(reflected in your actions)</a:t>
            </a: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1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Multiple Identities</a:t>
            </a:r>
            <a:endParaRPr lang="en-US" sz="4000">
              <a:latin typeface="Tahoma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cs typeface="Times New Roman" charset="0"/>
              </a:rPr>
              <a:t>Throughout our lives, we all develop identities, including:</a:t>
            </a:r>
          </a:p>
          <a:p>
            <a:pPr lvl="1" eaLnBrk="1" hangingPunct="1"/>
            <a:r>
              <a:rPr lang="en-US" sz="3200">
                <a:latin typeface="Tahoma" charset="0"/>
              </a:rPr>
              <a:t>Personality traits</a:t>
            </a:r>
          </a:p>
          <a:p>
            <a:pPr lvl="1" eaLnBrk="1" hangingPunct="1"/>
            <a:r>
              <a:rPr lang="en-US" sz="3200">
                <a:latin typeface="Tahoma" charset="0"/>
              </a:rPr>
              <a:t>Demographics: age, gender, race</a:t>
            </a:r>
          </a:p>
          <a:p>
            <a:pPr lvl="1" eaLnBrk="1" hangingPunct="1"/>
            <a:r>
              <a:rPr lang="en-US" sz="3200">
                <a:latin typeface="Tahoma" charset="0"/>
              </a:rPr>
              <a:t>Groups that you belong to (e.g., Catholic)</a:t>
            </a:r>
          </a:p>
          <a:p>
            <a:pPr lvl="1" eaLnBrk="1" hangingPunct="1"/>
            <a:r>
              <a:rPr lang="en-US" sz="3200">
                <a:latin typeface="Tahoma" charset="0"/>
              </a:rPr>
              <a:t>Social roles, such as family member &amp; citizen</a:t>
            </a:r>
          </a:p>
          <a:p>
            <a:pPr lvl="1" eaLnBrk="1" hangingPunct="1"/>
            <a:r>
              <a:rPr lang="en-US" sz="3200">
                <a:latin typeface="Tahoma" charset="0"/>
              </a:rPr>
              <a:t>What you do for a living (job, career)</a:t>
            </a:r>
          </a:p>
          <a:p>
            <a:pPr lvl="1" eaLnBrk="1" hangingPunct="1"/>
            <a:r>
              <a:rPr lang="en-US" sz="3200">
                <a:latin typeface="Tahoma" charset="0"/>
              </a:rPr>
              <a:t>Leisure pursuits (interests &amp; hobbies)</a:t>
            </a:r>
          </a:p>
        </p:txBody>
      </p:sp>
    </p:spTree>
    <p:extLst>
      <p:ext uri="{BB962C8B-B14F-4D97-AF65-F5344CB8AC3E}">
        <p14:creationId xmlns:p14="http://schemas.microsoft.com/office/powerpoint/2010/main" val="42603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Identity Development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Consider:</a:t>
            </a:r>
            <a:endParaRPr lang="en-US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w"/>
              <a:defRPr/>
            </a:pPr>
            <a:r>
              <a:rPr lang="en-US" dirty="0" smtClean="0">
                <a:ea typeface="+mn-ea"/>
                <a:cs typeface="+mn-cs"/>
              </a:rPr>
              <a:t>What are your identities?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w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w"/>
              <a:defRPr/>
            </a:pPr>
            <a:r>
              <a:rPr lang="en-US" dirty="0" smtClean="0">
                <a:ea typeface="+mn-ea"/>
                <a:cs typeface="+mn-cs"/>
              </a:rPr>
              <a:t>How did you develop these multiple identities?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w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w"/>
              <a:defRPr/>
            </a:pPr>
            <a:r>
              <a:rPr lang="en-US" dirty="0" smtClean="0">
                <a:ea typeface="+mn-ea"/>
                <a:cs typeface="+mn-cs"/>
              </a:rPr>
              <a:t>What influenced your identities?</a:t>
            </a:r>
            <a:endParaRPr lang="en-US" b="1" dirty="0" smtClean="0"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5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Make a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list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of the 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Arial"/>
              <a:ea typeface="Tahoma"/>
              <a:cs typeface="Arial"/>
              <a:sym typeface="Tahoma"/>
            </a:endParaRPr>
          </a:p>
          <a:p>
            <a:pPr marL="560070" lvl="1" indent="-285750"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en-US" sz="2800" b="0" i="0" strike="noStrike" cap="none" baseline="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roles </a:t>
            </a:r>
            <a:r>
              <a:rPr lang="en-US" sz="2800" b="0" i="0" strike="noStrike" cap="none" baseline="0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you have played in the past, </a:t>
            </a:r>
            <a:endParaRPr lang="en-US" sz="2800" b="0" i="0" strike="noStrike" cap="none" baseline="0" dirty="0" smtClean="0">
              <a:solidFill>
                <a:schemeClr val="dk1"/>
              </a:solidFill>
              <a:latin typeface="Arial"/>
              <a:ea typeface="Tahoma"/>
              <a:cs typeface="Arial"/>
              <a:sym typeface="Tahoma"/>
            </a:endParaRPr>
          </a:p>
          <a:p>
            <a:pPr marL="560070" lvl="1" indent="-285750"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en-US" sz="2800" b="0" i="0" strike="noStrike" cap="none" baseline="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the </a:t>
            </a:r>
            <a:r>
              <a:rPr lang="en-US" sz="2800" b="0" i="0" strike="noStrike" cap="none" baseline="0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roles you are playing now, and </a:t>
            </a:r>
            <a:endParaRPr lang="en-US" sz="2800" b="0" i="0" strike="noStrike" cap="none" baseline="0" dirty="0" smtClean="0">
              <a:solidFill>
                <a:schemeClr val="dk1"/>
              </a:solidFill>
              <a:latin typeface="Arial"/>
              <a:ea typeface="Tahoma"/>
              <a:cs typeface="Arial"/>
              <a:sym typeface="Tahoma"/>
            </a:endParaRPr>
          </a:p>
          <a:p>
            <a:pPr marL="560070" lvl="1" indent="-285750"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en-US" sz="2800" b="0" i="0" strike="noStrike" cap="none" baseline="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the </a:t>
            </a:r>
            <a:r>
              <a:rPr lang="en-US" sz="2800" b="0" i="0" strike="noStrike" cap="none" baseline="0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roles you </a:t>
            </a:r>
            <a:r>
              <a:rPr lang="en-US" sz="2800" b="0" i="0" strike="noStrike" cap="none" baseline="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may play </a:t>
            </a:r>
            <a:r>
              <a:rPr lang="en-US" sz="2800" b="0" i="0" strike="noStrike" cap="none" baseline="0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in the future</a:t>
            </a:r>
            <a:r>
              <a:rPr lang="en-US" sz="2800" b="0" i="0" strike="noStrike" cap="none" baseline="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.</a:t>
            </a:r>
          </a:p>
          <a:p>
            <a:pPr marL="285750" indent="-285750">
              <a:spcBef>
                <a:spcPts val="0"/>
              </a:spcBef>
              <a:buClr>
                <a:schemeClr val="hlink"/>
              </a:buClr>
              <a:buSzPct val="110000"/>
            </a:pPr>
            <a:endParaRPr lang="en-US" sz="3200" b="0" i="0" strike="noStrike" cap="none" baseline="0" dirty="0">
              <a:solidFill>
                <a:schemeClr val="dk1"/>
              </a:solidFill>
              <a:latin typeface="Arial"/>
              <a:ea typeface="Tahoma"/>
              <a:cs typeface="Arial"/>
              <a:sym typeface="Tahoma"/>
            </a:endParaRPr>
          </a:p>
          <a:p>
            <a:pPr marL="285750" indent="-285750">
              <a:spcBef>
                <a:spcPts val="640"/>
              </a:spcBef>
              <a:buClr>
                <a:schemeClr val="hlink"/>
              </a:buClr>
              <a:buSzPct val="110000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Eliminate roles until you have your 5, 3, and finally 1 most important role for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the past, present,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&amp;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Tahoma"/>
                <a:cs typeface="Arial"/>
                <a:sym typeface="Tahoma"/>
              </a:rPr>
              <a:t>future.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II: Your Roles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79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COE-template.potx</Template>
  <TotalTime>7316</TotalTime>
  <Words>1322</Words>
  <Application>Microsoft Macintosh PowerPoint</Application>
  <PresentationFormat>On-screen Show (4:3)</PresentationFormat>
  <Paragraphs>217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COE-template</vt:lpstr>
      <vt:lpstr>Custom Design</vt:lpstr>
      <vt:lpstr>1_Custom Design</vt:lpstr>
      <vt:lpstr>Identity Development</vt:lpstr>
      <vt:lpstr>Six Skills for Effective Career and Life Planning</vt:lpstr>
      <vt:lpstr>More SPOTCHECKING: </vt:lpstr>
      <vt:lpstr>Outline: </vt:lpstr>
      <vt:lpstr>Activity I: Facebook</vt:lpstr>
      <vt:lpstr>What is Identity?</vt:lpstr>
      <vt:lpstr>Multiple Identities</vt:lpstr>
      <vt:lpstr>Identity Development</vt:lpstr>
      <vt:lpstr>Activity II: Your Roles</vt:lpstr>
      <vt:lpstr>Activity II: Your Roles</vt:lpstr>
      <vt:lpstr>Identity Development, cont’d</vt:lpstr>
      <vt:lpstr>Influences on Identity Development?</vt:lpstr>
      <vt:lpstr>Identity &amp; Career (Discussion)</vt:lpstr>
      <vt:lpstr>With same partner, consider: </vt:lpstr>
      <vt:lpstr>Erikson’s 5th Stage of Development  Identity vs. Role Confusion (age 13-19)</vt:lpstr>
      <vt:lpstr>Erikson’s stages of Development (cont.)</vt:lpstr>
      <vt:lpstr>PowerPoint Presentation</vt:lpstr>
      <vt:lpstr>James Marcia’s Theory of Adolescent Identity Formation (continued)</vt:lpstr>
      <vt:lpstr>James Marcia’s Theory of Adolescent Identity Formation (cont.)</vt:lpstr>
      <vt:lpstr>James Marcia’s Theory of Adolescent Identity Formation (continued)</vt:lpstr>
      <vt:lpstr>James Marcia’s Theory of Adolescent Identity Formation (continued)</vt:lpstr>
      <vt:lpstr>Now, with a small group…</vt:lpstr>
      <vt:lpstr>Review of Marcia’s 4 STATUSES of Identity Development… </vt:lpstr>
      <vt:lpstr>Did you catch it? </vt:lpstr>
      <vt:lpstr>Take a break.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gmanola Manola</dc:creator>
  <cp:lastModifiedBy>Matthew King</cp:lastModifiedBy>
  <cp:revision>12</cp:revision>
  <dcterms:created xsi:type="dcterms:W3CDTF">2013-05-06T16:35:13Z</dcterms:created>
  <dcterms:modified xsi:type="dcterms:W3CDTF">2017-03-15T20:37:23Z</dcterms:modified>
</cp:coreProperties>
</file>