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37"/>
  </p:notesMasterIdLst>
  <p:sldIdLst>
    <p:sldId id="262" r:id="rId4"/>
    <p:sldId id="263" r:id="rId5"/>
    <p:sldId id="264" r:id="rId6"/>
    <p:sldId id="265" r:id="rId7"/>
    <p:sldId id="284" r:id="rId8"/>
    <p:sldId id="269" r:id="rId9"/>
    <p:sldId id="270" r:id="rId10"/>
    <p:sldId id="272" r:id="rId11"/>
    <p:sldId id="273" r:id="rId12"/>
    <p:sldId id="275" r:id="rId13"/>
    <p:sldId id="276" r:id="rId14"/>
    <p:sldId id="278" r:id="rId15"/>
    <p:sldId id="279" r:id="rId16"/>
    <p:sldId id="280" r:id="rId17"/>
    <p:sldId id="288" r:id="rId18"/>
    <p:sldId id="285" r:id="rId19"/>
    <p:sldId id="289" r:id="rId20"/>
    <p:sldId id="290" r:id="rId21"/>
    <p:sldId id="292" r:id="rId22"/>
    <p:sldId id="294" r:id="rId23"/>
    <p:sldId id="295" r:id="rId24"/>
    <p:sldId id="296" r:id="rId25"/>
    <p:sldId id="297" r:id="rId26"/>
    <p:sldId id="298" r:id="rId27"/>
    <p:sldId id="299" r:id="rId28"/>
    <p:sldId id="300" r:id="rId29"/>
    <p:sldId id="302" r:id="rId30"/>
    <p:sldId id="303" r:id="rId31"/>
    <p:sldId id="304" r:id="rId32"/>
    <p:sldId id="305" r:id="rId33"/>
    <p:sldId id="306" r:id="rId34"/>
    <p:sldId id="307" r:id="rId35"/>
    <p:sldId id="30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16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06BA0-D462-E44B-AE07-C58D9147BFE2}" type="datetimeFigureOut">
              <a:rPr lang="en-US" smtClean="0"/>
              <a:t>3/15/17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24BFF1-0BF8-0E4D-8C7F-22A7A2DE6A51}" type="slidenum">
              <a:rPr lang="en-US" smtClean="0"/>
              <a:t>‹#›</a:t>
            </a:fld>
            <a:endParaRPr lang="en-US"/>
          </a:p>
        </p:txBody>
      </p:sp>
    </p:spTree>
    <p:extLst>
      <p:ext uri="{BB962C8B-B14F-4D97-AF65-F5344CB8AC3E}">
        <p14:creationId xmlns:p14="http://schemas.microsoft.com/office/powerpoint/2010/main" val="7805722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smtClean="0"/>
              <a:t>We will do 2 activities then discuss our reactions. Please be respectful.</a:t>
            </a:r>
            <a:endParaRPr dirty="0"/>
          </a:p>
        </p:txBody>
      </p:sp>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smtClean="0"/>
              <a:t>DON</a:t>
            </a:r>
            <a:r>
              <a:rPr lang="fr-FR" dirty="0" smtClean="0"/>
              <a:t>’</a:t>
            </a:r>
            <a:r>
              <a:rPr lang="en-US" smtClean="0"/>
              <a:t>T GIVE</a:t>
            </a:r>
            <a:r>
              <a:rPr lang="en-US" baseline="0" smtClean="0"/>
              <a:t> OUT ALL SLIPS OF PAPER</a:t>
            </a:r>
            <a:endParaRPr/>
          </a:p>
        </p:txBody>
      </p:sp>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89" name="Shape 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(1995)’s article “why study stereotype accuracy?”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96" name="Shape 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96" name="Shape 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A3445BA-7D8C-6F42-BE32-3DE1CB4F493A}" type="slidenum">
              <a:rPr lang="en-US"/>
              <a:pPr eaLnBrk="1" hangingPunct="1"/>
              <a:t>3</a:t>
            </a:fld>
            <a:endParaRPr lang="en-US"/>
          </a:p>
        </p:txBody>
      </p:sp>
      <p:sp>
        <p:nvSpPr>
          <p:cNvPr id="20482" name="Rectangle 2"/>
          <p:cNvSpPr>
            <a:spLocks noGrp="1" noRot="1" noChangeAspect="1" noChangeArrowheads="1" noTextEdit="1"/>
          </p:cNvSpPr>
          <p:nvPr>
            <p:ph type="sldImg"/>
          </p:nvPr>
        </p:nvSpPr>
        <p:spPr bwMode="auto">
          <a:xfrm>
            <a:off x="1144588" y="687388"/>
            <a:ext cx="4568825" cy="3425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 to printed notes</a:t>
            </a:r>
            <a:endParaRPr lang="en-US" dirty="0"/>
          </a:p>
        </p:txBody>
      </p:sp>
      <p:sp>
        <p:nvSpPr>
          <p:cNvPr id="4" name="Slide Number Placeholder 3"/>
          <p:cNvSpPr>
            <a:spLocks noGrp="1"/>
          </p:cNvSpPr>
          <p:nvPr>
            <p:ph type="sldNum" sz="quarter" idx="10"/>
          </p:nvPr>
        </p:nvSpPr>
        <p:spPr/>
        <p:txBody>
          <a:bodyPr/>
          <a:lstStyle/>
          <a:p>
            <a:fld id="{4B0DE9D0-F23D-224F-B9C0-A9450BF6185A}" type="slidenum">
              <a:rPr lang="en-US" smtClean="0"/>
              <a:t>28</a:t>
            </a:fld>
            <a:endParaRPr lang="en-US"/>
          </a:p>
        </p:txBody>
      </p:sp>
    </p:spTree>
    <p:extLst>
      <p:ext uri="{BB962C8B-B14F-4D97-AF65-F5344CB8AC3E}">
        <p14:creationId xmlns:p14="http://schemas.microsoft.com/office/powerpoint/2010/main" val="128868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dirty="0" smtClean="0"/>
              <a:t>Talk to me for more resources or recommendations. </a:t>
            </a:r>
          </a:p>
          <a:p>
            <a:r>
              <a:rPr lang="en-US" dirty="0" smtClean="0"/>
              <a:t>5 min break</a:t>
            </a:r>
            <a:endParaRPr lang="en-US" dirty="0"/>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lvl="0" rtl="0">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0DE9D0-F23D-224F-B9C0-A9450BF6185A}" type="slidenum">
              <a:rPr lang="en-US" smtClean="0"/>
              <a:t>5</a:t>
            </a:fld>
            <a:endParaRPr lang="en-US"/>
          </a:p>
        </p:txBody>
      </p:sp>
    </p:spTree>
    <p:extLst>
      <p:ext uri="{BB962C8B-B14F-4D97-AF65-F5344CB8AC3E}">
        <p14:creationId xmlns:p14="http://schemas.microsoft.com/office/powerpoint/2010/main" val="48132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0"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1229687"/>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805313"/>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141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494674"/>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070300"/>
            <a:ext cx="7960582" cy="382922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59027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8AF7DD47-CEDB-6345-B77B-7ECA1E22B477}" type="slidenum">
              <a:rPr lang="en-US"/>
              <a:pPr>
                <a:defRPr/>
              </a:pPr>
              <a:t>‹#›</a:t>
            </a:fld>
            <a:endParaRPr lang="en-US"/>
          </a:p>
        </p:txBody>
      </p:sp>
    </p:spTree>
    <p:extLst>
      <p:ext uri="{BB962C8B-B14F-4D97-AF65-F5344CB8AC3E}">
        <p14:creationId xmlns:p14="http://schemas.microsoft.com/office/powerpoint/2010/main" val="337692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US"/>
          </a:p>
        </p:txBody>
      </p:sp>
      <p:sp>
        <p:nvSpPr>
          <p:cNvPr id="3" name="Rectangle 66"/>
          <p:cNvSpPr>
            <a:spLocks noGrp="1" noChangeArrowheads="1"/>
          </p:cNvSpPr>
          <p:nvPr>
            <p:ph type="ftr" sz="quarter" idx="11"/>
          </p:nvPr>
        </p:nvSpPr>
        <p:spPr>
          <a:ln/>
        </p:spPr>
        <p:txBody>
          <a:bodyPr/>
          <a:lstStyle>
            <a:lvl1pPr>
              <a:defRPr/>
            </a:lvl1pPr>
          </a:lstStyle>
          <a:p>
            <a:pPr>
              <a:defRPr/>
            </a:pPr>
            <a:endParaRPr lang="en-US"/>
          </a:p>
        </p:txBody>
      </p:sp>
      <p:sp>
        <p:nvSpPr>
          <p:cNvPr id="4" name="Rectangle 67"/>
          <p:cNvSpPr>
            <a:spLocks noGrp="1" noChangeArrowheads="1"/>
          </p:cNvSpPr>
          <p:nvPr>
            <p:ph type="sldNum" sz="quarter" idx="12"/>
          </p:nvPr>
        </p:nvSpPr>
        <p:spPr>
          <a:ln/>
        </p:spPr>
        <p:txBody>
          <a:bodyPr/>
          <a:lstStyle>
            <a:lvl1pPr>
              <a:defRPr/>
            </a:lvl1pPr>
          </a:lstStyle>
          <a:p>
            <a:pPr>
              <a:defRPr/>
            </a:pPr>
            <a:fld id="{6EB49560-7666-B848-A8B6-B2FDEE119555}" type="slidenum">
              <a:rPr lang="en-US"/>
              <a:pPr>
                <a:defRPr/>
              </a:pPr>
              <a:t>‹#›</a:t>
            </a:fld>
            <a:endParaRPr lang="en-US"/>
          </a:p>
        </p:txBody>
      </p:sp>
    </p:spTree>
    <p:extLst>
      <p:ext uri="{BB962C8B-B14F-4D97-AF65-F5344CB8AC3E}">
        <p14:creationId xmlns:p14="http://schemas.microsoft.com/office/powerpoint/2010/main" val="221762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8200" y="40386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C75D7377-A75D-8946-B96A-5F1010429BEB}" type="slidenum">
              <a:rPr lang="en-US"/>
              <a:pPr>
                <a:defRPr/>
              </a:pPr>
              <a:t>‹#›</a:t>
            </a:fld>
            <a:endParaRPr lang="en-US"/>
          </a:p>
        </p:txBody>
      </p:sp>
    </p:spTree>
    <p:extLst>
      <p:ext uri="{BB962C8B-B14F-4D97-AF65-F5344CB8AC3E}">
        <p14:creationId xmlns:p14="http://schemas.microsoft.com/office/powerpoint/2010/main" val="121378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13747" y="859962"/>
            <a:ext cx="7960582" cy="1470025"/>
          </a:xfrm>
        </p:spPr>
        <p:txBody>
          <a:bodyPr/>
          <a:lstStyle/>
          <a:p>
            <a:r>
              <a:rPr lang="en-US" smtClean="0"/>
              <a:t>Click to edit Master title style</a:t>
            </a:r>
            <a:endParaRPr lang="en-US" dirty="0"/>
          </a:p>
        </p:txBody>
      </p:sp>
      <p:sp>
        <p:nvSpPr>
          <p:cNvPr id="5" name="Subtitle 2"/>
          <p:cNvSpPr>
            <a:spLocks noGrp="1"/>
          </p:cNvSpPr>
          <p:nvPr>
            <p:ph type="subTitle" idx="1"/>
          </p:nvPr>
        </p:nvSpPr>
        <p:spPr>
          <a:xfrm>
            <a:off x="613747" y="2435588"/>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80997889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2.xml"/><Relationship Id="rId6"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0E796-D063-C24A-BF3B-9E1F69A71805}" type="datetimeFigureOut">
              <a:rPr lang="en-US" smtClean="0"/>
              <a:t>3/15/17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8298A-45F2-BE43-B69A-B8B8AFC48517}" type="slidenum">
              <a:rPr lang="en-US" smtClean="0"/>
              <a:t>‹#›</a:t>
            </a:fld>
            <a:endParaRPr lang="en-US"/>
          </a:p>
        </p:txBody>
      </p:sp>
      <p:pic>
        <p:nvPicPr>
          <p:cNvPr id="7" name="Picture 6" descr="COE_PowerPoint Template_A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 y="-79869"/>
            <a:ext cx="9170341" cy="7086181"/>
          </a:xfrm>
          <a:prstGeom prst="rect">
            <a:avLst/>
          </a:prstGeom>
        </p:spPr>
      </p:pic>
    </p:spTree>
    <p:extLst>
      <p:ext uri="{BB962C8B-B14F-4D97-AF65-F5344CB8AC3E}">
        <p14:creationId xmlns:p14="http://schemas.microsoft.com/office/powerpoint/2010/main" val="338270881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FF4B1-E577-F14C-8EF5-52B5EF578BEF}" type="datetimeFigureOut">
              <a:rPr lang="en-US" smtClean="0"/>
              <a:t>3/15/17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9F3F3-35AE-DC45-B755-CCAD6EA7DB8F}" type="slidenum">
              <a:rPr lang="en-US" smtClean="0"/>
              <a:t>‹#›</a:t>
            </a:fld>
            <a:endParaRPr lang="en-US"/>
          </a:p>
        </p:txBody>
      </p:sp>
      <p:pic>
        <p:nvPicPr>
          <p:cNvPr id="7" name="Picture 6" descr="COE_PowerPoint Template_nourlfooter.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 y="-166764"/>
            <a:ext cx="9170884" cy="7086600"/>
          </a:xfrm>
          <a:prstGeom prst="rect">
            <a:avLst/>
          </a:prstGeom>
        </p:spPr>
      </p:pic>
    </p:spTree>
    <p:extLst>
      <p:ext uri="{BB962C8B-B14F-4D97-AF65-F5344CB8AC3E}">
        <p14:creationId xmlns:p14="http://schemas.microsoft.com/office/powerpoint/2010/main" val="387950525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6" r:id="rId3"/>
    <p:sldLayoutId id="214748367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13230-1AA7-B04B-B6ED-579E21B67211}" type="datetimeFigureOut">
              <a:rPr lang="en-US" smtClean="0"/>
              <a:t>3/15/17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882D4-BB5C-1F43-9BFE-A8F2DE4C0264}" type="slidenum">
              <a:rPr lang="en-US" smtClean="0"/>
              <a:t>‹#›</a:t>
            </a:fld>
            <a:endParaRPr lang="en-US"/>
          </a:p>
        </p:txBody>
      </p:sp>
      <p:pic>
        <p:nvPicPr>
          <p:cNvPr id="7" name="Picture 6" descr="COE_PowerPoint Template_A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87076"/>
          </a:xfrm>
          <a:prstGeom prst="rect">
            <a:avLst/>
          </a:prstGeom>
        </p:spPr>
      </p:pic>
    </p:spTree>
    <p:extLst>
      <p:ext uri="{BB962C8B-B14F-4D97-AF65-F5344CB8AC3E}">
        <p14:creationId xmlns:p14="http://schemas.microsoft.com/office/powerpoint/2010/main" val="3580631884"/>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youtube.com/watch?v=HR_q96-YRz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hDd3bzA7450" TargetMode="External"/><Relationship Id="rId4" Type="http://schemas.openxmlformats.org/officeDocument/2006/relationships/hyperlink" Target="https://www.youtube.com/watch?v=h_lQNI9T6vs"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noFill/>
        </p:spPr>
        <p:txBody>
          <a:bodyPr/>
          <a:lstStyle/>
          <a:p>
            <a:pPr algn="ctr" eaLnBrk="1" hangingPunct="1"/>
            <a:r>
              <a:rPr lang="en-US" dirty="0">
                <a:latin typeface="Tahoma" charset="0"/>
              </a:rPr>
              <a:t>Decision </a:t>
            </a:r>
            <a:r>
              <a:rPr lang="en-US" dirty="0" smtClean="0">
                <a:latin typeface="Tahoma" charset="0"/>
              </a:rPr>
              <a:t>Making &amp; Stereotypes</a:t>
            </a:r>
            <a:endParaRPr lang="en-US" dirty="0">
              <a:latin typeface="Tahoma" charset="0"/>
            </a:endParaRPr>
          </a:p>
        </p:txBody>
      </p:sp>
      <p:sp>
        <p:nvSpPr>
          <p:cNvPr id="16386" name="Rectangle 3"/>
          <p:cNvSpPr>
            <a:spLocks noGrp="1" noChangeArrowheads="1"/>
          </p:cNvSpPr>
          <p:nvPr>
            <p:ph type="subTitle" idx="1"/>
          </p:nvPr>
        </p:nvSpPr>
        <p:spPr>
          <a:noFill/>
        </p:spPr>
        <p:txBody>
          <a:bodyPr/>
          <a:lstStyle/>
          <a:p>
            <a:pPr eaLnBrk="1" hangingPunct="1">
              <a:buFont typeface="Wingdings" charset="0"/>
              <a:buNone/>
            </a:pPr>
            <a:r>
              <a:rPr lang="en-US" dirty="0" smtClean="0">
                <a:solidFill>
                  <a:srgbClr val="000000"/>
                </a:solidFill>
                <a:latin typeface="Tahoma" charset="0"/>
              </a:rPr>
              <a:t>EPSY 220</a:t>
            </a:r>
          </a:p>
          <a:p>
            <a:pPr eaLnBrk="1" hangingPunct="1">
              <a:buFont typeface="Wingdings" charset="0"/>
              <a:buNone/>
            </a:pPr>
            <a:r>
              <a:rPr lang="en-US" dirty="0" smtClean="0">
                <a:solidFill>
                  <a:srgbClr val="000000"/>
                </a:solidFill>
                <a:latin typeface="Tahoma" charset="0"/>
              </a:rPr>
              <a:t>TA: Matt King</a:t>
            </a:r>
            <a:endParaRPr lang="en-US" dirty="0">
              <a:solidFill>
                <a:srgbClr val="000000"/>
              </a:solidFill>
              <a:latin typeface="Tahoma" charset="0"/>
            </a:endParaRPr>
          </a:p>
          <a:p>
            <a:pPr eaLnBrk="1" hangingPunct="1">
              <a:buFont typeface="Wingdings" charset="0"/>
              <a:buNone/>
            </a:pPr>
            <a:r>
              <a:rPr lang="en-US" dirty="0" smtClean="0">
                <a:solidFill>
                  <a:srgbClr val="000000"/>
                </a:solidFill>
                <a:latin typeface="Tahoma" charset="0"/>
              </a:rPr>
              <a:t>Class 2</a:t>
            </a:r>
          </a:p>
          <a:p>
            <a:pPr eaLnBrk="1" hangingPunct="1">
              <a:buFont typeface="Wingdings" charset="0"/>
              <a:buNone/>
            </a:pPr>
            <a:r>
              <a:rPr lang="en-US" dirty="0" smtClean="0">
                <a:solidFill>
                  <a:srgbClr val="000000"/>
                </a:solidFill>
                <a:latin typeface="Tahoma" charset="0"/>
              </a:rPr>
              <a:t>Thursday, October 20th</a:t>
            </a:r>
            <a:endParaRPr lang="en-US" dirty="0">
              <a:solidFill>
                <a:srgbClr val="000000"/>
              </a:solidFill>
              <a:latin typeface="Tahoma" charset="0"/>
            </a:endParaRPr>
          </a:p>
          <a:p>
            <a:pPr eaLnBrk="1" hangingPunct="1">
              <a:buFont typeface="Wingdings" charset="0"/>
              <a:buNone/>
            </a:pPr>
            <a:endParaRPr lang="en-US" dirty="0">
              <a:latin typeface="Tahoma" charset="0"/>
            </a:endParaRPr>
          </a:p>
        </p:txBody>
      </p:sp>
    </p:spTree>
    <p:extLst>
      <p:ext uri="{BB962C8B-B14F-4D97-AF65-F5344CB8AC3E}">
        <p14:creationId xmlns:p14="http://schemas.microsoft.com/office/powerpoint/2010/main" val="40687887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685800" y="381000"/>
            <a:ext cx="7772400" cy="838200"/>
          </a:xfrm>
          <a:noFill/>
        </p:spPr>
        <p:txBody>
          <a:bodyPr anchor="ctr"/>
          <a:lstStyle/>
          <a:p>
            <a:pPr eaLnBrk="1" hangingPunct="1"/>
            <a:r>
              <a:rPr lang="en-US">
                <a:latin typeface="Tahoma" charset="0"/>
              </a:rPr>
              <a:t>Decision-Making Strategies</a:t>
            </a:r>
          </a:p>
        </p:txBody>
      </p:sp>
      <p:sp>
        <p:nvSpPr>
          <p:cNvPr id="35842" name="Rectangle 4"/>
          <p:cNvSpPr>
            <a:spLocks noChangeArrowheads="1"/>
          </p:cNvSpPr>
          <p:nvPr/>
        </p:nvSpPr>
        <p:spPr bwMode="auto">
          <a:xfrm>
            <a:off x="838200" y="2438400"/>
            <a:ext cx="6007100" cy="3429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35843" name="Line 5"/>
          <p:cNvSpPr>
            <a:spLocks noChangeShapeType="1"/>
          </p:cNvSpPr>
          <p:nvPr/>
        </p:nvSpPr>
        <p:spPr bwMode="auto">
          <a:xfrm>
            <a:off x="3886200" y="2438400"/>
            <a:ext cx="0" cy="3505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44" name="Line 6"/>
          <p:cNvSpPr>
            <a:spLocks noChangeShapeType="1"/>
          </p:cNvSpPr>
          <p:nvPr/>
        </p:nvSpPr>
        <p:spPr bwMode="auto">
          <a:xfrm>
            <a:off x="838200" y="4038600"/>
            <a:ext cx="594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45" name="Rectangle 7"/>
          <p:cNvSpPr>
            <a:spLocks noChangeArrowheads="1"/>
          </p:cNvSpPr>
          <p:nvPr/>
        </p:nvSpPr>
        <p:spPr bwMode="auto">
          <a:xfrm>
            <a:off x="1295400" y="1785187"/>
            <a:ext cx="5638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dirty="0">
                <a:latin typeface="Times New Roman" charset="0"/>
              </a:rPr>
              <a:t>     Self known		 </a:t>
            </a:r>
            <a:r>
              <a:rPr lang="en-US" dirty="0" smtClean="0">
                <a:latin typeface="Times New Roman" charset="0"/>
              </a:rPr>
              <a:t>                    </a:t>
            </a:r>
            <a:r>
              <a:rPr lang="en-US" dirty="0">
                <a:latin typeface="Times New Roman" charset="0"/>
              </a:rPr>
              <a:t>Self  Not known</a:t>
            </a:r>
          </a:p>
        </p:txBody>
      </p:sp>
      <p:sp>
        <p:nvSpPr>
          <p:cNvPr id="35846" name="Rectangle 8"/>
          <p:cNvSpPr>
            <a:spLocks noChangeArrowheads="1"/>
          </p:cNvSpPr>
          <p:nvPr/>
        </p:nvSpPr>
        <p:spPr bwMode="auto">
          <a:xfrm>
            <a:off x="4267200" y="45720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Confusion /Paralysis</a:t>
            </a:r>
          </a:p>
        </p:txBody>
      </p:sp>
      <p:sp>
        <p:nvSpPr>
          <p:cNvPr id="35847" name="Rectangle 9"/>
          <p:cNvSpPr>
            <a:spLocks noChangeArrowheads="1"/>
          </p:cNvSpPr>
          <p:nvPr/>
        </p:nvSpPr>
        <p:spPr bwMode="auto">
          <a:xfrm>
            <a:off x="1143000" y="45720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Intuitive Decisions</a:t>
            </a:r>
          </a:p>
        </p:txBody>
      </p:sp>
      <p:sp>
        <p:nvSpPr>
          <p:cNvPr id="35848" name="Rectangle 10"/>
          <p:cNvSpPr>
            <a:spLocks noChangeArrowheads="1"/>
          </p:cNvSpPr>
          <p:nvPr/>
        </p:nvSpPr>
        <p:spPr bwMode="auto">
          <a:xfrm>
            <a:off x="4038600" y="2743200"/>
            <a:ext cx="2743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Dependent Decisions</a:t>
            </a:r>
          </a:p>
        </p:txBody>
      </p:sp>
      <p:sp>
        <p:nvSpPr>
          <p:cNvPr id="35849" name="Rectangle 11"/>
          <p:cNvSpPr>
            <a:spLocks noChangeArrowheads="1"/>
          </p:cNvSpPr>
          <p:nvPr/>
        </p:nvSpPr>
        <p:spPr bwMode="auto">
          <a:xfrm>
            <a:off x="6934200" y="2953366"/>
            <a:ext cx="1903413" cy="217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dirty="0">
                <a:latin typeface="Times New Roman" charset="0"/>
              </a:rPr>
              <a:t>Environment Known</a:t>
            </a:r>
          </a:p>
          <a:p>
            <a:pPr algn="ctr">
              <a:spcBef>
                <a:spcPct val="50000"/>
              </a:spcBef>
            </a:pPr>
            <a:endParaRPr lang="en-US" dirty="0" smtClean="0">
              <a:latin typeface="Times New Roman" charset="0"/>
            </a:endParaRPr>
          </a:p>
          <a:p>
            <a:pPr algn="ctr">
              <a:spcBef>
                <a:spcPct val="50000"/>
              </a:spcBef>
            </a:pPr>
            <a:endParaRPr lang="en-US" dirty="0">
              <a:latin typeface="Times New Roman" charset="0"/>
            </a:endParaRPr>
          </a:p>
          <a:p>
            <a:pPr algn="ctr">
              <a:spcBef>
                <a:spcPct val="50000"/>
              </a:spcBef>
            </a:pPr>
            <a:r>
              <a:rPr lang="en-US" dirty="0">
                <a:latin typeface="Times New Roman" charset="0"/>
              </a:rPr>
              <a:t>Environment Not Known</a:t>
            </a:r>
          </a:p>
        </p:txBody>
      </p:sp>
      <p:sp>
        <p:nvSpPr>
          <p:cNvPr id="35850" name="Rectangle 12"/>
          <p:cNvSpPr>
            <a:spLocks noChangeArrowheads="1"/>
          </p:cNvSpPr>
          <p:nvPr/>
        </p:nvSpPr>
        <p:spPr bwMode="auto">
          <a:xfrm>
            <a:off x="1524000" y="2743200"/>
            <a:ext cx="1604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sz="2800" b="1">
                <a:latin typeface="Times New Roman" charset="0"/>
              </a:rPr>
              <a:t>Planful </a:t>
            </a:r>
          </a:p>
          <a:p>
            <a:pPr algn="ctr"/>
            <a:r>
              <a:rPr lang="en-US" sz="2800" b="1">
                <a:latin typeface="Times New Roman" charset="0"/>
              </a:rPr>
              <a:t>Decisions</a:t>
            </a:r>
          </a:p>
        </p:txBody>
      </p:sp>
    </p:spTree>
    <p:extLst>
      <p:ext uri="{BB962C8B-B14F-4D97-AF65-F5344CB8AC3E}">
        <p14:creationId xmlns:p14="http://schemas.microsoft.com/office/powerpoint/2010/main" val="11293133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685800" y="381000"/>
            <a:ext cx="7772400" cy="838200"/>
          </a:xfrm>
          <a:noFill/>
        </p:spPr>
        <p:txBody>
          <a:bodyPr anchor="ctr">
            <a:normAutofit fontScale="90000"/>
          </a:bodyPr>
          <a:lstStyle/>
          <a:p>
            <a:pPr eaLnBrk="1" hangingPunct="1"/>
            <a:r>
              <a:rPr lang="en-US" sz="4000">
                <a:latin typeface="Tahoma" charset="0"/>
              </a:rPr>
              <a:t>Decision Making Strategies: Pitfalls…</a:t>
            </a:r>
          </a:p>
        </p:txBody>
      </p:sp>
      <p:sp>
        <p:nvSpPr>
          <p:cNvPr id="37890" name="Rectangle 4"/>
          <p:cNvSpPr>
            <a:spLocks noChangeArrowheads="1"/>
          </p:cNvSpPr>
          <p:nvPr/>
        </p:nvSpPr>
        <p:spPr bwMode="auto">
          <a:xfrm>
            <a:off x="838200" y="2438400"/>
            <a:ext cx="6007100" cy="3429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37891" name="Line 5"/>
          <p:cNvSpPr>
            <a:spLocks noChangeShapeType="1"/>
          </p:cNvSpPr>
          <p:nvPr/>
        </p:nvSpPr>
        <p:spPr bwMode="auto">
          <a:xfrm>
            <a:off x="3886200" y="2438400"/>
            <a:ext cx="0" cy="3505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2" name="Line 6"/>
          <p:cNvSpPr>
            <a:spLocks noChangeShapeType="1"/>
          </p:cNvSpPr>
          <p:nvPr/>
        </p:nvSpPr>
        <p:spPr bwMode="auto">
          <a:xfrm>
            <a:off x="838200" y="4038600"/>
            <a:ext cx="594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3" name="Rectangle 7"/>
          <p:cNvSpPr>
            <a:spLocks noChangeArrowheads="1"/>
          </p:cNvSpPr>
          <p:nvPr/>
        </p:nvSpPr>
        <p:spPr bwMode="auto">
          <a:xfrm>
            <a:off x="1447800" y="1785187"/>
            <a:ext cx="5638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dirty="0">
                <a:latin typeface="Times New Roman" charset="0"/>
              </a:rPr>
              <a:t>     Self known		   </a:t>
            </a:r>
            <a:r>
              <a:rPr lang="en-US" dirty="0" smtClean="0">
                <a:latin typeface="Times New Roman" charset="0"/>
              </a:rPr>
              <a:t>              Self  </a:t>
            </a:r>
            <a:r>
              <a:rPr lang="en-US" dirty="0">
                <a:latin typeface="Times New Roman" charset="0"/>
              </a:rPr>
              <a:t>Not known</a:t>
            </a:r>
          </a:p>
        </p:txBody>
      </p:sp>
      <p:sp>
        <p:nvSpPr>
          <p:cNvPr id="37894" name="Rectangle 8"/>
          <p:cNvSpPr>
            <a:spLocks noChangeArrowheads="1"/>
          </p:cNvSpPr>
          <p:nvPr/>
        </p:nvSpPr>
        <p:spPr bwMode="auto">
          <a:xfrm>
            <a:off x="4267200" y="45720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Agonizing</a:t>
            </a:r>
          </a:p>
        </p:txBody>
      </p:sp>
      <p:sp>
        <p:nvSpPr>
          <p:cNvPr id="37895" name="Rectangle 9"/>
          <p:cNvSpPr>
            <a:spLocks noChangeArrowheads="1"/>
          </p:cNvSpPr>
          <p:nvPr/>
        </p:nvSpPr>
        <p:spPr bwMode="auto">
          <a:xfrm>
            <a:off x="1143000" y="4572000"/>
            <a:ext cx="2286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dirty="0">
                <a:latin typeface="Times New Roman" charset="0"/>
              </a:rPr>
              <a:t>Impulsive;</a:t>
            </a:r>
          </a:p>
          <a:p>
            <a:pPr algn="ctr">
              <a:spcBef>
                <a:spcPct val="50000"/>
              </a:spcBef>
            </a:pPr>
            <a:r>
              <a:rPr lang="en-US" sz="2800" b="1" dirty="0" err="1" smtClean="0">
                <a:latin typeface="Times New Roman" charset="0"/>
              </a:rPr>
              <a:t>Complian</a:t>
            </a:r>
            <a:endParaRPr lang="en-US" sz="2800" b="1" dirty="0">
              <a:latin typeface="Times New Roman" charset="0"/>
            </a:endParaRPr>
          </a:p>
        </p:txBody>
      </p:sp>
      <p:sp>
        <p:nvSpPr>
          <p:cNvPr id="37896" name="Rectangle 10"/>
          <p:cNvSpPr>
            <a:spLocks noChangeArrowheads="1"/>
          </p:cNvSpPr>
          <p:nvPr/>
        </p:nvSpPr>
        <p:spPr bwMode="auto">
          <a:xfrm>
            <a:off x="4038600" y="2743200"/>
            <a:ext cx="2743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Delaying;</a:t>
            </a:r>
          </a:p>
          <a:p>
            <a:pPr algn="ctr">
              <a:spcBef>
                <a:spcPct val="50000"/>
              </a:spcBef>
            </a:pPr>
            <a:r>
              <a:rPr lang="en-US" sz="2800" b="1">
                <a:latin typeface="Times New Roman" charset="0"/>
              </a:rPr>
              <a:t>Fatalistic</a:t>
            </a:r>
          </a:p>
        </p:txBody>
      </p:sp>
      <p:sp>
        <p:nvSpPr>
          <p:cNvPr id="37897" name="Rectangle 11"/>
          <p:cNvSpPr>
            <a:spLocks noChangeArrowheads="1"/>
          </p:cNvSpPr>
          <p:nvPr/>
        </p:nvSpPr>
        <p:spPr bwMode="auto">
          <a:xfrm>
            <a:off x="6934200" y="2953366"/>
            <a:ext cx="1903413" cy="217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dirty="0">
                <a:latin typeface="Times New Roman" charset="0"/>
              </a:rPr>
              <a:t>Environment Known</a:t>
            </a:r>
          </a:p>
          <a:p>
            <a:pPr algn="ctr">
              <a:spcBef>
                <a:spcPct val="50000"/>
              </a:spcBef>
            </a:pPr>
            <a:endParaRPr lang="en-US" dirty="0" smtClean="0">
              <a:latin typeface="Times New Roman" charset="0"/>
            </a:endParaRPr>
          </a:p>
          <a:p>
            <a:pPr algn="ctr">
              <a:spcBef>
                <a:spcPct val="50000"/>
              </a:spcBef>
            </a:pPr>
            <a:endParaRPr lang="en-US" dirty="0">
              <a:latin typeface="Times New Roman" charset="0"/>
            </a:endParaRPr>
          </a:p>
          <a:p>
            <a:pPr algn="ctr">
              <a:spcBef>
                <a:spcPct val="50000"/>
              </a:spcBef>
            </a:pPr>
            <a:r>
              <a:rPr lang="en-US" dirty="0">
                <a:latin typeface="Times New Roman" charset="0"/>
              </a:rPr>
              <a:t>Environment Not Known</a:t>
            </a:r>
          </a:p>
        </p:txBody>
      </p:sp>
      <p:sp>
        <p:nvSpPr>
          <p:cNvPr id="37898" name="Rectangle 12"/>
          <p:cNvSpPr>
            <a:spLocks noChangeArrowheads="1"/>
          </p:cNvSpPr>
          <p:nvPr/>
        </p:nvSpPr>
        <p:spPr bwMode="auto">
          <a:xfrm>
            <a:off x="1524000" y="2743200"/>
            <a:ext cx="1604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sz="2800" b="1">
                <a:latin typeface="Times New Roman" charset="0"/>
              </a:rPr>
              <a:t>Planful </a:t>
            </a:r>
          </a:p>
          <a:p>
            <a:pPr algn="ctr"/>
            <a:r>
              <a:rPr lang="en-US" sz="2800" b="1">
                <a:latin typeface="Times New Roman" charset="0"/>
              </a:rPr>
              <a:t>Decisions</a:t>
            </a:r>
          </a:p>
        </p:txBody>
      </p:sp>
    </p:spTree>
    <p:extLst>
      <p:ext uri="{BB962C8B-B14F-4D97-AF65-F5344CB8AC3E}">
        <p14:creationId xmlns:p14="http://schemas.microsoft.com/office/powerpoint/2010/main" val="39567250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noFill/>
        </p:spPr>
        <p:txBody>
          <a:bodyPr>
            <a:normAutofit fontScale="90000"/>
          </a:bodyPr>
          <a:lstStyle/>
          <a:p>
            <a:pPr eaLnBrk="1" hangingPunct="1"/>
            <a:r>
              <a:rPr lang="en-US">
                <a:latin typeface="Tahoma" charset="0"/>
              </a:rPr>
              <a:t>Process of </a:t>
            </a:r>
            <a:r>
              <a:rPr lang="en-US" u="sng">
                <a:latin typeface="Tahoma" charset="0"/>
              </a:rPr>
              <a:t>Decision-Making </a:t>
            </a:r>
            <a:r>
              <a:rPr lang="en-US">
                <a:latin typeface="Tahoma" charset="0"/>
              </a:rPr>
              <a:t>(CASVE)…</a:t>
            </a:r>
          </a:p>
        </p:txBody>
      </p:sp>
      <p:sp>
        <p:nvSpPr>
          <p:cNvPr id="40962" name="Rectangle 3"/>
          <p:cNvSpPr>
            <a:spLocks noGrp="1" noChangeArrowheads="1"/>
          </p:cNvSpPr>
          <p:nvPr>
            <p:ph type="body" idx="1"/>
          </p:nvPr>
        </p:nvSpPr>
        <p:spPr>
          <a:noFill/>
        </p:spPr>
        <p:txBody>
          <a:bodyPr/>
          <a:lstStyle/>
          <a:p>
            <a:pPr eaLnBrk="1" hangingPunct="1"/>
            <a:r>
              <a:rPr lang="en-US" sz="3600">
                <a:latin typeface="Tahoma" charset="0"/>
              </a:rPr>
              <a:t> </a:t>
            </a:r>
            <a:r>
              <a:rPr lang="en-US" sz="4000" b="1">
                <a:latin typeface="Tahoma" charset="0"/>
              </a:rPr>
              <a:t>C</a:t>
            </a:r>
            <a:r>
              <a:rPr lang="en-US" sz="4000">
                <a:latin typeface="Tahoma" charset="0"/>
              </a:rPr>
              <a:t>ommunication</a:t>
            </a:r>
          </a:p>
          <a:p>
            <a:pPr eaLnBrk="1" hangingPunct="1"/>
            <a:r>
              <a:rPr lang="en-US" sz="4000">
                <a:latin typeface="Tahoma" charset="0"/>
              </a:rPr>
              <a:t> </a:t>
            </a:r>
            <a:r>
              <a:rPr lang="en-US" sz="4000" b="1">
                <a:latin typeface="Tahoma" charset="0"/>
              </a:rPr>
              <a:t>A</a:t>
            </a:r>
            <a:r>
              <a:rPr lang="en-US" sz="4000">
                <a:latin typeface="Tahoma" charset="0"/>
              </a:rPr>
              <a:t>nalysis</a:t>
            </a:r>
          </a:p>
          <a:p>
            <a:pPr eaLnBrk="1" hangingPunct="1"/>
            <a:r>
              <a:rPr lang="en-US" sz="4000">
                <a:latin typeface="Tahoma" charset="0"/>
              </a:rPr>
              <a:t> </a:t>
            </a:r>
            <a:r>
              <a:rPr lang="en-US" sz="4000" b="1">
                <a:latin typeface="Tahoma" charset="0"/>
              </a:rPr>
              <a:t>S</a:t>
            </a:r>
            <a:r>
              <a:rPr lang="en-US" sz="4000">
                <a:latin typeface="Tahoma" charset="0"/>
              </a:rPr>
              <a:t>ynthesis</a:t>
            </a:r>
          </a:p>
          <a:p>
            <a:pPr eaLnBrk="1" hangingPunct="1"/>
            <a:r>
              <a:rPr lang="en-US" sz="4000">
                <a:latin typeface="Tahoma" charset="0"/>
              </a:rPr>
              <a:t> </a:t>
            </a:r>
            <a:r>
              <a:rPr lang="en-US" sz="4000" b="1">
                <a:latin typeface="Tahoma" charset="0"/>
              </a:rPr>
              <a:t>V</a:t>
            </a:r>
            <a:r>
              <a:rPr lang="en-US" sz="4000">
                <a:latin typeface="Tahoma" charset="0"/>
              </a:rPr>
              <a:t>aluing</a:t>
            </a:r>
          </a:p>
          <a:p>
            <a:pPr eaLnBrk="1" hangingPunct="1"/>
            <a:r>
              <a:rPr lang="en-US" sz="4000">
                <a:latin typeface="Tahoma" charset="0"/>
              </a:rPr>
              <a:t> </a:t>
            </a:r>
            <a:r>
              <a:rPr lang="en-US" sz="4000" b="1">
                <a:latin typeface="Tahoma" charset="0"/>
              </a:rPr>
              <a:t>E</a:t>
            </a:r>
            <a:r>
              <a:rPr lang="en-US" sz="4000">
                <a:latin typeface="Tahoma" charset="0"/>
              </a:rPr>
              <a:t>xecution </a:t>
            </a:r>
          </a:p>
        </p:txBody>
      </p:sp>
    </p:spTree>
    <p:extLst>
      <p:ext uri="{BB962C8B-B14F-4D97-AF65-F5344CB8AC3E}">
        <p14:creationId xmlns:p14="http://schemas.microsoft.com/office/powerpoint/2010/main" val="16398822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2"/>
          <p:cNvSpPr txBox="1">
            <a:spLocks noChangeArrowheads="1"/>
          </p:cNvSpPr>
          <p:nvPr/>
        </p:nvSpPr>
        <p:spPr bwMode="auto">
          <a:xfrm>
            <a:off x="914400" y="1600200"/>
            <a:ext cx="775176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lnSpc>
                <a:spcPct val="120000"/>
              </a:lnSpc>
            </a:pPr>
            <a:r>
              <a:rPr lang="en-US" sz="2800" dirty="0">
                <a:latin typeface="Times New Roman" charset="0"/>
              </a:rPr>
              <a:t>1. </a:t>
            </a:r>
            <a:r>
              <a:rPr lang="en-US" sz="2800" u="sng" dirty="0">
                <a:latin typeface="Times New Roman" charset="0"/>
              </a:rPr>
              <a:t>Communication</a:t>
            </a:r>
            <a:r>
              <a:rPr lang="en-US" sz="2800" dirty="0">
                <a:latin typeface="Times New Roman" charset="0"/>
              </a:rPr>
              <a:t> (</a:t>
            </a:r>
            <a:r>
              <a:rPr lang="en-US" sz="2800" b="1" dirty="0">
                <a:latin typeface="Times New Roman" charset="0"/>
              </a:rPr>
              <a:t>internal</a:t>
            </a:r>
            <a:r>
              <a:rPr lang="en-US" sz="2800" dirty="0">
                <a:latin typeface="Times New Roman" charset="0"/>
              </a:rPr>
              <a:t> and </a:t>
            </a:r>
            <a:r>
              <a:rPr lang="en-US" sz="2800" b="1" dirty="0">
                <a:latin typeface="Times New Roman" charset="0"/>
              </a:rPr>
              <a:t>external</a:t>
            </a:r>
            <a:r>
              <a:rPr lang="en-US" sz="2800" dirty="0">
                <a:latin typeface="Times New Roman" charset="0"/>
              </a:rPr>
              <a:t>)—</a:t>
            </a:r>
            <a:r>
              <a:rPr lang="en-US" dirty="0">
                <a:latin typeface="Times New Roman" charset="0"/>
              </a:rPr>
              <a:t>know there is a problem &amp;, thus, a decision to make (problem)</a:t>
            </a:r>
          </a:p>
          <a:p>
            <a:pPr eaLnBrk="1" hangingPunct="1">
              <a:lnSpc>
                <a:spcPct val="120000"/>
              </a:lnSpc>
            </a:pPr>
            <a:r>
              <a:rPr lang="en-US" sz="2800" dirty="0">
                <a:latin typeface="Times New Roman" charset="0"/>
              </a:rPr>
              <a:t> 2. </a:t>
            </a:r>
            <a:r>
              <a:rPr lang="en-US" sz="2800" u="sng" dirty="0">
                <a:latin typeface="Times New Roman" charset="0"/>
              </a:rPr>
              <a:t>Analysis</a:t>
            </a:r>
            <a:r>
              <a:rPr lang="en-US" sz="2800" dirty="0">
                <a:latin typeface="Times New Roman" charset="0"/>
              </a:rPr>
              <a:t>—</a:t>
            </a:r>
            <a:r>
              <a:rPr lang="en-US" dirty="0">
                <a:latin typeface="Times New Roman" charset="0"/>
              </a:rPr>
              <a:t>gathering and analyzing information about self and information of options (cause)</a:t>
            </a:r>
          </a:p>
          <a:p>
            <a:pPr eaLnBrk="1" hangingPunct="1">
              <a:lnSpc>
                <a:spcPct val="120000"/>
              </a:lnSpc>
            </a:pPr>
            <a:r>
              <a:rPr lang="en-US" sz="2800" dirty="0">
                <a:latin typeface="Times New Roman" charset="0"/>
              </a:rPr>
              <a:t> 3. </a:t>
            </a:r>
            <a:r>
              <a:rPr lang="en-US" sz="2800" u="sng" dirty="0">
                <a:latin typeface="Times New Roman" charset="0"/>
              </a:rPr>
              <a:t>Synthesis</a:t>
            </a:r>
            <a:r>
              <a:rPr lang="en-US" sz="2800" dirty="0">
                <a:latin typeface="Times New Roman" charset="0"/>
              </a:rPr>
              <a:t>—</a:t>
            </a:r>
            <a:r>
              <a:rPr lang="en-US" dirty="0">
                <a:latin typeface="Times New Roman" charset="0"/>
              </a:rPr>
              <a:t>integrating information and create alternatives (</a:t>
            </a:r>
            <a:r>
              <a:rPr lang="en-US" b="1" dirty="0">
                <a:latin typeface="Times New Roman" charset="0"/>
              </a:rPr>
              <a:t>expanding</a:t>
            </a:r>
            <a:r>
              <a:rPr lang="en-US" dirty="0">
                <a:latin typeface="Times New Roman" charset="0"/>
              </a:rPr>
              <a:t> then </a:t>
            </a:r>
            <a:r>
              <a:rPr lang="en-US" b="1" dirty="0">
                <a:latin typeface="Times New Roman" charset="0"/>
              </a:rPr>
              <a:t>narrowing</a:t>
            </a:r>
            <a:r>
              <a:rPr lang="en-US" dirty="0">
                <a:latin typeface="Times New Roman" charset="0"/>
              </a:rPr>
              <a:t>) (solutions)</a:t>
            </a:r>
          </a:p>
          <a:p>
            <a:pPr eaLnBrk="1" hangingPunct="1">
              <a:lnSpc>
                <a:spcPct val="120000"/>
              </a:lnSpc>
            </a:pPr>
            <a:r>
              <a:rPr lang="en-US" sz="2800" dirty="0">
                <a:latin typeface="Times New Roman" charset="0"/>
              </a:rPr>
              <a:t> 4. </a:t>
            </a:r>
            <a:r>
              <a:rPr lang="en-US" sz="2800" u="sng" dirty="0">
                <a:latin typeface="Times New Roman" charset="0"/>
              </a:rPr>
              <a:t>Valuing</a:t>
            </a:r>
            <a:r>
              <a:rPr lang="en-US" sz="2800" dirty="0">
                <a:latin typeface="Times New Roman" charset="0"/>
              </a:rPr>
              <a:t>—</a:t>
            </a:r>
            <a:r>
              <a:rPr lang="en-US" dirty="0">
                <a:latin typeface="Times New Roman" charset="0"/>
              </a:rPr>
              <a:t>weighing all the options based on several factors; prioritizing; committing to a decision</a:t>
            </a:r>
            <a:r>
              <a:rPr lang="en-US" sz="2800" dirty="0">
                <a:latin typeface="Times New Roman" charset="0"/>
              </a:rPr>
              <a:t> (</a:t>
            </a:r>
            <a:r>
              <a:rPr lang="en-US" dirty="0">
                <a:latin typeface="Times New Roman" charset="0"/>
              </a:rPr>
              <a:t>decision</a:t>
            </a:r>
            <a:r>
              <a:rPr lang="en-US" sz="2800" dirty="0">
                <a:latin typeface="Times New Roman" charset="0"/>
              </a:rPr>
              <a:t>)</a:t>
            </a:r>
          </a:p>
          <a:p>
            <a:pPr eaLnBrk="1" hangingPunct="1">
              <a:lnSpc>
                <a:spcPct val="120000"/>
              </a:lnSpc>
            </a:pPr>
            <a:r>
              <a:rPr lang="en-US" sz="2800" dirty="0">
                <a:latin typeface="Times New Roman" charset="0"/>
              </a:rPr>
              <a:t> 5. </a:t>
            </a:r>
            <a:r>
              <a:rPr lang="en-US" sz="2800" u="sng" dirty="0">
                <a:latin typeface="Times New Roman" charset="0"/>
              </a:rPr>
              <a:t>Execution</a:t>
            </a:r>
            <a:r>
              <a:rPr lang="en-US" sz="2800" dirty="0">
                <a:latin typeface="Times New Roman" charset="0"/>
              </a:rPr>
              <a:t>—</a:t>
            </a:r>
            <a:r>
              <a:rPr lang="en-US" dirty="0">
                <a:latin typeface="Times New Roman" charset="0"/>
              </a:rPr>
              <a:t>planning, try-out, and applying (action)</a:t>
            </a:r>
          </a:p>
        </p:txBody>
      </p:sp>
      <p:sp>
        <p:nvSpPr>
          <p:cNvPr id="43010" name="Text Box 3"/>
          <p:cNvSpPr txBox="1">
            <a:spLocks noChangeArrowheads="1"/>
          </p:cNvSpPr>
          <p:nvPr/>
        </p:nvSpPr>
        <p:spPr bwMode="auto">
          <a:xfrm>
            <a:off x="1266825" y="838200"/>
            <a:ext cx="6259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50000"/>
              </a:spcBef>
            </a:pPr>
            <a:endParaRPr lang="en-US">
              <a:latin typeface="Verdana" charset="0"/>
            </a:endParaRPr>
          </a:p>
        </p:txBody>
      </p:sp>
      <p:sp>
        <p:nvSpPr>
          <p:cNvPr id="43011" name="Text Box 4"/>
          <p:cNvSpPr txBox="1">
            <a:spLocks noChangeArrowheads="1"/>
          </p:cNvSpPr>
          <p:nvPr/>
        </p:nvSpPr>
        <p:spPr bwMode="auto">
          <a:xfrm>
            <a:off x="1476375" y="609600"/>
            <a:ext cx="53403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4400">
                <a:latin typeface="Verdana" charset="0"/>
              </a:rPr>
              <a:t>The CASVE CYCLE</a:t>
            </a:r>
          </a:p>
        </p:txBody>
      </p:sp>
    </p:spTree>
    <p:extLst>
      <p:ext uri="{BB962C8B-B14F-4D97-AF65-F5344CB8AC3E}">
        <p14:creationId xmlns:p14="http://schemas.microsoft.com/office/powerpoint/2010/main" val="4071780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2" descr="http://www.career.fsu.edu/documents/cognitive%20information%20processing/Core%20Concepts%20of%20a%20Cognitive%20Approach_files/image0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447800"/>
            <a:ext cx="7239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4" name="TextBox 2"/>
          <p:cNvSpPr txBox="1">
            <a:spLocks noChangeArrowheads="1"/>
          </p:cNvSpPr>
          <p:nvPr/>
        </p:nvSpPr>
        <p:spPr bwMode="auto">
          <a:xfrm>
            <a:off x="1285875" y="457200"/>
            <a:ext cx="69913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4000">
                <a:latin typeface="Verdana" charset="0"/>
              </a:rPr>
              <a:t>The CASVE CYCLE (Cont.)</a:t>
            </a:r>
          </a:p>
          <a:p>
            <a:pPr algn="ctr" eaLnBrk="1" hangingPunct="1"/>
            <a:endParaRPr lang="en-US"/>
          </a:p>
        </p:txBody>
      </p:sp>
    </p:spTree>
    <p:extLst>
      <p:ext uri="{BB962C8B-B14F-4D97-AF65-F5344CB8AC3E}">
        <p14:creationId xmlns:p14="http://schemas.microsoft.com/office/powerpoint/2010/main" val="41064945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Title 3"/>
          <p:cNvSpPr>
            <a:spLocks noGrp="1"/>
          </p:cNvSpPr>
          <p:nvPr>
            <p:ph type="title"/>
          </p:nvPr>
        </p:nvSpPr>
        <p:spPr>
          <a:xfrm>
            <a:off x="330200" y="0"/>
            <a:ext cx="8229600" cy="783552"/>
          </a:xfrm>
        </p:spPr>
        <p:txBody>
          <a:bodyPr/>
          <a:lstStyle/>
          <a:p>
            <a:r>
              <a:rPr lang="en-US" dirty="0" smtClean="0"/>
              <a:t>CASVE Case Study</a:t>
            </a:r>
            <a:endParaRPr lang="en-US" dirty="0"/>
          </a:p>
        </p:txBody>
      </p:sp>
      <p:sp>
        <p:nvSpPr>
          <p:cNvPr id="6" name="Content Placeholder 5"/>
          <p:cNvSpPr>
            <a:spLocks noGrp="1"/>
          </p:cNvSpPr>
          <p:nvPr>
            <p:ph idx="1"/>
          </p:nvPr>
        </p:nvSpPr>
        <p:spPr>
          <a:xfrm>
            <a:off x="145144" y="921876"/>
            <a:ext cx="8998856" cy="5434473"/>
          </a:xfrm>
        </p:spPr>
        <p:txBody>
          <a:bodyPr>
            <a:noAutofit/>
          </a:bodyPr>
          <a:lstStyle/>
          <a:p>
            <a:pPr marL="0" lvl="0" indent="0">
              <a:lnSpc>
                <a:spcPct val="115000"/>
              </a:lnSpc>
              <a:spcBef>
                <a:spcPts val="0"/>
              </a:spcBef>
              <a:spcAft>
                <a:spcPts val="1500"/>
              </a:spcAft>
              <a:buNone/>
            </a:pPr>
            <a:r>
              <a:rPr lang="en-US" sz="2000" dirty="0">
                <a:solidFill>
                  <a:schemeClr val="dk1"/>
                </a:solidFill>
              </a:rPr>
              <a:t>Jane enters her freshman year with no </a:t>
            </a:r>
            <a:r>
              <a:rPr lang="en-US" sz="2000" dirty="0" smtClean="0">
                <a:solidFill>
                  <a:schemeClr val="dk1"/>
                </a:solidFill>
              </a:rPr>
              <a:t>clear decision </a:t>
            </a:r>
            <a:r>
              <a:rPr lang="en-US" sz="2000" dirty="0">
                <a:solidFill>
                  <a:schemeClr val="dk1"/>
                </a:solidFill>
              </a:rPr>
              <a:t>about a major. She enjoys helping people and feels a sense of accomplishment in her work. She feels it is important to serve her community. She is a good writer and likes to run track. She feels like her interests are “all over the place”, but has thought about careers in nursing or education. She’d love to coach track but worries she wouldn’t be able to support herself. Her parents seem to disapprove of her coaching track and she feels pressured to choose a major because her family’s finances are </a:t>
            </a:r>
            <a:r>
              <a:rPr lang="en-US" sz="2000" dirty="0" smtClean="0">
                <a:solidFill>
                  <a:schemeClr val="dk1"/>
                </a:solidFill>
              </a:rPr>
              <a:t>tight and she </a:t>
            </a:r>
            <a:r>
              <a:rPr lang="en-US" sz="2000" dirty="0">
                <a:solidFill>
                  <a:schemeClr val="dk1"/>
                </a:solidFill>
              </a:rPr>
              <a:t>doesn’t want to stay in college more than 4 years. </a:t>
            </a:r>
          </a:p>
          <a:p>
            <a:pPr marL="0" lvl="0" indent="0">
              <a:lnSpc>
                <a:spcPct val="115000"/>
              </a:lnSpc>
              <a:spcBef>
                <a:spcPts val="0"/>
              </a:spcBef>
              <a:buNone/>
            </a:pPr>
            <a:r>
              <a:rPr lang="en-US" sz="1800" dirty="0">
                <a:solidFill>
                  <a:srgbClr val="6AA84F"/>
                </a:solidFill>
              </a:rPr>
              <a:t>Consider how Jane might proceed in making an informed and satisfying decision about choosing a major using the CASVE model. What might occur </a:t>
            </a:r>
            <a:r>
              <a:rPr lang="en-US" sz="1800" dirty="0" smtClean="0">
                <a:solidFill>
                  <a:srgbClr val="6AA84F"/>
                </a:solidFill>
              </a:rPr>
              <a:t>at </a:t>
            </a:r>
            <a:r>
              <a:rPr lang="en-US" sz="1800" dirty="0">
                <a:solidFill>
                  <a:srgbClr val="6AA84F"/>
                </a:solidFill>
              </a:rPr>
              <a:t>each stage?</a:t>
            </a:r>
          </a:p>
          <a:p>
            <a:pPr lvl="0">
              <a:lnSpc>
                <a:spcPct val="115000"/>
              </a:lnSpc>
              <a:spcBef>
                <a:spcPts val="0"/>
              </a:spcBef>
              <a:buNone/>
            </a:pPr>
            <a:endParaRPr lang="en-US" sz="1700" dirty="0">
              <a:solidFill>
                <a:schemeClr val="dk1"/>
              </a:solidFill>
            </a:endParaRPr>
          </a:p>
          <a:p>
            <a:pPr lvl="0" algn="ctr">
              <a:spcBef>
                <a:spcPts val="0"/>
              </a:spcBef>
              <a:buNone/>
            </a:pPr>
            <a:r>
              <a:rPr lang="en-US" sz="1800" b="1" dirty="0">
                <a:solidFill>
                  <a:srgbClr val="0000FF"/>
                </a:solidFill>
              </a:rPr>
              <a:t>C</a:t>
            </a:r>
            <a:r>
              <a:rPr lang="en-US" sz="1800" dirty="0">
                <a:solidFill>
                  <a:srgbClr val="0000FF"/>
                </a:solidFill>
              </a:rPr>
              <a:t>ommunication (identifying the problem</a:t>
            </a:r>
            <a:r>
              <a:rPr lang="en-US" sz="1800" dirty="0" smtClean="0">
                <a:solidFill>
                  <a:srgbClr val="0000FF"/>
                </a:solidFill>
              </a:rPr>
              <a:t>)</a:t>
            </a:r>
            <a:endParaRPr lang="en-US" sz="1800" dirty="0">
              <a:solidFill>
                <a:srgbClr val="0000FF"/>
              </a:solidFill>
            </a:endParaRPr>
          </a:p>
          <a:p>
            <a:pPr lvl="0" algn="ctr">
              <a:spcBef>
                <a:spcPts val="0"/>
              </a:spcBef>
              <a:buNone/>
            </a:pPr>
            <a:r>
              <a:rPr lang="en-US" sz="1800" b="1" dirty="0" smtClean="0">
                <a:solidFill>
                  <a:srgbClr val="0000FF"/>
                </a:solidFill>
              </a:rPr>
              <a:t>		A</a:t>
            </a:r>
            <a:r>
              <a:rPr lang="en-US" sz="1800" dirty="0" smtClean="0">
                <a:solidFill>
                  <a:srgbClr val="0000FF"/>
                </a:solidFill>
              </a:rPr>
              <a:t>nalysis </a:t>
            </a:r>
            <a:r>
              <a:rPr lang="en-US" sz="1800" dirty="0">
                <a:solidFill>
                  <a:srgbClr val="0000FF"/>
                </a:solidFill>
              </a:rPr>
              <a:t>(understanding self and options</a:t>
            </a:r>
            <a:r>
              <a:rPr lang="en-US" sz="1800" dirty="0" smtClean="0">
                <a:solidFill>
                  <a:srgbClr val="0000FF"/>
                </a:solidFill>
              </a:rPr>
              <a:t>)</a:t>
            </a:r>
            <a:endParaRPr lang="en-US" sz="1800" dirty="0">
              <a:solidFill>
                <a:srgbClr val="0000FF"/>
              </a:solidFill>
            </a:endParaRPr>
          </a:p>
          <a:p>
            <a:pPr lvl="0" algn="ctr">
              <a:spcBef>
                <a:spcPts val="0"/>
              </a:spcBef>
              <a:buNone/>
            </a:pPr>
            <a:r>
              <a:rPr lang="en-US" sz="1800" b="1" dirty="0" smtClean="0">
                <a:solidFill>
                  <a:srgbClr val="0000FF"/>
                </a:solidFill>
              </a:rPr>
              <a:t>			S</a:t>
            </a:r>
            <a:r>
              <a:rPr lang="en-US" sz="1800" dirty="0" smtClean="0">
                <a:solidFill>
                  <a:srgbClr val="0000FF"/>
                </a:solidFill>
              </a:rPr>
              <a:t>ynthesis </a:t>
            </a:r>
            <a:r>
              <a:rPr lang="en-US" sz="1800" dirty="0">
                <a:solidFill>
                  <a:srgbClr val="0000FF"/>
                </a:solidFill>
              </a:rPr>
              <a:t>(expanding </a:t>
            </a:r>
            <a:r>
              <a:rPr lang="en-US" sz="1800" dirty="0" smtClean="0">
                <a:solidFill>
                  <a:srgbClr val="0000FF"/>
                </a:solidFill>
              </a:rPr>
              <a:t>and </a:t>
            </a:r>
            <a:r>
              <a:rPr lang="en-US" sz="1800" dirty="0">
                <a:solidFill>
                  <a:srgbClr val="0000FF"/>
                </a:solidFill>
              </a:rPr>
              <a:t>narrowing the solutions</a:t>
            </a:r>
            <a:r>
              <a:rPr lang="en-US" sz="1800" dirty="0" smtClean="0">
                <a:solidFill>
                  <a:srgbClr val="0000FF"/>
                </a:solidFill>
              </a:rPr>
              <a:t>)</a:t>
            </a:r>
            <a:endParaRPr lang="en-US" sz="1800" dirty="0">
              <a:solidFill>
                <a:srgbClr val="0000FF"/>
              </a:solidFill>
            </a:endParaRPr>
          </a:p>
          <a:p>
            <a:pPr lvl="0" algn="ctr">
              <a:spcBef>
                <a:spcPts val="0"/>
              </a:spcBef>
              <a:buNone/>
            </a:pPr>
            <a:r>
              <a:rPr lang="en-US" sz="1800" b="1" dirty="0" smtClean="0">
                <a:solidFill>
                  <a:srgbClr val="0000FF"/>
                </a:solidFill>
              </a:rPr>
              <a:t>				V</a:t>
            </a:r>
            <a:r>
              <a:rPr lang="en-US" sz="1800" dirty="0" smtClean="0">
                <a:solidFill>
                  <a:srgbClr val="0000FF"/>
                </a:solidFill>
              </a:rPr>
              <a:t>aluing </a:t>
            </a:r>
            <a:r>
              <a:rPr lang="en-US" sz="1800" dirty="0">
                <a:solidFill>
                  <a:srgbClr val="0000FF"/>
                </a:solidFill>
              </a:rPr>
              <a:t>(weighing options, making decision</a:t>
            </a:r>
            <a:r>
              <a:rPr lang="en-US" sz="1800" dirty="0" smtClean="0">
                <a:solidFill>
                  <a:srgbClr val="0000FF"/>
                </a:solidFill>
              </a:rPr>
              <a:t>)</a:t>
            </a:r>
            <a:endParaRPr lang="en-US" sz="1800" dirty="0">
              <a:solidFill>
                <a:srgbClr val="0000FF"/>
              </a:solidFill>
            </a:endParaRPr>
          </a:p>
          <a:p>
            <a:pPr lvl="0" algn="ctr">
              <a:spcBef>
                <a:spcPts val="0"/>
              </a:spcBef>
              <a:buNone/>
            </a:pPr>
            <a:r>
              <a:rPr lang="en-US" sz="1800" b="1" dirty="0" smtClean="0">
                <a:solidFill>
                  <a:srgbClr val="0000FF"/>
                </a:solidFill>
              </a:rPr>
              <a:t>					E</a:t>
            </a:r>
            <a:r>
              <a:rPr lang="en-US" sz="1800" dirty="0" smtClean="0">
                <a:solidFill>
                  <a:srgbClr val="0000FF"/>
                </a:solidFill>
              </a:rPr>
              <a:t>xecution </a:t>
            </a:r>
            <a:r>
              <a:rPr lang="en-US" sz="1800" dirty="0">
                <a:solidFill>
                  <a:srgbClr val="0000FF"/>
                </a:solidFill>
              </a:rPr>
              <a:t>(action, evaluation</a:t>
            </a:r>
            <a:r>
              <a:rPr lang="en-US" sz="1800" dirty="0" smtClean="0">
                <a:solidFill>
                  <a:srgbClr val="0000FF"/>
                </a:solidFill>
              </a:rPr>
              <a:t>)</a:t>
            </a:r>
            <a:endParaRPr lang="en-US" sz="1800" dirty="0">
              <a:solidFill>
                <a:srgbClr val="0000FF"/>
              </a:solidFill>
            </a:endParaRPr>
          </a:p>
        </p:txBody>
      </p:sp>
      <p:sp>
        <p:nvSpPr>
          <p:cNvPr id="5" name="Slide Number Placeholder 4"/>
          <p:cNvSpPr>
            <a:spLocks noGrp="1"/>
          </p:cNvSpPr>
          <p:nvPr>
            <p:ph type="sldNum" sz="quarter" idx="12"/>
          </p:nvPr>
        </p:nvSpPr>
        <p:spPr/>
        <p:txBody>
          <a:bodyPr/>
          <a:lstStyle/>
          <a:p>
            <a:fld id="{65D6D358-8A24-7049-A48F-65336BBBFA23}" type="slidenum">
              <a:rPr lang="en-US" smtClean="0"/>
              <a:t>15</a:t>
            </a:fld>
            <a:endParaRPr lang="en-US"/>
          </a:p>
        </p:txBody>
      </p:sp>
    </p:spTree>
    <p:extLst>
      <p:ext uri="{BB962C8B-B14F-4D97-AF65-F5344CB8AC3E}">
        <p14:creationId xmlns:p14="http://schemas.microsoft.com/office/powerpoint/2010/main" val="30560069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0430" y="2348835"/>
            <a:ext cx="4553851" cy="1169551"/>
          </a:xfrm>
          <a:prstGeom prst="rect">
            <a:avLst/>
          </a:prstGeom>
          <a:noFill/>
        </p:spPr>
        <p:txBody>
          <a:bodyPr wrap="none" rtlCol="0">
            <a:spAutoFit/>
          </a:bodyPr>
          <a:lstStyle/>
          <a:p>
            <a:r>
              <a:rPr lang="en-US" sz="7000" dirty="0" smtClean="0"/>
              <a:t>Stereotypes</a:t>
            </a:r>
            <a:endParaRPr lang="en-US" sz="7000" dirty="0"/>
          </a:p>
        </p:txBody>
      </p:sp>
    </p:spTree>
    <p:extLst>
      <p:ext uri="{BB962C8B-B14F-4D97-AF65-F5344CB8AC3E}">
        <p14:creationId xmlns:p14="http://schemas.microsoft.com/office/powerpoint/2010/main" val="15866636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latin typeface="Arial"/>
                <a:cs typeface="Arial"/>
              </a:rPr>
              <a:t>What is a stereotype?</a:t>
            </a:r>
            <a:endParaRPr lang="en-US" dirty="0">
              <a:solidFill>
                <a:srgbClr val="000090"/>
              </a:solidFill>
              <a:latin typeface="Arial"/>
              <a:cs typeface="Arial"/>
            </a:endParaRPr>
          </a:p>
        </p:txBody>
      </p:sp>
      <p:sp>
        <p:nvSpPr>
          <p:cNvPr id="74" name="Shape 74"/>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spcBef>
                <a:spcPts val="640"/>
              </a:spcBef>
              <a:spcAft>
                <a:spcPts val="0"/>
              </a:spcAft>
              <a:buClr>
                <a:schemeClr val="hlink"/>
              </a:buClr>
              <a:buSzPct val="25000"/>
              <a:buFont typeface="Tahoma"/>
              <a:buNone/>
            </a:pPr>
            <a:r>
              <a:rPr lang="en-US" sz="3200" i="0" u="none" strike="noStrike" cap="none" baseline="0" dirty="0" smtClean="0">
                <a:solidFill>
                  <a:schemeClr val="dk1"/>
                </a:solidFill>
                <a:latin typeface="Arial"/>
                <a:ea typeface="Tahoma"/>
                <a:cs typeface="Arial"/>
                <a:sym typeface="Tahoma"/>
              </a:rPr>
              <a:t>“</a:t>
            </a:r>
            <a:r>
              <a:rPr lang="en-US" sz="3200" i="0" u="none" strike="noStrike" cap="none" baseline="0" dirty="0">
                <a:solidFill>
                  <a:schemeClr val="dk1"/>
                </a:solidFill>
                <a:latin typeface="Arial"/>
                <a:ea typeface="Tahoma"/>
                <a:cs typeface="Arial"/>
                <a:sym typeface="Tahoma"/>
              </a:rPr>
              <a:t>A conceptualization of another person based on a group s/he belongs to that we use to guide our interactions in the absence of other information</a:t>
            </a:r>
            <a:r>
              <a:rPr lang="en-US" sz="3200" i="0" u="none" strike="noStrike" cap="none" baseline="0" dirty="0" smtClean="0">
                <a:solidFill>
                  <a:schemeClr val="dk1"/>
                </a:solidFill>
                <a:latin typeface="Arial"/>
                <a:ea typeface="Tahoma"/>
                <a:cs typeface="Arial"/>
                <a:sym typeface="Tahoma"/>
              </a:rPr>
              <a:t>”</a:t>
            </a:r>
          </a:p>
          <a:p>
            <a:pPr marL="0" marR="0" lvl="0" indent="0" algn="l" rtl="0">
              <a:spcBef>
                <a:spcPts val="640"/>
              </a:spcBef>
              <a:spcAft>
                <a:spcPts val="0"/>
              </a:spcAft>
              <a:buClr>
                <a:schemeClr val="hlink"/>
              </a:buClr>
              <a:buSzPct val="25000"/>
              <a:buFont typeface="Tahoma"/>
              <a:buNone/>
            </a:pPr>
            <a:endParaRPr lang="en-US" sz="3200" b="1" dirty="0">
              <a:solidFill>
                <a:schemeClr val="dk1"/>
              </a:solidFill>
              <a:latin typeface="Arial"/>
              <a:ea typeface="Tahoma"/>
              <a:cs typeface="Arial"/>
              <a:sym typeface="Tahoma"/>
            </a:endParaRPr>
          </a:p>
          <a:p>
            <a:pPr marL="0" marR="0" lvl="0" indent="0" algn="l" rtl="0">
              <a:spcBef>
                <a:spcPts val="640"/>
              </a:spcBef>
              <a:spcAft>
                <a:spcPts val="0"/>
              </a:spcAft>
              <a:buClr>
                <a:schemeClr val="hlink"/>
              </a:buClr>
              <a:buSzPct val="25000"/>
              <a:buFont typeface="Tahoma"/>
              <a:buNone/>
            </a:pPr>
            <a:endParaRPr lang="en-US" sz="3200" b="1" i="0" u="none" strike="noStrike" cap="none" baseline="0" dirty="0">
              <a:solidFill>
                <a:schemeClr val="dk1"/>
              </a:solidFill>
              <a:latin typeface="Arial"/>
              <a:ea typeface="Tahoma"/>
              <a:cs typeface="Arial"/>
              <a:sym typeface="Tahoma"/>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17</a:t>
            </a:fld>
            <a:endParaRPr lang="en-US"/>
          </a:p>
        </p:txBody>
      </p:sp>
    </p:spTree>
    <p:extLst>
      <p:ext uri="{BB962C8B-B14F-4D97-AF65-F5344CB8AC3E}">
        <p14:creationId xmlns:p14="http://schemas.microsoft.com/office/powerpoint/2010/main" val="24559682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it important to cover stereotypes in a career development class?</a:t>
            </a:r>
            <a:endParaRPr lang="en-US" dirty="0"/>
          </a:p>
        </p:txBody>
      </p:sp>
      <p:sp>
        <p:nvSpPr>
          <p:cNvPr id="38" name="Shape 38"/>
          <p:cNvSpPr txBox="1">
            <a:spLocks noGrp="1"/>
          </p:cNvSpPr>
          <p:nvPr>
            <p:ph idx="1"/>
          </p:nvPr>
        </p:nvSpPr>
        <p:spPr>
          <a:prstGeom prst="rect">
            <a:avLst/>
          </a:prstGeom>
          <a:noFill/>
          <a:ln>
            <a:noFill/>
          </a:ln>
        </p:spPr>
        <p:txBody>
          <a:bodyPr lIns="91425" tIns="45700" rIns="91425" bIns="45700" anchor="t" anchorCtr="0">
            <a:noAutofit/>
          </a:bodyPr>
          <a:lstStyle/>
          <a:p>
            <a:pPr marL="284163" indent="-284163">
              <a:spcBef>
                <a:spcPts val="0"/>
              </a:spcBef>
              <a:buClr>
                <a:schemeClr val="hlink"/>
              </a:buClr>
              <a:buSzPct val="110000"/>
            </a:pPr>
            <a:endParaRPr lang="en-US" sz="2900" b="0" i="0" u="none" strike="noStrike" cap="none" baseline="0" dirty="0" smtClean="0">
              <a:solidFill>
                <a:schemeClr val="dk1"/>
              </a:solidFill>
              <a:latin typeface="Arial"/>
              <a:ea typeface="Tahoma"/>
              <a:cs typeface="Arial"/>
              <a:sym typeface="Tahoma"/>
            </a:endParaRPr>
          </a:p>
          <a:p>
            <a:pPr marL="284163" indent="-284163">
              <a:spcBef>
                <a:spcPts val="0"/>
              </a:spcBef>
              <a:buClr>
                <a:schemeClr val="hlink"/>
              </a:buClr>
              <a:buSzPct val="110000"/>
            </a:pPr>
            <a:r>
              <a:rPr lang="en-US" sz="2900" b="0" i="0" u="none" strike="noStrike" cap="none" baseline="0" dirty="0" smtClean="0">
                <a:solidFill>
                  <a:schemeClr val="dk1"/>
                </a:solidFill>
                <a:latin typeface="Arial"/>
                <a:ea typeface="Tahoma"/>
                <a:cs typeface="Arial"/>
                <a:sym typeface="Tahoma"/>
              </a:rPr>
              <a:t>Helpful to </a:t>
            </a:r>
            <a:r>
              <a:rPr lang="en-US" sz="2900" b="0" i="0" u="none" strike="noStrike" cap="none" baseline="0" dirty="0">
                <a:solidFill>
                  <a:schemeClr val="dk1"/>
                </a:solidFill>
                <a:latin typeface="Arial"/>
                <a:ea typeface="Tahoma"/>
                <a:cs typeface="Arial"/>
                <a:sym typeface="Tahoma"/>
              </a:rPr>
              <a:t>understand how stereotypes </a:t>
            </a:r>
            <a:r>
              <a:rPr lang="en-US" sz="2900" b="0" i="0" u="none" strike="noStrike" cap="none" baseline="0" dirty="0" smtClean="0">
                <a:solidFill>
                  <a:schemeClr val="dk1"/>
                </a:solidFill>
                <a:latin typeface="Arial"/>
                <a:ea typeface="Tahoma"/>
                <a:cs typeface="Arial"/>
                <a:sym typeface="Tahoma"/>
              </a:rPr>
              <a:t>may impact </a:t>
            </a:r>
            <a:r>
              <a:rPr lang="en-US" sz="2900" b="0" i="0" u="none" strike="noStrike" cap="none" baseline="0" dirty="0">
                <a:solidFill>
                  <a:schemeClr val="dk1"/>
                </a:solidFill>
                <a:latin typeface="Arial"/>
                <a:ea typeface="Tahoma"/>
                <a:cs typeface="Arial"/>
                <a:sym typeface="Tahoma"/>
              </a:rPr>
              <a:t>initial </a:t>
            </a:r>
            <a:r>
              <a:rPr lang="en-US" sz="2900" b="0" i="0" u="none" strike="noStrike" cap="none" baseline="0" dirty="0" smtClean="0">
                <a:solidFill>
                  <a:schemeClr val="dk1"/>
                </a:solidFill>
                <a:latin typeface="Arial"/>
                <a:ea typeface="Tahoma"/>
                <a:cs typeface="Arial"/>
                <a:sym typeface="Tahoma"/>
              </a:rPr>
              <a:t>(and ongoing) decisions </a:t>
            </a:r>
            <a:r>
              <a:rPr lang="en-US" sz="2900" b="0" i="0" u="none" strike="noStrike" cap="none" baseline="0" dirty="0">
                <a:solidFill>
                  <a:schemeClr val="dk1"/>
                </a:solidFill>
                <a:latin typeface="Arial"/>
                <a:ea typeface="Tahoma"/>
                <a:cs typeface="Arial"/>
                <a:sym typeface="Tahoma"/>
              </a:rPr>
              <a:t>about </a:t>
            </a:r>
            <a:r>
              <a:rPr lang="en-US" sz="2900" b="0" i="0" u="none" strike="noStrike" cap="none" baseline="0" dirty="0" smtClean="0">
                <a:solidFill>
                  <a:schemeClr val="dk1"/>
                </a:solidFill>
                <a:latin typeface="Arial"/>
                <a:ea typeface="Tahoma"/>
                <a:cs typeface="Arial"/>
                <a:sym typeface="Tahoma"/>
              </a:rPr>
              <a:t>majors,</a:t>
            </a:r>
            <a:r>
              <a:rPr lang="en-US" sz="2900" b="0" i="0" u="none" strike="noStrike" cap="none" dirty="0" smtClean="0">
                <a:solidFill>
                  <a:schemeClr val="dk1"/>
                </a:solidFill>
                <a:latin typeface="Arial"/>
                <a:ea typeface="Tahoma"/>
                <a:cs typeface="Arial"/>
                <a:sym typeface="Tahoma"/>
              </a:rPr>
              <a:t> </a:t>
            </a:r>
            <a:r>
              <a:rPr lang="en-US" sz="2900" b="0" i="0" u="none" strike="noStrike" cap="none" baseline="0" dirty="0" smtClean="0">
                <a:solidFill>
                  <a:schemeClr val="dk1"/>
                </a:solidFill>
                <a:latin typeface="Arial"/>
                <a:ea typeface="Tahoma"/>
                <a:cs typeface="Arial"/>
                <a:sym typeface="Tahoma"/>
              </a:rPr>
              <a:t>careers, and options</a:t>
            </a:r>
            <a:endParaRPr lang="en-US" sz="2900" b="0" i="0" u="none" strike="noStrike" cap="none" baseline="0" dirty="0">
              <a:solidFill>
                <a:schemeClr val="dk1"/>
              </a:solidFill>
              <a:latin typeface="Arial"/>
              <a:ea typeface="Tahoma"/>
              <a:cs typeface="Arial"/>
              <a:sym typeface="Tahoma"/>
            </a:endParaRPr>
          </a:p>
          <a:p>
            <a:pPr marL="284163" indent="-284163">
              <a:spcBef>
                <a:spcPts val="400"/>
              </a:spcBef>
              <a:buClr>
                <a:schemeClr val="hlink"/>
              </a:buClr>
            </a:pPr>
            <a:endParaRPr sz="2900" b="0" i="0" u="none" strike="noStrike" cap="none" baseline="0" dirty="0">
              <a:solidFill>
                <a:schemeClr val="dk1"/>
              </a:solidFill>
              <a:latin typeface="Arial"/>
              <a:ea typeface="Tahoma"/>
              <a:cs typeface="Arial"/>
              <a:sym typeface="Tahoma"/>
            </a:endParaRPr>
          </a:p>
          <a:p>
            <a:pPr marL="284163" indent="-284163">
              <a:spcBef>
                <a:spcPts val="640"/>
              </a:spcBef>
              <a:buClr>
                <a:schemeClr val="hlink"/>
              </a:buClr>
              <a:buSzPct val="110000"/>
            </a:pPr>
            <a:r>
              <a:rPr lang="en-US" sz="2900" b="0" i="0" u="none" strike="noStrike" cap="none" baseline="0" dirty="0" smtClean="0">
                <a:solidFill>
                  <a:schemeClr val="dk1"/>
                </a:solidFill>
                <a:latin typeface="Arial"/>
                <a:ea typeface="Tahoma"/>
                <a:cs typeface="Arial"/>
                <a:sym typeface="Tahoma"/>
              </a:rPr>
              <a:t>Increase awareness of how </a:t>
            </a:r>
            <a:r>
              <a:rPr lang="en-US" sz="2900" b="0" i="0" u="none" strike="noStrike" cap="none" baseline="0" dirty="0">
                <a:solidFill>
                  <a:schemeClr val="dk1"/>
                </a:solidFill>
                <a:latin typeface="Arial"/>
                <a:ea typeface="Tahoma"/>
                <a:cs typeface="Arial"/>
                <a:sym typeface="Tahoma"/>
              </a:rPr>
              <a:t>stereotypes may </a:t>
            </a:r>
            <a:r>
              <a:rPr lang="en-US" sz="2900" b="0" i="0" u="none" strike="noStrike" cap="none" baseline="0" dirty="0" smtClean="0">
                <a:solidFill>
                  <a:schemeClr val="dk1"/>
                </a:solidFill>
                <a:latin typeface="Arial"/>
                <a:ea typeface="Tahoma"/>
                <a:cs typeface="Arial"/>
                <a:sym typeface="Tahoma"/>
              </a:rPr>
              <a:t>affect your </a:t>
            </a:r>
            <a:r>
              <a:rPr lang="en-US" sz="2900" b="0" i="0" u="none" strike="noStrike" cap="none" baseline="0" dirty="0">
                <a:solidFill>
                  <a:schemeClr val="dk1"/>
                </a:solidFill>
                <a:latin typeface="Arial"/>
                <a:ea typeface="Tahoma"/>
                <a:cs typeface="Arial"/>
                <a:sym typeface="Tahoma"/>
              </a:rPr>
              <a:t>perceptions of co-workers and bosses and how you may be stereotyped by co-workers and bosses</a:t>
            </a:r>
          </a:p>
          <a:p>
            <a:pPr>
              <a:spcBef>
                <a:spcPts val="400"/>
              </a:spcBef>
              <a:buClr>
                <a:schemeClr val="hlink"/>
              </a:buClr>
            </a:pPr>
            <a:endParaRPr sz="2900" b="0" i="0" u="none" strike="noStrike" cap="none" baseline="0" dirty="0">
              <a:solidFill>
                <a:schemeClr val="dk1"/>
              </a:solidFill>
              <a:latin typeface="Arial"/>
              <a:ea typeface="Tahoma"/>
              <a:cs typeface="Arial"/>
              <a:sym typeface="Tahoma"/>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18</a:t>
            </a:fld>
            <a:endParaRPr lang="en-US"/>
          </a:p>
        </p:txBody>
      </p:sp>
    </p:spTree>
    <p:extLst>
      <p:ext uri="{BB962C8B-B14F-4D97-AF65-F5344CB8AC3E}">
        <p14:creationId xmlns:p14="http://schemas.microsoft.com/office/powerpoint/2010/main" val="126974624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rPr>
              <a:t>Activity I</a:t>
            </a:r>
            <a:endParaRPr lang="en-US" dirty="0">
              <a:solidFill>
                <a:srgbClr val="000090"/>
              </a:solidFill>
            </a:endParaRPr>
          </a:p>
        </p:txBody>
      </p:sp>
      <p:sp>
        <p:nvSpPr>
          <p:cNvPr id="50" name="Shape 50"/>
          <p:cNvSpPr txBox="1">
            <a:spLocks noGrp="1"/>
          </p:cNvSpPr>
          <p:nvPr>
            <p:ph idx="1"/>
          </p:nvPr>
        </p:nvSpPr>
        <p:spPr>
          <a:prstGeom prst="rect">
            <a:avLst/>
          </a:prstGeom>
          <a:noFill/>
          <a:ln>
            <a:noFill/>
          </a:ln>
        </p:spPr>
        <p:txBody>
          <a:bodyPr lIns="91425" tIns="45700" rIns="91425" bIns="45700" anchor="t" anchorCtr="0">
            <a:noAutofit/>
          </a:bodyPr>
          <a:lstStyle/>
          <a:p>
            <a:pPr marL="514350" indent="-514350">
              <a:spcBef>
                <a:spcPts val="0"/>
              </a:spcBef>
              <a:buClr>
                <a:schemeClr val="hlink"/>
              </a:buClr>
              <a:buSzPct val="110000"/>
              <a:buFont typeface="+mj-lt"/>
              <a:buAutoNum type="arabicPeriod"/>
            </a:pPr>
            <a:r>
              <a:rPr lang="en-US" sz="3200" dirty="0">
                <a:sym typeface="Tahoma"/>
              </a:rPr>
              <a:t>Divide into </a:t>
            </a:r>
            <a:r>
              <a:rPr lang="en-US" sz="3200" dirty="0" smtClean="0">
                <a:sym typeface="Tahoma"/>
              </a:rPr>
              <a:t>groups</a:t>
            </a:r>
            <a:r>
              <a:rPr lang="en-US" sz="3200" dirty="0">
                <a:sym typeface="Tahoma"/>
              </a:rPr>
              <a:t>; each group picks up </a:t>
            </a:r>
            <a:r>
              <a:rPr lang="en-US" sz="3200" dirty="0" smtClean="0">
                <a:sym typeface="Tahoma"/>
              </a:rPr>
              <a:t>1 slip of paper</a:t>
            </a:r>
            <a:endParaRPr lang="en-US" sz="3200" dirty="0">
              <a:sym typeface="Tahoma"/>
            </a:endParaRPr>
          </a:p>
          <a:p>
            <a:pPr marL="514350" indent="-514350">
              <a:spcBef>
                <a:spcPts val="640"/>
              </a:spcBef>
              <a:buClr>
                <a:schemeClr val="hlink"/>
              </a:buClr>
              <a:buSzPct val="110000"/>
              <a:buFont typeface="+mj-lt"/>
              <a:buAutoNum type="arabicPeriod"/>
            </a:pPr>
            <a:r>
              <a:rPr lang="en-US" sz="3200" dirty="0" smtClean="0">
                <a:sym typeface="Tahoma"/>
              </a:rPr>
              <a:t>On </a:t>
            </a:r>
            <a:r>
              <a:rPr lang="en-US" sz="3200" dirty="0">
                <a:sym typeface="Tahoma"/>
              </a:rPr>
              <a:t>a sheet of paper, write down </a:t>
            </a:r>
            <a:r>
              <a:rPr lang="en-US" sz="3200" dirty="0" smtClean="0">
                <a:sym typeface="Tahoma"/>
              </a:rPr>
              <a:t>the stereotypes </a:t>
            </a:r>
            <a:r>
              <a:rPr lang="en-US" sz="3200" dirty="0">
                <a:sym typeface="Tahoma"/>
              </a:rPr>
              <a:t>&amp; </a:t>
            </a:r>
            <a:r>
              <a:rPr lang="en-US" sz="3200" b="1" dirty="0">
                <a:sym typeface="Tahoma"/>
              </a:rPr>
              <a:t>stereotypical</a:t>
            </a:r>
            <a:r>
              <a:rPr lang="en-US" sz="3200" dirty="0">
                <a:sym typeface="Tahoma"/>
              </a:rPr>
              <a:t> occupations of the group written on the post it</a:t>
            </a:r>
          </a:p>
          <a:p>
            <a:pPr marL="514350" indent="-514350">
              <a:spcBef>
                <a:spcPts val="640"/>
              </a:spcBef>
              <a:buClr>
                <a:schemeClr val="hlink"/>
              </a:buClr>
              <a:buSzPct val="110000"/>
              <a:buFont typeface="+mj-lt"/>
              <a:buAutoNum type="arabicPeriod"/>
            </a:pPr>
            <a:r>
              <a:rPr lang="en-US" sz="3200" dirty="0" smtClean="0">
                <a:sym typeface="Tahoma"/>
              </a:rPr>
              <a:t>Do </a:t>
            </a:r>
            <a:r>
              <a:rPr lang="en-US" sz="3200" dirty="0">
                <a:sym typeface="Tahoma"/>
              </a:rPr>
              <a:t>not share the name of your group with other groups (and speak quietly)</a:t>
            </a:r>
          </a:p>
          <a:p>
            <a:pPr marL="514350" indent="-514350">
              <a:spcBef>
                <a:spcPts val="640"/>
              </a:spcBef>
              <a:buClr>
                <a:schemeClr val="hlink"/>
              </a:buClr>
              <a:buSzPct val="110000"/>
              <a:buFont typeface="+mj-lt"/>
              <a:buAutoNum type="arabicPeriod"/>
            </a:pPr>
            <a:r>
              <a:rPr lang="en-US" sz="3200" dirty="0" smtClean="0">
                <a:sym typeface="Tahoma"/>
              </a:rPr>
              <a:t>The </a:t>
            </a:r>
            <a:r>
              <a:rPr lang="en-US" sz="3200" dirty="0">
                <a:sym typeface="Tahoma"/>
              </a:rPr>
              <a:t>class will guess your group</a:t>
            </a:r>
          </a:p>
        </p:txBody>
      </p:sp>
      <p:sp>
        <p:nvSpPr>
          <p:cNvPr id="4" name="Slide Number Placeholder 3"/>
          <p:cNvSpPr>
            <a:spLocks noGrp="1"/>
          </p:cNvSpPr>
          <p:nvPr>
            <p:ph type="sldNum" sz="quarter" idx="12"/>
          </p:nvPr>
        </p:nvSpPr>
        <p:spPr/>
        <p:txBody>
          <a:bodyPr/>
          <a:lstStyle/>
          <a:p>
            <a:fld id="{65D6D358-8A24-7049-A48F-65336BBBFA23}" type="slidenum">
              <a:rPr lang="en-US" smtClean="0"/>
              <a:t>19</a:t>
            </a:fld>
            <a:endParaRPr lang="en-US"/>
          </a:p>
        </p:txBody>
      </p:sp>
    </p:spTree>
    <p:extLst>
      <p:ext uri="{BB962C8B-B14F-4D97-AF65-F5344CB8AC3E}">
        <p14:creationId xmlns:p14="http://schemas.microsoft.com/office/powerpoint/2010/main" val="28639777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atin typeface="Tahoma" charset="0"/>
              </a:rPr>
              <a:t>Spotchecking: </a:t>
            </a:r>
          </a:p>
        </p:txBody>
      </p:sp>
      <p:sp>
        <p:nvSpPr>
          <p:cNvPr id="18434" name="Content Placeholder 2"/>
          <p:cNvSpPr>
            <a:spLocks noGrp="1"/>
          </p:cNvSpPr>
          <p:nvPr>
            <p:ph idx="1"/>
          </p:nvPr>
        </p:nvSpPr>
        <p:spPr/>
        <p:txBody>
          <a:bodyPr/>
          <a:lstStyle/>
          <a:p>
            <a:pPr eaLnBrk="1" hangingPunct="1"/>
            <a:r>
              <a:rPr lang="en-US">
                <a:latin typeface="Tahoma" charset="0"/>
              </a:rPr>
              <a:t>What are Marcia</a:t>
            </a:r>
            <a:r>
              <a:rPr lang="ja-JP" altLang="en-US">
                <a:latin typeface="Tahoma" charset="0"/>
              </a:rPr>
              <a:t>’</a:t>
            </a:r>
            <a:r>
              <a:rPr lang="en-US" altLang="ja-JP">
                <a:latin typeface="Tahoma" charset="0"/>
              </a:rPr>
              <a:t>s 4 Statuses of Identity Formation/Achievement? </a:t>
            </a:r>
          </a:p>
          <a:p>
            <a:pPr eaLnBrk="1" hangingPunct="1"/>
            <a:endParaRPr lang="en-US">
              <a:latin typeface="Tahoma" charset="0"/>
            </a:endParaRPr>
          </a:p>
        </p:txBody>
      </p:sp>
    </p:spTree>
    <p:extLst>
      <p:ext uri="{BB962C8B-B14F-4D97-AF65-F5344CB8AC3E}">
        <p14:creationId xmlns:p14="http://schemas.microsoft.com/office/powerpoint/2010/main" val="17254345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solidFill>
                  <a:srgbClr val="000090"/>
                </a:solidFill>
              </a:rPr>
              <a:t>Discussion</a:t>
            </a:r>
            <a:endParaRPr lang="en-US" dirty="0">
              <a:solidFill>
                <a:srgbClr val="000090"/>
              </a:solidFill>
            </a:endParaRPr>
          </a:p>
        </p:txBody>
      </p:sp>
      <p:sp>
        <p:nvSpPr>
          <p:cNvPr id="62" name="Shape 62"/>
          <p:cNvSpPr txBox="1">
            <a:spLocks noGrp="1"/>
          </p:cNvSpPr>
          <p:nvPr>
            <p:ph idx="1"/>
          </p:nvPr>
        </p:nvSpPr>
        <p:spPr>
          <a:xfrm>
            <a:off x="457200" y="1291772"/>
            <a:ext cx="8229600" cy="4525963"/>
          </a:xfrm>
          <a:prstGeom prst="rect">
            <a:avLst/>
          </a:prstGeom>
          <a:noFill/>
          <a:ln>
            <a:noFill/>
          </a:ln>
        </p:spPr>
        <p:txBody>
          <a:bodyPr lIns="91425" tIns="45700" rIns="91425" bIns="45700" anchor="t" anchorCtr="0">
            <a:noAutofit/>
          </a:bodyPr>
          <a:lstStyle/>
          <a:p>
            <a:pPr marL="284163" indent="-284163">
              <a:lnSpc>
                <a:spcPct val="90000"/>
              </a:lnSpc>
              <a:spcBef>
                <a:spcPts val="0"/>
              </a:spcBef>
              <a:buClr>
                <a:schemeClr val="hlink"/>
              </a:buClr>
              <a:buSzPct val="110000"/>
            </a:pPr>
            <a:r>
              <a:rPr lang="en-US" sz="2800" b="0" i="0" u="none" strike="noStrike" cap="none" baseline="0" dirty="0" smtClean="0">
                <a:solidFill>
                  <a:schemeClr val="dk1"/>
                </a:solidFill>
                <a:latin typeface="Arial"/>
                <a:ea typeface="Tahoma"/>
                <a:cs typeface="Arial"/>
                <a:sym typeface="Tahoma"/>
              </a:rPr>
              <a:t>What </a:t>
            </a:r>
            <a:r>
              <a:rPr lang="en-US" sz="2800" b="0" i="0" u="none" strike="noStrike" cap="none" baseline="0" dirty="0">
                <a:solidFill>
                  <a:schemeClr val="dk1"/>
                </a:solidFill>
                <a:latin typeface="Arial"/>
                <a:ea typeface="Tahoma"/>
                <a:cs typeface="Arial"/>
                <a:sym typeface="Tahoma"/>
              </a:rPr>
              <a:t>was it like coming up with these stereotypes</a:t>
            </a:r>
            <a:r>
              <a:rPr lang="en-US" sz="2800" b="0" i="0" u="none" strike="noStrike" cap="none" baseline="0" dirty="0" smtClean="0">
                <a:solidFill>
                  <a:schemeClr val="dk1"/>
                </a:solidFill>
                <a:latin typeface="Arial"/>
                <a:ea typeface="Tahoma"/>
                <a:cs typeface="Arial"/>
                <a:sym typeface="Tahoma"/>
              </a:rPr>
              <a:t>? How did you feel when you heard a stereotype about a group you identify with?</a:t>
            </a:r>
          </a:p>
          <a:p>
            <a:pPr marL="0" indent="0">
              <a:lnSpc>
                <a:spcPct val="90000"/>
              </a:lnSpc>
              <a:spcBef>
                <a:spcPts val="0"/>
              </a:spcBef>
              <a:buClr>
                <a:schemeClr val="hlink"/>
              </a:buClr>
              <a:buSzPct val="110000"/>
              <a:buNone/>
            </a:pPr>
            <a:endParaRPr sz="1800" b="0" i="0" u="none" strike="noStrike" cap="none" baseline="0" dirty="0">
              <a:solidFill>
                <a:schemeClr val="dk1"/>
              </a:solidFill>
              <a:latin typeface="Arial"/>
              <a:ea typeface="Tahoma"/>
              <a:cs typeface="Arial"/>
              <a:sym typeface="Tahoma"/>
            </a:endParaRPr>
          </a:p>
          <a:p>
            <a:pPr marL="284163" indent="-284163">
              <a:lnSpc>
                <a:spcPct val="90000"/>
              </a:lnSpc>
              <a:spcBef>
                <a:spcPts val="560"/>
              </a:spcBef>
              <a:buClr>
                <a:schemeClr val="hlink"/>
              </a:buClr>
              <a:buSzPct val="110000"/>
            </a:pPr>
            <a:r>
              <a:rPr lang="en-US" sz="2800" b="0" i="0" u="none" strike="noStrike" cap="none" baseline="0" dirty="0" smtClean="0">
                <a:solidFill>
                  <a:schemeClr val="dk1"/>
                </a:solidFill>
                <a:latin typeface="Arial"/>
                <a:ea typeface="Tahoma"/>
                <a:cs typeface="Arial"/>
                <a:sym typeface="Tahoma"/>
              </a:rPr>
              <a:t>How </a:t>
            </a:r>
            <a:r>
              <a:rPr lang="en-US" sz="2800" b="0" i="0" u="none" strike="noStrike" cap="none" baseline="0" dirty="0">
                <a:solidFill>
                  <a:schemeClr val="dk1"/>
                </a:solidFill>
                <a:latin typeface="Arial"/>
                <a:ea typeface="Tahoma"/>
                <a:cs typeface="Arial"/>
                <a:sym typeface="Tahoma"/>
              </a:rPr>
              <a:t>long did it take for you to come up with these stereotypes</a:t>
            </a:r>
            <a:r>
              <a:rPr lang="en-US" sz="2800" b="0" i="0" u="none" strike="noStrike" cap="none" baseline="0" dirty="0" smtClean="0">
                <a:solidFill>
                  <a:schemeClr val="dk1"/>
                </a:solidFill>
                <a:latin typeface="Arial"/>
                <a:ea typeface="Tahoma"/>
                <a:cs typeface="Arial"/>
                <a:sym typeface="Tahoma"/>
              </a:rPr>
              <a:t>?</a:t>
            </a:r>
            <a:endParaRPr sz="1800" b="0" i="0" u="none" strike="noStrike" cap="none" baseline="0" dirty="0">
              <a:solidFill>
                <a:schemeClr val="dk1"/>
              </a:solidFill>
              <a:latin typeface="Arial"/>
              <a:ea typeface="Tahoma"/>
              <a:cs typeface="Arial"/>
              <a:sym typeface="Tahoma"/>
            </a:endParaRPr>
          </a:p>
          <a:p>
            <a:pPr marL="284163" indent="-284163">
              <a:lnSpc>
                <a:spcPct val="90000"/>
              </a:lnSpc>
              <a:spcBef>
                <a:spcPts val="560"/>
              </a:spcBef>
              <a:buClr>
                <a:schemeClr val="hlink"/>
              </a:buClr>
              <a:buSzPct val="110000"/>
            </a:pPr>
            <a:endParaRPr lang="en-US" sz="2800" b="0" i="0" u="none" strike="noStrike" cap="none" baseline="0" dirty="0" smtClean="0">
              <a:solidFill>
                <a:schemeClr val="dk1"/>
              </a:solidFill>
              <a:latin typeface="Arial"/>
              <a:ea typeface="Tahoma"/>
              <a:cs typeface="Arial"/>
              <a:sym typeface="Tahoma"/>
            </a:endParaRPr>
          </a:p>
          <a:p>
            <a:pPr marL="284163" indent="-284163">
              <a:lnSpc>
                <a:spcPct val="90000"/>
              </a:lnSpc>
              <a:spcBef>
                <a:spcPts val="560"/>
              </a:spcBef>
              <a:buClr>
                <a:schemeClr val="hlink"/>
              </a:buClr>
              <a:buSzPct val="110000"/>
            </a:pPr>
            <a:r>
              <a:rPr lang="en-US" sz="2800" b="0" i="0" u="none" strike="noStrike" cap="none" baseline="0" dirty="0" smtClean="0">
                <a:solidFill>
                  <a:schemeClr val="dk1"/>
                </a:solidFill>
                <a:latin typeface="Arial"/>
                <a:ea typeface="Tahoma"/>
                <a:cs typeface="Arial"/>
                <a:sym typeface="Tahoma"/>
              </a:rPr>
              <a:t>How </a:t>
            </a:r>
            <a:r>
              <a:rPr lang="en-US" sz="2800" b="0" i="0" u="none" strike="noStrike" cap="none" baseline="0" dirty="0">
                <a:solidFill>
                  <a:schemeClr val="dk1"/>
                </a:solidFill>
                <a:latin typeface="Arial"/>
                <a:ea typeface="Tahoma"/>
                <a:cs typeface="Arial"/>
                <a:sym typeface="Tahoma"/>
              </a:rPr>
              <a:t>might stereotypes impact how others perceive </a:t>
            </a:r>
            <a:r>
              <a:rPr lang="en-US" sz="2800" b="0" i="0" u="none" strike="noStrike" cap="none" baseline="0" dirty="0" smtClean="0">
                <a:solidFill>
                  <a:schemeClr val="dk1"/>
                </a:solidFill>
                <a:latin typeface="Arial"/>
                <a:ea typeface="Tahoma"/>
                <a:cs typeface="Arial"/>
                <a:sym typeface="Tahoma"/>
              </a:rPr>
              <a:t>people in </a:t>
            </a:r>
            <a:r>
              <a:rPr lang="en-US" sz="2800" b="0" i="0" u="none" strike="noStrike" cap="none" baseline="0" dirty="0">
                <a:solidFill>
                  <a:schemeClr val="dk1"/>
                </a:solidFill>
                <a:latin typeface="Arial"/>
                <a:ea typeface="Tahoma"/>
                <a:cs typeface="Arial"/>
                <a:sym typeface="Tahoma"/>
              </a:rPr>
              <a:t>your group? You</a:t>
            </a:r>
            <a:r>
              <a:rPr lang="en-US" sz="2800" b="0" i="0" u="none" strike="noStrike" cap="none" baseline="0" dirty="0" smtClean="0">
                <a:solidFill>
                  <a:schemeClr val="dk1"/>
                </a:solidFill>
                <a:latin typeface="Arial"/>
                <a:ea typeface="Tahoma"/>
                <a:cs typeface="Arial"/>
                <a:sym typeface="Tahoma"/>
              </a:rPr>
              <a:t>?</a:t>
            </a:r>
            <a:endParaRPr sz="1800" b="0" i="0" u="none" strike="noStrike" cap="none" baseline="0" dirty="0">
              <a:solidFill>
                <a:schemeClr val="dk1"/>
              </a:solidFill>
              <a:latin typeface="Arial"/>
              <a:ea typeface="Tahoma"/>
              <a:cs typeface="Arial"/>
              <a:sym typeface="Tahoma"/>
            </a:endParaRPr>
          </a:p>
          <a:p>
            <a:pPr marL="284163" indent="-284163">
              <a:lnSpc>
                <a:spcPct val="90000"/>
              </a:lnSpc>
              <a:spcBef>
                <a:spcPts val="560"/>
              </a:spcBef>
              <a:buClr>
                <a:schemeClr val="hlink"/>
              </a:buClr>
              <a:buSzPct val="110000"/>
            </a:pPr>
            <a:endParaRPr lang="en-US" sz="2800" b="0" i="0" u="none" strike="noStrike" cap="none" baseline="0" dirty="0" smtClean="0">
              <a:solidFill>
                <a:schemeClr val="dk1"/>
              </a:solidFill>
              <a:latin typeface="Arial"/>
              <a:ea typeface="Tahoma"/>
              <a:cs typeface="Arial"/>
              <a:sym typeface="Tahoma"/>
            </a:endParaRPr>
          </a:p>
          <a:p>
            <a:pPr marL="284163" indent="-284163">
              <a:lnSpc>
                <a:spcPct val="90000"/>
              </a:lnSpc>
              <a:spcBef>
                <a:spcPts val="560"/>
              </a:spcBef>
              <a:buClr>
                <a:schemeClr val="hlink"/>
              </a:buClr>
              <a:buSzPct val="110000"/>
            </a:pPr>
            <a:r>
              <a:rPr lang="en-US" sz="2800" b="0" i="0" u="none" strike="noStrike" cap="none" baseline="0" dirty="0" smtClean="0">
                <a:solidFill>
                  <a:schemeClr val="dk1"/>
                </a:solidFill>
                <a:latin typeface="Arial"/>
                <a:ea typeface="Tahoma"/>
                <a:cs typeface="Arial"/>
                <a:sym typeface="Tahoma"/>
              </a:rPr>
              <a:t>How </a:t>
            </a:r>
            <a:r>
              <a:rPr lang="en-US" sz="2800" b="0" i="0" u="none" strike="noStrike" cap="none" baseline="0" dirty="0">
                <a:solidFill>
                  <a:schemeClr val="dk1"/>
                </a:solidFill>
                <a:latin typeface="Arial"/>
                <a:ea typeface="Tahoma"/>
                <a:cs typeface="Arial"/>
                <a:sym typeface="Tahoma"/>
              </a:rPr>
              <a:t>might stereotypes impact your perceptions of occupations?</a:t>
            </a:r>
          </a:p>
        </p:txBody>
      </p:sp>
      <p:sp>
        <p:nvSpPr>
          <p:cNvPr id="4" name="Slide Number Placeholder 3"/>
          <p:cNvSpPr>
            <a:spLocks noGrp="1"/>
          </p:cNvSpPr>
          <p:nvPr>
            <p:ph type="sldNum" sz="quarter" idx="12"/>
          </p:nvPr>
        </p:nvSpPr>
        <p:spPr/>
        <p:txBody>
          <a:bodyPr/>
          <a:lstStyle/>
          <a:p>
            <a:fld id="{65D6D358-8A24-7049-A48F-65336BBBFA23}" type="slidenum">
              <a:rPr lang="en-US" smtClean="0"/>
              <a:t>20</a:t>
            </a:fld>
            <a:endParaRPr lang="en-US"/>
          </a:p>
        </p:txBody>
      </p:sp>
    </p:spTree>
    <p:extLst>
      <p:ext uri="{BB962C8B-B14F-4D97-AF65-F5344CB8AC3E}">
        <p14:creationId xmlns:p14="http://schemas.microsoft.com/office/powerpoint/2010/main" val="26532302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latin typeface="Arial"/>
                <a:cs typeface="Arial"/>
              </a:rPr>
              <a:t>Keep in Mind</a:t>
            </a:r>
            <a:endParaRPr lang="en-US" dirty="0">
              <a:solidFill>
                <a:srgbClr val="000090"/>
              </a:solidFill>
              <a:latin typeface="Arial"/>
              <a:cs typeface="Arial"/>
            </a:endParaRPr>
          </a:p>
        </p:txBody>
      </p:sp>
      <p:sp>
        <p:nvSpPr>
          <p:cNvPr id="68" name="Shape 68"/>
          <p:cNvSpPr txBox="1">
            <a:spLocks noGrp="1"/>
          </p:cNvSpPr>
          <p:nvPr>
            <p:ph idx="1"/>
          </p:nvPr>
        </p:nvSpPr>
        <p:spPr>
          <a:prstGeom prst="rect">
            <a:avLst/>
          </a:prstGeom>
          <a:noFill/>
          <a:ln>
            <a:noFill/>
          </a:ln>
        </p:spPr>
        <p:txBody>
          <a:bodyPr lIns="91425" tIns="45700" rIns="91425" bIns="45700" anchor="t" anchorCtr="0">
            <a:noAutofit/>
          </a:bodyPr>
          <a:lstStyle/>
          <a:p>
            <a:pPr marL="0" indent="0">
              <a:spcBef>
                <a:spcPts val="0"/>
              </a:spcBef>
              <a:buClr>
                <a:schemeClr val="hlink"/>
              </a:buClr>
              <a:buSzPct val="25000"/>
              <a:buNone/>
            </a:pPr>
            <a:r>
              <a:rPr lang="en-US" sz="3200" b="0" i="0" u="none" strike="noStrike" cap="none" baseline="0" dirty="0">
                <a:solidFill>
                  <a:schemeClr val="dk1"/>
                </a:solidFill>
                <a:latin typeface="Arial"/>
                <a:ea typeface="Tahoma"/>
                <a:cs typeface="Arial"/>
                <a:sym typeface="Tahoma"/>
              </a:rPr>
              <a:t>Stereotypes: </a:t>
            </a:r>
          </a:p>
          <a:p>
            <a:pPr>
              <a:spcBef>
                <a:spcPts val="400"/>
              </a:spcBef>
              <a:buClr>
                <a:schemeClr val="hlink"/>
              </a:buClr>
            </a:pPr>
            <a:endParaRPr sz="1800" b="0" i="0" u="none" strike="noStrike" cap="none" baseline="0" dirty="0">
              <a:solidFill>
                <a:schemeClr val="dk1"/>
              </a:solidFill>
              <a:latin typeface="Arial"/>
              <a:ea typeface="Tahoma"/>
              <a:cs typeface="Arial"/>
              <a:sym typeface="Tahoma"/>
            </a:endParaRPr>
          </a:p>
          <a:p>
            <a:pPr marL="914400" lvl="1" indent="-457200">
              <a:spcBef>
                <a:spcPts val="640"/>
              </a:spcBef>
            </a:pPr>
            <a:r>
              <a:rPr lang="en-US" sz="3200" b="0" i="0" u="none" strike="noStrike" cap="none" baseline="0" dirty="0">
                <a:solidFill>
                  <a:schemeClr val="dk1"/>
                </a:solidFill>
                <a:latin typeface="Arial"/>
                <a:ea typeface="Tahoma"/>
                <a:cs typeface="Arial"/>
                <a:sym typeface="Tahoma"/>
              </a:rPr>
              <a:t>Are pervasive and </a:t>
            </a:r>
            <a:r>
              <a:rPr lang="en-US" sz="3200" b="0" i="0" u="none" strike="noStrike" cap="none" baseline="0" dirty="0" smtClean="0">
                <a:solidFill>
                  <a:schemeClr val="dk1"/>
                </a:solidFill>
                <a:latin typeface="Arial"/>
                <a:ea typeface="Tahoma"/>
                <a:cs typeface="Arial"/>
                <a:sym typeface="Tahoma"/>
              </a:rPr>
              <a:t>powerful</a:t>
            </a:r>
            <a:endParaRPr lang="en-US" sz="3200" b="0" i="0" u="none" strike="noStrike" cap="none" baseline="0" dirty="0">
              <a:solidFill>
                <a:schemeClr val="dk1"/>
              </a:solidFill>
              <a:latin typeface="Arial"/>
              <a:ea typeface="Tahoma"/>
              <a:cs typeface="Arial"/>
              <a:sym typeface="Tahoma"/>
            </a:endParaRPr>
          </a:p>
          <a:p>
            <a:pPr marL="914400" lvl="1" indent="-457200">
              <a:spcBef>
                <a:spcPts val="640"/>
              </a:spcBef>
            </a:pPr>
            <a:r>
              <a:rPr lang="en-US" sz="3200" b="0" i="0" u="none" strike="noStrike" cap="none" baseline="0" dirty="0">
                <a:solidFill>
                  <a:schemeClr val="dk1"/>
                </a:solidFill>
                <a:latin typeface="Arial"/>
                <a:ea typeface="Tahoma"/>
                <a:cs typeface="Arial"/>
                <a:sym typeface="Tahoma"/>
              </a:rPr>
              <a:t>Cut across boundaries</a:t>
            </a:r>
          </a:p>
          <a:p>
            <a:pPr marL="914400" lvl="1" indent="-457200">
              <a:spcBef>
                <a:spcPts val="640"/>
              </a:spcBef>
            </a:pPr>
            <a:r>
              <a:rPr lang="en-US" sz="3200" b="0" i="0" u="none" strike="noStrike" cap="none" baseline="0" dirty="0">
                <a:solidFill>
                  <a:schemeClr val="dk1"/>
                </a:solidFill>
                <a:latin typeface="Arial"/>
                <a:ea typeface="Tahoma"/>
                <a:cs typeface="Arial"/>
                <a:sym typeface="Tahoma"/>
              </a:rPr>
              <a:t>Are directly </a:t>
            </a:r>
            <a:r>
              <a:rPr lang="en-US" sz="3200" b="0" i="0" u="none" strike="noStrike" cap="none" baseline="0" dirty="0" smtClean="0">
                <a:solidFill>
                  <a:schemeClr val="dk1"/>
                </a:solidFill>
                <a:latin typeface="Arial"/>
                <a:ea typeface="Tahoma"/>
                <a:cs typeface="Arial"/>
                <a:sym typeface="Tahoma"/>
              </a:rPr>
              <a:t>and indirectly related </a:t>
            </a:r>
            <a:r>
              <a:rPr lang="en-US" sz="3200" b="0" i="0" u="none" strike="noStrike" cap="none" baseline="0" dirty="0">
                <a:solidFill>
                  <a:schemeClr val="dk1"/>
                </a:solidFill>
                <a:latin typeface="Arial"/>
                <a:ea typeface="Tahoma"/>
                <a:cs typeface="Arial"/>
                <a:sym typeface="Tahoma"/>
              </a:rPr>
              <a:t>to careers</a:t>
            </a:r>
          </a:p>
          <a:p>
            <a:pPr marL="914400" lvl="1" indent="-457200">
              <a:spcBef>
                <a:spcPts val="640"/>
              </a:spcBef>
            </a:pPr>
            <a:r>
              <a:rPr lang="en-US" sz="3200" b="0" i="0" u="none" strike="noStrike" cap="none" baseline="0" dirty="0">
                <a:solidFill>
                  <a:schemeClr val="dk1"/>
                </a:solidFill>
                <a:latin typeface="Arial"/>
                <a:ea typeface="Tahoma"/>
                <a:cs typeface="Arial"/>
                <a:sym typeface="Tahoma"/>
              </a:rPr>
              <a:t>Are </a:t>
            </a:r>
            <a:r>
              <a:rPr lang="en-US" sz="3200" b="0" i="0" u="none" strike="noStrike" cap="none" baseline="0" dirty="0" smtClean="0">
                <a:solidFill>
                  <a:schemeClr val="dk1"/>
                </a:solidFill>
                <a:latin typeface="Arial"/>
                <a:ea typeface="Tahoma"/>
                <a:cs typeface="Arial"/>
                <a:sym typeface="Tahoma"/>
              </a:rPr>
              <a:t>automatic (often unconscious) </a:t>
            </a:r>
            <a:r>
              <a:rPr lang="en-US" sz="3200" b="0" i="0" u="none" strike="noStrike" cap="none" baseline="0" dirty="0">
                <a:solidFill>
                  <a:schemeClr val="dk1"/>
                </a:solidFill>
                <a:latin typeface="Arial"/>
                <a:ea typeface="Tahoma"/>
                <a:cs typeface="Arial"/>
                <a:sym typeface="Tahoma"/>
              </a:rPr>
              <a:t>and easily </a:t>
            </a:r>
            <a:r>
              <a:rPr lang="en-US" sz="3200" b="0" i="0" u="none" strike="noStrike" cap="none" baseline="0" dirty="0" smtClean="0">
                <a:solidFill>
                  <a:schemeClr val="dk1"/>
                </a:solidFill>
                <a:latin typeface="Arial"/>
                <a:ea typeface="Tahoma"/>
                <a:cs typeface="Arial"/>
                <a:sym typeface="Tahoma"/>
              </a:rPr>
              <a:t>accessible</a:t>
            </a:r>
            <a:endParaRPr lang="en-US" sz="3200" b="0" i="0" u="none" strike="noStrike" cap="none" baseline="0" dirty="0">
              <a:solidFill>
                <a:schemeClr val="dk1"/>
              </a:solidFill>
              <a:latin typeface="Arial"/>
              <a:ea typeface="Tahoma"/>
              <a:cs typeface="Arial"/>
              <a:sym typeface="Tahoma"/>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latin typeface="Arial"/>
                <a:cs typeface="Arial"/>
              </a:rPr>
              <a:t>21</a:t>
            </a:fld>
            <a:endParaRPr lang="en-US">
              <a:latin typeface="Arial"/>
              <a:cs typeface="Arial"/>
            </a:endParaRPr>
          </a:p>
        </p:txBody>
      </p:sp>
    </p:spTree>
    <p:extLst>
      <p:ext uri="{BB962C8B-B14F-4D97-AF65-F5344CB8AC3E}">
        <p14:creationId xmlns:p14="http://schemas.microsoft.com/office/powerpoint/2010/main" val="246679025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90"/>
                </a:solidFill>
              </a:rPr>
              <a:t>Stereotypes vs. Cultural Awareness/Knowledge</a:t>
            </a:r>
            <a:endParaRPr lang="en-US" dirty="0">
              <a:solidFill>
                <a:srgbClr val="000090"/>
              </a:solidFill>
            </a:endParaRPr>
          </a:p>
        </p:txBody>
      </p:sp>
      <p:sp>
        <p:nvSpPr>
          <p:cNvPr id="74" name="Shape 74"/>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hlink"/>
              </a:buClr>
              <a:buFont typeface="Tahoma"/>
              <a:buNone/>
            </a:pPr>
            <a:endParaRPr lang="en-US" sz="1800" baseline="0" dirty="0" smtClean="0">
              <a:solidFill>
                <a:schemeClr val="dk1"/>
              </a:solidFill>
              <a:latin typeface="Arial"/>
              <a:ea typeface="Tahoma"/>
              <a:cs typeface="Arial"/>
              <a:sym typeface="Tahoma"/>
            </a:endParaRPr>
          </a:p>
          <a:p>
            <a:pPr marL="0" marR="0" lvl="0" indent="0" algn="l" rtl="0">
              <a:spcBef>
                <a:spcPts val="0"/>
              </a:spcBef>
              <a:spcAft>
                <a:spcPts val="0"/>
              </a:spcAft>
              <a:buClr>
                <a:schemeClr val="hlink"/>
              </a:buClr>
              <a:buFont typeface="Tahoma"/>
              <a:buNone/>
            </a:pPr>
            <a:endParaRPr lang="en-US" sz="1800" dirty="0">
              <a:solidFill>
                <a:schemeClr val="dk1"/>
              </a:solidFill>
              <a:latin typeface="Arial"/>
              <a:ea typeface="Tahoma"/>
              <a:cs typeface="Arial"/>
              <a:sym typeface="Tahoma"/>
            </a:endParaRPr>
          </a:p>
          <a:p>
            <a:pPr marL="0" marR="0" lvl="0" indent="0" algn="l" rtl="0">
              <a:spcBef>
                <a:spcPts val="0"/>
              </a:spcBef>
              <a:spcAft>
                <a:spcPts val="0"/>
              </a:spcAft>
              <a:buClr>
                <a:schemeClr val="hlink"/>
              </a:buClr>
              <a:buFont typeface="Tahoma"/>
              <a:buNone/>
            </a:pPr>
            <a:endParaRPr lang="en-US" sz="1800" baseline="0" dirty="0">
              <a:solidFill>
                <a:schemeClr val="dk1"/>
              </a:solidFill>
              <a:latin typeface="Arial"/>
              <a:ea typeface="Tahoma"/>
              <a:cs typeface="Arial"/>
              <a:sym typeface="Tahoma"/>
            </a:endParaRPr>
          </a:p>
          <a:p>
            <a:pPr marL="457200" marR="0" lvl="0" indent="-457200" algn="l" rtl="0">
              <a:spcBef>
                <a:spcPts val="0"/>
              </a:spcBef>
              <a:spcAft>
                <a:spcPts val="0"/>
              </a:spcAft>
              <a:buClr>
                <a:schemeClr val="hlink"/>
              </a:buClr>
              <a:buFont typeface="Arial"/>
              <a:buChar char="•"/>
            </a:pPr>
            <a:endParaRPr lang="en-US" sz="2800" dirty="0">
              <a:solidFill>
                <a:schemeClr val="dk1"/>
              </a:solidFill>
              <a:latin typeface="Arial"/>
              <a:ea typeface="Tahoma"/>
              <a:cs typeface="Arial"/>
              <a:sym typeface="Tahoma"/>
            </a:endParaRPr>
          </a:p>
          <a:p>
            <a:pPr marL="0" indent="0" algn="ctr">
              <a:buClr>
                <a:schemeClr val="hlink"/>
              </a:buClr>
              <a:buNone/>
            </a:pPr>
            <a:r>
              <a:rPr lang="en-US" sz="4000" dirty="0" smtClean="0">
                <a:solidFill>
                  <a:schemeClr val="dk1"/>
                </a:solidFill>
                <a:latin typeface="Arial"/>
                <a:ea typeface="Tahoma"/>
                <a:cs typeface="Arial"/>
                <a:sym typeface="Tahoma"/>
              </a:rPr>
              <a:t>Why </a:t>
            </a:r>
            <a:r>
              <a:rPr lang="en-US" sz="4000" dirty="0">
                <a:solidFill>
                  <a:schemeClr val="dk1"/>
                </a:solidFill>
                <a:latin typeface="Arial"/>
                <a:ea typeface="Tahoma"/>
                <a:cs typeface="Arial"/>
                <a:sym typeface="Tahoma"/>
              </a:rPr>
              <a:t>do we stereotype</a:t>
            </a:r>
            <a:r>
              <a:rPr lang="en-US" sz="4000" dirty="0" smtClean="0">
                <a:solidFill>
                  <a:schemeClr val="dk1"/>
                </a:solidFill>
                <a:latin typeface="Arial"/>
                <a:ea typeface="Tahoma"/>
                <a:cs typeface="Arial"/>
                <a:sym typeface="Tahoma"/>
              </a:rPr>
              <a:t>?</a:t>
            </a:r>
            <a:endParaRPr lang="en-US" sz="4000" b="0" i="0" u="none" strike="noStrike" cap="none" dirty="0" smtClean="0">
              <a:solidFill>
                <a:schemeClr val="dk1"/>
              </a:solidFill>
              <a:latin typeface="Arial"/>
              <a:ea typeface="Tahoma"/>
              <a:cs typeface="Arial"/>
              <a:sym typeface="Tahoma"/>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22</a:t>
            </a:fld>
            <a:endParaRPr lang="en-US"/>
          </a:p>
        </p:txBody>
      </p:sp>
    </p:spTree>
    <p:extLst>
      <p:ext uri="{BB962C8B-B14F-4D97-AF65-F5344CB8AC3E}">
        <p14:creationId xmlns:p14="http://schemas.microsoft.com/office/powerpoint/2010/main" val="36910272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a:noFill/>
          <a:ln>
            <a:noFill/>
          </a:ln>
        </p:spPr>
        <p:txBody>
          <a:bodyPr lIns="92075" tIns="46025" rIns="92075" bIns="46025" anchor="ctr" anchorCtr="0">
            <a:noAutofit/>
          </a:bodyPr>
          <a:lstStyle/>
          <a:p>
            <a:pPr marL="0" marR="0" lvl="0" indent="0" algn="l" rtl="0">
              <a:spcBef>
                <a:spcPts val="0"/>
              </a:spcBef>
              <a:spcAft>
                <a:spcPts val="0"/>
              </a:spcAft>
              <a:buClr>
                <a:schemeClr val="dk2"/>
              </a:buClr>
              <a:buSzPct val="25000"/>
              <a:buFont typeface="Tahoma"/>
              <a:buNone/>
            </a:pPr>
            <a:r>
              <a:rPr lang="en-US" b="0" i="0" u="none" strike="noStrike" cap="none" baseline="0" dirty="0">
                <a:solidFill>
                  <a:srgbClr val="000090"/>
                </a:solidFill>
                <a:latin typeface="Arial"/>
                <a:ea typeface="Tahoma"/>
                <a:cs typeface="Arial"/>
                <a:sym typeface="Tahoma"/>
              </a:rPr>
              <a:t>Lee, </a:t>
            </a:r>
            <a:r>
              <a:rPr lang="en-US" b="0" i="0" u="none" strike="noStrike" cap="none" baseline="0" dirty="0" err="1">
                <a:solidFill>
                  <a:srgbClr val="000090"/>
                </a:solidFill>
                <a:latin typeface="Arial"/>
                <a:ea typeface="Tahoma"/>
                <a:cs typeface="Arial"/>
                <a:sym typeface="Tahoma"/>
              </a:rPr>
              <a:t>Jussim</a:t>
            </a:r>
            <a:r>
              <a:rPr lang="en-US" b="0" i="0" u="none" strike="noStrike" cap="none" baseline="0" dirty="0">
                <a:solidFill>
                  <a:srgbClr val="000090"/>
                </a:solidFill>
                <a:latin typeface="Arial"/>
                <a:ea typeface="Tahoma"/>
                <a:cs typeface="Arial"/>
                <a:sym typeface="Tahoma"/>
              </a:rPr>
              <a:t>, McCauley (1995)</a:t>
            </a:r>
          </a:p>
        </p:txBody>
      </p:sp>
      <p:sp>
        <p:nvSpPr>
          <p:cNvPr id="2" name="Content Placeholder 1"/>
          <p:cNvSpPr>
            <a:spLocks noGrp="1"/>
          </p:cNvSpPr>
          <p:nvPr>
            <p:ph idx="1"/>
          </p:nvPr>
        </p:nvSpPr>
        <p:spPr/>
        <p:txBody>
          <a:bodyPr>
            <a:normAutofit fontScale="92500"/>
          </a:bodyPr>
          <a:lstStyle/>
          <a:p>
            <a:pPr marL="0" lvl="0" indent="0">
              <a:spcBef>
                <a:spcPts val="0"/>
              </a:spcBef>
              <a:buSzPct val="100000"/>
              <a:buNone/>
            </a:pPr>
            <a:r>
              <a:rPr lang="en-US" sz="2800" b="1" dirty="0"/>
              <a:t>Why stereotypes are wrong</a:t>
            </a:r>
            <a:r>
              <a:rPr lang="en-US" sz="2800" b="1" dirty="0" smtClean="0"/>
              <a:t>?</a:t>
            </a:r>
          </a:p>
          <a:p>
            <a:pPr marL="0" lvl="0" indent="0">
              <a:spcBef>
                <a:spcPts val="0"/>
              </a:spcBef>
              <a:buSzPct val="100000"/>
              <a:buNone/>
            </a:pPr>
            <a:endParaRPr lang="en-US" sz="2800" dirty="0"/>
          </a:p>
          <a:p>
            <a:pPr>
              <a:spcBef>
                <a:spcPts val="0"/>
              </a:spcBef>
              <a:buSzPct val="100000"/>
            </a:pPr>
            <a:r>
              <a:rPr lang="en-US" sz="2800" dirty="0" smtClean="0">
                <a:solidFill>
                  <a:schemeClr val="dk1"/>
                </a:solidFill>
                <a:latin typeface="Arial"/>
                <a:ea typeface="Tahoma"/>
                <a:cs typeface="Arial"/>
                <a:sym typeface="Tahoma"/>
              </a:rPr>
              <a:t>Stereotypes </a:t>
            </a:r>
            <a:r>
              <a:rPr lang="en-US" sz="2800" dirty="0">
                <a:solidFill>
                  <a:schemeClr val="dk1"/>
                </a:solidFill>
                <a:latin typeface="Arial"/>
                <a:ea typeface="Tahoma"/>
                <a:cs typeface="Arial"/>
                <a:sym typeface="Tahoma"/>
              </a:rPr>
              <a:t>are exaggerations of real group differences</a:t>
            </a:r>
          </a:p>
          <a:p>
            <a:pPr>
              <a:spcBef>
                <a:spcPts val="1600"/>
              </a:spcBef>
              <a:buSzPct val="100000"/>
            </a:pPr>
            <a:r>
              <a:rPr lang="en-US" sz="2800" dirty="0">
                <a:solidFill>
                  <a:schemeClr val="dk1"/>
                </a:solidFill>
                <a:latin typeface="Arial"/>
                <a:ea typeface="Tahoma"/>
                <a:cs typeface="Arial"/>
                <a:sym typeface="Tahoma"/>
              </a:rPr>
              <a:t>Stereotypes are ethnocentric</a:t>
            </a:r>
          </a:p>
          <a:p>
            <a:pPr>
              <a:spcBef>
                <a:spcPts val="1600"/>
              </a:spcBef>
              <a:buSzPct val="100000"/>
            </a:pPr>
            <a:r>
              <a:rPr lang="en-US" sz="2800" dirty="0">
                <a:solidFill>
                  <a:schemeClr val="dk1"/>
                </a:solidFill>
                <a:latin typeface="Arial"/>
                <a:ea typeface="Tahoma"/>
                <a:cs typeface="Arial"/>
                <a:sym typeface="Tahoma"/>
              </a:rPr>
              <a:t>Stereotypes </a:t>
            </a:r>
            <a:r>
              <a:rPr lang="en-US" sz="2800" i="1" dirty="0">
                <a:solidFill>
                  <a:schemeClr val="dk1"/>
                </a:solidFill>
                <a:latin typeface="Arial"/>
                <a:ea typeface="Tahoma"/>
                <a:cs typeface="Arial"/>
                <a:sym typeface="Tahoma"/>
              </a:rPr>
              <a:t>imply</a:t>
            </a:r>
            <a:r>
              <a:rPr lang="en-US" sz="2800" dirty="0">
                <a:solidFill>
                  <a:schemeClr val="dk1"/>
                </a:solidFill>
                <a:latin typeface="Arial"/>
                <a:ea typeface="Tahoma"/>
                <a:cs typeface="Arial"/>
                <a:sym typeface="Tahoma"/>
              </a:rPr>
              <a:t> genetic origins of group differences (as opposed to environmental origins)</a:t>
            </a:r>
          </a:p>
          <a:p>
            <a:pPr>
              <a:spcBef>
                <a:spcPts val="1600"/>
              </a:spcBef>
              <a:buSzPct val="100000"/>
            </a:pPr>
            <a:r>
              <a:rPr lang="en-US" sz="2800" dirty="0">
                <a:solidFill>
                  <a:schemeClr val="dk1"/>
                </a:solidFill>
                <a:latin typeface="Arial"/>
                <a:ea typeface="Tahoma"/>
                <a:cs typeface="Arial"/>
                <a:sym typeface="Tahoma"/>
              </a:rPr>
              <a:t>Stereotypes lead to biased perceptions of </a:t>
            </a:r>
            <a:r>
              <a:rPr lang="en-US" sz="2800" dirty="0" smtClean="0">
                <a:solidFill>
                  <a:schemeClr val="dk1"/>
                </a:solidFill>
                <a:latin typeface="Arial"/>
                <a:ea typeface="Tahoma"/>
                <a:cs typeface="Arial"/>
                <a:sym typeface="Tahoma"/>
              </a:rPr>
              <a:t>individuals</a:t>
            </a:r>
            <a:endParaRPr lang="en-US" sz="2800" dirty="0">
              <a:solidFill>
                <a:schemeClr val="dk1"/>
              </a:solidFill>
              <a:latin typeface="Arial"/>
              <a:ea typeface="Tahoma"/>
              <a:cs typeface="Arial"/>
              <a:sym typeface="Tahoma"/>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23</a:t>
            </a:fld>
            <a:endParaRPr lang="en-US"/>
          </a:p>
        </p:txBody>
      </p:sp>
    </p:spTree>
    <p:extLst>
      <p:ext uri="{BB962C8B-B14F-4D97-AF65-F5344CB8AC3E}">
        <p14:creationId xmlns:p14="http://schemas.microsoft.com/office/powerpoint/2010/main" val="2700633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0090"/>
                </a:solidFill>
                <a:latin typeface="Arial"/>
                <a:ea typeface="Tahoma"/>
                <a:cs typeface="Arial"/>
                <a:sym typeface="Tahoma"/>
              </a:rPr>
              <a:t>Lee, </a:t>
            </a:r>
            <a:r>
              <a:rPr lang="en-US" dirty="0" err="1" smtClean="0">
                <a:solidFill>
                  <a:srgbClr val="000090"/>
                </a:solidFill>
                <a:latin typeface="Arial"/>
                <a:ea typeface="Tahoma"/>
                <a:cs typeface="Arial"/>
                <a:sym typeface="Tahoma"/>
              </a:rPr>
              <a:t>Jussim</a:t>
            </a:r>
            <a:r>
              <a:rPr lang="en-US" dirty="0" smtClean="0">
                <a:solidFill>
                  <a:srgbClr val="000090"/>
                </a:solidFill>
                <a:latin typeface="Arial"/>
                <a:ea typeface="Tahoma"/>
                <a:cs typeface="Arial"/>
                <a:sym typeface="Tahoma"/>
              </a:rPr>
              <a:t>, McCauley (1995)</a:t>
            </a:r>
            <a:endParaRPr lang="en-US" dirty="0">
              <a:latin typeface="Arial"/>
              <a:cs typeface="Arial"/>
            </a:endParaRPr>
          </a:p>
        </p:txBody>
      </p:sp>
      <p:sp>
        <p:nvSpPr>
          <p:cNvPr id="2" name="Content Placeholder 1"/>
          <p:cNvSpPr>
            <a:spLocks noGrp="1"/>
          </p:cNvSpPr>
          <p:nvPr>
            <p:ph idx="1"/>
          </p:nvPr>
        </p:nvSpPr>
        <p:spPr/>
        <p:txBody>
          <a:bodyPr>
            <a:normAutofit fontScale="92500" lnSpcReduction="10000"/>
          </a:bodyPr>
          <a:lstStyle/>
          <a:p>
            <a:pPr marL="0" indent="0">
              <a:spcBef>
                <a:spcPts val="0"/>
              </a:spcBef>
              <a:buSzPct val="100000"/>
              <a:buNone/>
            </a:pPr>
            <a:r>
              <a:rPr lang="en-US" sz="2800" b="1" dirty="0" smtClean="0"/>
              <a:t>What </a:t>
            </a:r>
            <a:r>
              <a:rPr lang="en-US" sz="2800" b="1" dirty="0"/>
              <a:t>are the consequences</a:t>
            </a:r>
            <a:r>
              <a:rPr lang="en-US" sz="2800" b="1" dirty="0" smtClean="0"/>
              <a:t>?</a:t>
            </a:r>
            <a:endParaRPr lang="en-US" sz="2800" dirty="0"/>
          </a:p>
          <a:p>
            <a:pPr marL="0" indent="0">
              <a:spcBef>
                <a:spcPts val="0"/>
              </a:spcBef>
              <a:buSzPct val="100000"/>
              <a:buNone/>
            </a:pPr>
            <a:endParaRPr lang="en-US" sz="2800" dirty="0" smtClean="0">
              <a:solidFill>
                <a:schemeClr val="dk1"/>
              </a:solidFill>
              <a:latin typeface="Arial"/>
              <a:ea typeface="Tahoma"/>
              <a:cs typeface="Arial"/>
              <a:sym typeface="Tahoma"/>
            </a:endParaRPr>
          </a:p>
          <a:p>
            <a:pPr>
              <a:spcBef>
                <a:spcPts val="0"/>
              </a:spcBef>
              <a:buSzPct val="100000"/>
            </a:pPr>
            <a:r>
              <a:rPr lang="en-US" sz="2800" dirty="0" smtClean="0">
                <a:solidFill>
                  <a:schemeClr val="dk1"/>
                </a:solidFill>
                <a:latin typeface="Arial"/>
                <a:ea typeface="Tahoma"/>
                <a:cs typeface="Arial"/>
                <a:sym typeface="Tahoma"/>
              </a:rPr>
              <a:t>Stereotypes </a:t>
            </a:r>
            <a:r>
              <a:rPr lang="en-US" sz="2800" dirty="0">
                <a:solidFill>
                  <a:schemeClr val="dk1"/>
                </a:solidFill>
                <a:latin typeface="Arial"/>
                <a:ea typeface="Tahoma"/>
                <a:cs typeface="Arial"/>
                <a:sym typeface="Tahoma"/>
              </a:rPr>
              <a:t>lead people to ignore individual differences</a:t>
            </a:r>
          </a:p>
          <a:p>
            <a:pPr marL="914400" lvl="1" indent="-457200">
              <a:spcBef>
                <a:spcPts val="1600"/>
              </a:spcBef>
              <a:buSzPct val="100000"/>
            </a:pPr>
            <a:r>
              <a:rPr lang="en-US" sz="2800" dirty="0">
                <a:solidFill>
                  <a:schemeClr val="dk1"/>
                </a:solidFill>
                <a:latin typeface="Arial"/>
                <a:ea typeface="Tahoma"/>
                <a:cs typeface="Arial"/>
                <a:sym typeface="Tahoma"/>
              </a:rPr>
              <a:t>“They all look alike to me” (</a:t>
            </a:r>
            <a:r>
              <a:rPr lang="en-US" sz="2800" u="sng" dirty="0">
                <a:solidFill>
                  <a:schemeClr val="dk1"/>
                </a:solidFill>
                <a:latin typeface="Arial"/>
                <a:ea typeface="Tahoma"/>
                <a:cs typeface="Arial"/>
                <a:sym typeface="Tahoma"/>
              </a:rPr>
              <a:t>out-group homogeneity effect)</a:t>
            </a:r>
          </a:p>
          <a:p>
            <a:pPr>
              <a:spcBef>
                <a:spcPts val="1600"/>
              </a:spcBef>
              <a:buSzPct val="100000"/>
            </a:pPr>
            <a:r>
              <a:rPr lang="en-US" sz="2800" dirty="0">
                <a:solidFill>
                  <a:schemeClr val="dk1"/>
                </a:solidFill>
                <a:latin typeface="Arial"/>
                <a:ea typeface="Tahoma"/>
                <a:cs typeface="Arial"/>
                <a:sym typeface="Tahoma"/>
              </a:rPr>
              <a:t>Stereotypes can create &amp; reinforce </a:t>
            </a:r>
            <a:r>
              <a:rPr lang="en-US" sz="2800" u="sng" dirty="0">
                <a:solidFill>
                  <a:schemeClr val="dk1"/>
                </a:solidFill>
                <a:latin typeface="Arial"/>
                <a:ea typeface="Tahoma"/>
                <a:cs typeface="Arial"/>
                <a:sym typeface="Tahoma"/>
              </a:rPr>
              <a:t>self-fulfilling prophecies</a:t>
            </a:r>
            <a:endParaRPr lang="en-US" sz="2800" dirty="0">
              <a:solidFill>
                <a:schemeClr val="dk1"/>
              </a:solidFill>
              <a:latin typeface="Arial"/>
              <a:ea typeface="Tahoma"/>
              <a:cs typeface="Arial"/>
              <a:sym typeface="Tahoma"/>
            </a:endParaRPr>
          </a:p>
          <a:p>
            <a:pPr marL="914400" lvl="1" indent="-457200">
              <a:spcBef>
                <a:spcPts val="1600"/>
              </a:spcBef>
              <a:buSzPct val="95000"/>
            </a:pPr>
            <a:r>
              <a:rPr lang="en-US" sz="2800" dirty="0">
                <a:solidFill>
                  <a:schemeClr val="dk1"/>
                </a:solidFill>
                <a:latin typeface="Arial"/>
                <a:ea typeface="Tahoma"/>
                <a:cs typeface="Arial"/>
                <a:sym typeface="Tahoma"/>
              </a:rPr>
              <a:t>Eye-color experiment (Jane Elliot)</a:t>
            </a:r>
          </a:p>
          <a:p>
            <a:pPr marL="914400" lvl="1" indent="-457200">
              <a:spcBef>
                <a:spcPts val="1600"/>
              </a:spcBef>
              <a:buSzPct val="95000"/>
            </a:pPr>
            <a:r>
              <a:rPr lang="en-US" sz="2800" dirty="0">
                <a:solidFill>
                  <a:schemeClr val="dk1"/>
                </a:solidFill>
                <a:latin typeface="Arial"/>
                <a:ea typeface="Tahoma"/>
                <a:cs typeface="Arial"/>
                <a:sym typeface="Tahoma"/>
              </a:rPr>
              <a:t>“Stereotype threat” &amp; test </a:t>
            </a:r>
            <a:r>
              <a:rPr lang="en-US" sz="2800" dirty="0" smtClean="0">
                <a:solidFill>
                  <a:schemeClr val="dk1"/>
                </a:solidFill>
                <a:latin typeface="Arial"/>
                <a:ea typeface="Tahoma"/>
                <a:cs typeface="Arial"/>
                <a:sym typeface="Tahoma"/>
              </a:rPr>
              <a:t>scores</a:t>
            </a:r>
            <a:endParaRPr lang="en-US" sz="2800" dirty="0">
              <a:solidFill>
                <a:schemeClr val="dk1"/>
              </a:solidFill>
              <a:latin typeface="Arial"/>
              <a:ea typeface="Tahoma"/>
              <a:cs typeface="Arial"/>
              <a:sym typeface="Tahoma"/>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24</a:t>
            </a:fld>
            <a:endParaRPr lang="en-US"/>
          </a:p>
        </p:txBody>
      </p:sp>
    </p:spTree>
    <p:extLst>
      <p:ext uri="{BB962C8B-B14F-4D97-AF65-F5344CB8AC3E}">
        <p14:creationId xmlns:p14="http://schemas.microsoft.com/office/powerpoint/2010/main" val="26883691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Shape 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Tahoma"/>
              <a:buNone/>
            </a:pPr>
            <a:r>
              <a:rPr lang="en-US" sz="4000" i="0" strike="noStrike" cap="none" baseline="0" dirty="0" smtClean="0">
                <a:solidFill>
                  <a:srgbClr val="000090"/>
                </a:solidFill>
                <a:latin typeface="Arial"/>
                <a:ea typeface="Tahoma"/>
                <a:cs typeface="Arial"/>
                <a:sym typeface="Tahoma"/>
              </a:rPr>
              <a:t>Fundamental</a:t>
            </a:r>
            <a:r>
              <a:rPr lang="en-US" sz="4000" b="0" i="0" u="none" strike="noStrike" cap="none" baseline="0" dirty="0" smtClean="0">
                <a:solidFill>
                  <a:srgbClr val="000090"/>
                </a:solidFill>
                <a:latin typeface="Arial"/>
                <a:ea typeface="Tahoma"/>
                <a:cs typeface="Arial"/>
                <a:sym typeface="Tahoma"/>
              </a:rPr>
              <a:t> Attribution Error</a:t>
            </a:r>
            <a:endParaRPr lang="en-US" sz="4000" b="0" i="0" u="none" strike="noStrike" cap="none" baseline="0" dirty="0">
              <a:solidFill>
                <a:srgbClr val="000090"/>
              </a:solidFill>
              <a:latin typeface="Arial"/>
              <a:ea typeface="Tahoma"/>
              <a:cs typeface="Arial"/>
              <a:sym typeface="Tahoma"/>
            </a:endParaRPr>
          </a:p>
        </p:txBody>
      </p:sp>
      <p:sp>
        <p:nvSpPr>
          <p:cNvPr id="2" name="Content Placeholder 1"/>
          <p:cNvSpPr>
            <a:spLocks noGrp="1"/>
          </p:cNvSpPr>
          <p:nvPr>
            <p:ph idx="1"/>
          </p:nvPr>
        </p:nvSpPr>
        <p:spPr/>
        <p:txBody>
          <a:bodyPr>
            <a:normAutofit lnSpcReduction="10000"/>
          </a:bodyPr>
          <a:lstStyle/>
          <a:p>
            <a:pPr marL="334963" indent="-334963">
              <a:spcBef>
                <a:spcPts val="0"/>
              </a:spcBef>
              <a:spcAft>
                <a:spcPts val="1200"/>
              </a:spcAft>
              <a:buSzPct val="100000"/>
            </a:pPr>
            <a:r>
              <a:rPr lang="en-US" sz="2800" dirty="0">
                <a:solidFill>
                  <a:schemeClr val="dk1"/>
                </a:solidFill>
                <a:latin typeface="Arial"/>
                <a:ea typeface="Tahoma"/>
                <a:cs typeface="Arial"/>
                <a:sym typeface="Tahoma"/>
              </a:rPr>
              <a:t>Placing more emphasis on internal rather than external causes/explanations for people’s behavior, or the behavior of people belonging to a particular </a:t>
            </a:r>
            <a:r>
              <a:rPr lang="en-US" sz="2800" dirty="0" smtClean="0">
                <a:solidFill>
                  <a:schemeClr val="dk1"/>
                </a:solidFill>
                <a:latin typeface="Arial"/>
                <a:ea typeface="Tahoma"/>
                <a:cs typeface="Arial"/>
                <a:sym typeface="Tahoma"/>
              </a:rPr>
              <a:t>group</a:t>
            </a:r>
          </a:p>
          <a:p>
            <a:pPr marL="334963" indent="-334963">
              <a:spcBef>
                <a:spcPts val="0"/>
              </a:spcBef>
              <a:spcAft>
                <a:spcPts val="1200"/>
              </a:spcAft>
              <a:buSzPct val="100000"/>
            </a:pPr>
            <a:r>
              <a:rPr lang="en-US" sz="2800" dirty="0" smtClean="0">
                <a:solidFill>
                  <a:schemeClr val="dk1"/>
                </a:solidFill>
                <a:latin typeface="Arial"/>
                <a:ea typeface="Tahoma"/>
                <a:cs typeface="Arial"/>
                <a:sym typeface="Tahoma"/>
              </a:rPr>
              <a:t>In </a:t>
            </a:r>
            <a:r>
              <a:rPr lang="en-US" sz="2800" dirty="0">
                <a:solidFill>
                  <a:schemeClr val="dk1"/>
                </a:solidFill>
                <a:latin typeface="Arial"/>
                <a:ea typeface="Tahoma"/>
                <a:cs typeface="Arial"/>
                <a:sym typeface="Tahoma"/>
              </a:rPr>
              <a:t>other words, we often focus more on people’s innate/biological characteristics when making causal inferences rather than considering the situational factors at </a:t>
            </a:r>
            <a:r>
              <a:rPr lang="en-US" sz="2800" dirty="0" smtClean="0">
                <a:solidFill>
                  <a:schemeClr val="dk1"/>
                </a:solidFill>
                <a:latin typeface="Arial"/>
                <a:ea typeface="Tahoma"/>
                <a:cs typeface="Arial"/>
                <a:sym typeface="Tahoma"/>
              </a:rPr>
              <a:t>work</a:t>
            </a:r>
          </a:p>
          <a:p>
            <a:pPr marL="334963" indent="-334963">
              <a:spcBef>
                <a:spcPts val="0"/>
              </a:spcBef>
              <a:spcAft>
                <a:spcPts val="1200"/>
              </a:spcAft>
              <a:buSzPct val="100000"/>
            </a:pPr>
            <a:r>
              <a:rPr lang="en-US" sz="2800" dirty="0" smtClean="0">
                <a:solidFill>
                  <a:schemeClr val="dk1"/>
                </a:solidFill>
                <a:latin typeface="Arial"/>
                <a:ea typeface="Tahoma"/>
                <a:cs typeface="Arial"/>
                <a:sym typeface="Tahoma"/>
                <a:hlinkClick r:id="rId3"/>
              </a:rPr>
              <a:t>https</a:t>
            </a:r>
            <a:r>
              <a:rPr lang="en-US" sz="2800" dirty="0">
                <a:solidFill>
                  <a:schemeClr val="dk1"/>
                </a:solidFill>
                <a:latin typeface="Arial"/>
                <a:ea typeface="Tahoma"/>
                <a:cs typeface="Arial"/>
                <a:sym typeface="Tahoma"/>
                <a:hlinkClick r:id="rId3"/>
              </a:rPr>
              <a:t>://www.youtube.com/watch?v=HR_q96-</a:t>
            </a:r>
            <a:r>
              <a:rPr lang="en-US" sz="2800" dirty="0" smtClean="0">
                <a:solidFill>
                  <a:schemeClr val="dk1"/>
                </a:solidFill>
                <a:latin typeface="Arial"/>
                <a:ea typeface="Tahoma"/>
                <a:cs typeface="Arial"/>
                <a:sym typeface="Tahoma"/>
                <a:hlinkClick r:id="rId3"/>
              </a:rPr>
              <a:t>YRzk</a:t>
            </a:r>
            <a:r>
              <a:rPr lang="en-US" sz="2800" dirty="0" smtClean="0">
                <a:solidFill>
                  <a:schemeClr val="dk1"/>
                </a:solidFill>
                <a:latin typeface="Arial"/>
                <a:ea typeface="Tahoma"/>
                <a:cs typeface="Arial"/>
                <a:sym typeface="Tahoma"/>
              </a:rPr>
              <a:t> (1 min video)</a:t>
            </a:r>
            <a:endParaRPr lang="en-US" sz="2800" dirty="0">
              <a:solidFill>
                <a:schemeClr val="dk1"/>
              </a:solidFill>
              <a:latin typeface="Arial"/>
              <a:ea typeface="Tahoma"/>
              <a:cs typeface="Arial"/>
              <a:sym typeface="Tahoma"/>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25</a:t>
            </a:fld>
            <a:endParaRPr lang="en-US"/>
          </a:p>
        </p:txBody>
      </p:sp>
    </p:spTree>
    <p:extLst>
      <p:ext uri="{BB962C8B-B14F-4D97-AF65-F5344CB8AC3E}">
        <p14:creationId xmlns:p14="http://schemas.microsoft.com/office/powerpoint/2010/main" val="225209276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normAutofit/>
          </a:bodyPr>
          <a:lstStyle/>
          <a:p>
            <a:pPr>
              <a:defRPr/>
            </a:pPr>
            <a:r>
              <a:rPr lang="en-US" sz="3600" dirty="0" err="1" smtClean="0">
                <a:cs typeface="+mj-cs"/>
              </a:rPr>
              <a:t>Eagly</a:t>
            </a:r>
            <a:r>
              <a:rPr lang="en-US" sz="3600" dirty="0" err="1" smtClean="0">
                <a:latin typeface="Arial"/>
              </a:rPr>
              <a:t>’</a:t>
            </a:r>
            <a:r>
              <a:rPr lang="en-US" sz="3600" dirty="0" err="1" smtClean="0">
                <a:cs typeface="+mj-cs"/>
              </a:rPr>
              <a:t>s</a:t>
            </a:r>
            <a:r>
              <a:rPr lang="en-US" sz="3600" dirty="0" smtClean="0">
                <a:cs typeface="+mj-cs"/>
              </a:rPr>
              <a:t> (1987) Social Role Theory</a:t>
            </a:r>
          </a:p>
        </p:txBody>
      </p:sp>
      <p:sp>
        <p:nvSpPr>
          <p:cNvPr id="26627" name="Rectangle 1027" descr="Rectangle: Click to edit Master text styles&#10;Second level&#10;Third level&#10;Fourth level&#10;Fifth level"/>
          <p:cNvSpPr>
            <a:spLocks noGrp="1" noChangeArrowheads="1"/>
          </p:cNvSpPr>
          <p:nvPr>
            <p:ph idx="1"/>
          </p:nvPr>
        </p:nvSpPr>
        <p:spPr/>
        <p:txBody>
          <a:bodyPr>
            <a:normAutofit lnSpcReduction="10000"/>
          </a:bodyPr>
          <a:lstStyle/>
          <a:p>
            <a:pPr marL="457200" indent="-457200" eaLnBrk="1" hangingPunct="1">
              <a:spcBef>
                <a:spcPts val="0"/>
              </a:spcBef>
              <a:spcAft>
                <a:spcPts val="1200"/>
              </a:spcAft>
              <a:buFont typeface="Arial"/>
              <a:buChar char="•"/>
              <a:defRPr/>
            </a:pPr>
            <a:r>
              <a:rPr lang="en-US" sz="2800" dirty="0" smtClean="0">
                <a:cs typeface="+mn-cs"/>
              </a:rPr>
              <a:t>Gender roles are important to socialization and are acquired in early childhood.</a:t>
            </a:r>
          </a:p>
          <a:p>
            <a:pPr marL="457200" indent="-457200" eaLnBrk="1" hangingPunct="1">
              <a:spcBef>
                <a:spcPts val="0"/>
              </a:spcBef>
              <a:spcAft>
                <a:spcPts val="1200"/>
              </a:spcAft>
              <a:buFont typeface="Arial"/>
              <a:buChar char="•"/>
              <a:defRPr/>
            </a:pPr>
            <a:r>
              <a:rPr lang="en-US" sz="2800" dirty="0" smtClean="0">
                <a:cs typeface="+mn-cs"/>
              </a:rPr>
              <a:t>They are practiced and elaborated throughout childhood and adolescence.</a:t>
            </a:r>
          </a:p>
          <a:p>
            <a:pPr marL="457200" indent="-457200" eaLnBrk="1" hangingPunct="1">
              <a:spcBef>
                <a:spcPts val="0"/>
              </a:spcBef>
              <a:spcAft>
                <a:spcPts val="1200"/>
              </a:spcAft>
              <a:buFont typeface="Arial"/>
              <a:buChar char="•"/>
              <a:defRPr/>
            </a:pPr>
            <a:r>
              <a:rPr lang="en-US" sz="2800" dirty="0" smtClean="0">
                <a:cs typeface="+mn-cs"/>
              </a:rPr>
              <a:t>During this time, gender roles introduce sex differences in behavior by acting as </a:t>
            </a:r>
            <a:r>
              <a:rPr lang="en-US" sz="2800" i="1" dirty="0" smtClean="0">
                <a:cs typeface="+mn-cs"/>
              </a:rPr>
              <a:t>normative pressures</a:t>
            </a:r>
            <a:r>
              <a:rPr lang="en-US" sz="2800" dirty="0" smtClean="0">
                <a:cs typeface="+mn-cs"/>
              </a:rPr>
              <a:t> that encourage sex-typed behavior.</a:t>
            </a:r>
          </a:p>
          <a:p>
            <a:pPr marL="457200" indent="-457200" eaLnBrk="1" hangingPunct="1">
              <a:spcBef>
                <a:spcPts val="0"/>
              </a:spcBef>
              <a:spcAft>
                <a:spcPts val="1200"/>
              </a:spcAft>
              <a:buFont typeface="Arial"/>
              <a:buChar char="•"/>
              <a:defRPr/>
            </a:pPr>
            <a:r>
              <a:rPr lang="en-US" sz="2800" dirty="0" smtClean="0">
                <a:cs typeface="+mn-cs"/>
              </a:rPr>
              <a:t>Stereotypically masculine and feminine roles and occupations lead to actual differences in personality and social behavior.</a:t>
            </a:r>
          </a:p>
        </p:txBody>
      </p:sp>
      <p:sp>
        <p:nvSpPr>
          <p:cNvPr id="3" name="Slide Number Placeholder 2"/>
          <p:cNvSpPr>
            <a:spLocks noGrp="1"/>
          </p:cNvSpPr>
          <p:nvPr>
            <p:ph type="sldNum" sz="quarter" idx="12"/>
          </p:nvPr>
        </p:nvSpPr>
        <p:spPr/>
        <p:txBody>
          <a:bodyPr/>
          <a:lstStyle/>
          <a:p>
            <a:fld id="{65D6D358-8A24-7049-A48F-65336BBBFA23}" type="slidenum">
              <a:rPr lang="en-US" smtClean="0"/>
              <a:t>26</a:t>
            </a:fld>
            <a:endParaRPr lang="en-US"/>
          </a:p>
        </p:txBody>
      </p:sp>
    </p:spTree>
    <p:extLst>
      <p:ext uri="{BB962C8B-B14F-4D97-AF65-F5344CB8AC3E}">
        <p14:creationId xmlns:p14="http://schemas.microsoft.com/office/powerpoint/2010/main" val="11601870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04159" y="1524000"/>
            <a:ext cx="5682641" cy="4266639"/>
          </a:xfrm>
          <a:prstGeom prst="rect">
            <a:avLst/>
          </a:prstGeom>
        </p:spPr>
      </p:pic>
      <p:sp>
        <p:nvSpPr>
          <p:cNvPr id="2" name="Title 1"/>
          <p:cNvSpPr>
            <a:spLocks noGrp="1"/>
          </p:cNvSpPr>
          <p:nvPr>
            <p:ph type="title"/>
          </p:nvPr>
        </p:nvSpPr>
        <p:spPr/>
        <p:txBody>
          <a:bodyPr>
            <a:normAutofit fontScale="90000"/>
          </a:bodyPr>
          <a:lstStyle/>
          <a:p>
            <a:r>
              <a:rPr lang="en-US" dirty="0" smtClean="0">
                <a:solidFill>
                  <a:srgbClr val="000090"/>
                </a:solidFill>
              </a:rPr>
              <a:t>Skills Associated with Successful Male Performance</a:t>
            </a:r>
            <a:endParaRPr lang="en-US" dirty="0">
              <a:solidFill>
                <a:srgbClr val="000090"/>
              </a:solidFill>
            </a:endParaRPr>
          </a:p>
        </p:txBody>
      </p:sp>
      <p:sp>
        <p:nvSpPr>
          <p:cNvPr id="28675" name="Rectangle 3" descr="Rectangle: Click to edit Master text styles&#10;Second level&#10;Third level&#10;Fourth level&#10;Fifth level"/>
          <p:cNvSpPr>
            <a:spLocks noGrp="1" noChangeArrowheads="1"/>
          </p:cNvSpPr>
          <p:nvPr>
            <p:ph idx="1"/>
          </p:nvPr>
        </p:nvSpPr>
        <p:spPr/>
        <p:txBody>
          <a:bodyPr/>
          <a:lstStyle/>
          <a:p>
            <a:pPr eaLnBrk="1" hangingPunct="1">
              <a:defRPr/>
            </a:pPr>
            <a:r>
              <a:rPr lang="en-US" sz="3600" dirty="0" smtClean="0">
                <a:cs typeface="+mn-cs"/>
              </a:rPr>
              <a:t>Assertive</a:t>
            </a:r>
          </a:p>
          <a:p>
            <a:pPr eaLnBrk="1" hangingPunct="1">
              <a:defRPr/>
            </a:pPr>
            <a:r>
              <a:rPr lang="en-US" sz="3600" dirty="0" smtClean="0">
                <a:cs typeface="+mn-cs"/>
              </a:rPr>
              <a:t>Aggressive</a:t>
            </a:r>
          </a:p>
          <a:p>
            <a:pPr eaLnBrk="1" hangingPunct="1">
              <a:defRPr/>
            </a:pPr>
            <a:r>
              <a:rPr lang="en-US" sz="3600" dirty="0" smtClean="0">
                <a:cs typeface="+mn-cs"/>
              </a:rPr>
              <a:t>Independent</a:t>
            </a:r>
          </a:p>
          <a:p>
            <a:pPr eaLnBrk="1" hangingPunct="1">
              <a:defRPr/>
            </a:pPr>
            <a:endParaRPr lang="en-US" dirty="0" smtClean="0">
              <a:cs typeface="+mn-cs"/>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27</a:t>
            </a:fld>
            <a:endParaRPr lang="en-US"/>
          </a:p>
        </p:txBody>
      </p:sp>
    </p:spTree>
    <p:extLst>
      <p:ext uri="{BB962C8B-B14F-4D97-AF65-F5344CB8AC3E}">
        <p14:creationId xmlns:p14="http://schemas.microsoft.com/office/powerpoint/2010/main" val="38580465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55416" y="1524000"/>
            <a:ext cx="5190083" cy="3896816"/>
          </a:xfrm>
          <a:prstGeom prst="rect">
            <a:avLst/>
          </a:prstGeom>
        </p:spPr>
      </p:pic>
      <p:sp>
        <p:nvSpPr>
          <p:cNvPr id="2" name="Title 1"/>
          <p:cNvSpPr>
            <a:spLocks noGrp="1"/>
          </p:cNvSpPr>
          <p:nvPr>
            <p:ph type="title"/>
          </p:nvPr>
        </p:nvSpPr>
        <p:spPr/>
        <p:txBody>
          <a:bodyPr>
            <a:normAutofit fontScale="90000"/>
          </a:bodyPr>
          <a:lstStyle/>
          <a:p>
            <a:r>
              <a:rPr lang="en-US" dirty="0" smtClean="0">
                <a:solidFill>
                  <a:srgbClr val="000090"/>
                </a:solidFill>
              </a:rPr>
              <a:t>Skills Associated with Successful Female Performance</a:t>
            </a:r>
            <a:endParaRPr lang="en-US" dirty="0">
              <a:solidFill>
                <a:srgbClr val="000090"/>
              </a:solidFill>
            </a:endParaRPr>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pPr eaLnBrk="1" hangingPunct="1">
              <a:defRPr/>
            </a:pPr>
            <a:r>
              <a:rPr lang="en-US" sz="3600" dirty="0" smtClean="0">
                <a:cs typeface="+mn-cs"/>
              </a:rPr>
              <a:t>Communal</a:t>
            </a:r>
          </a:p>
          <a:p>
            <a:pPr eaLnBrk="1" hangingPunct="1">
              <a:defRPr/>
            </a:pPr>
            <a:r>
              <a:rPr lang="en-US" sz="3600" dirty="0" smtClean="0">
                <a:cs typeface="+mn-cs"/>
              </a:rPr>
              <a:t>Social</a:t>
            </a:r>
          </a:p>
          <a:p>
            <a:pPr eaLnBrk="1" hangingPunct="1">
              <a:defRPr/>
            </a:pPr>
            <a:r>
              <a:rPr lang="en-US" sz="3600" dirty="0" smtClean="0">
                <a:cs typeface="+mn-cs"/>
              </a:rPr>
              <a:t>Nurturing</a:t>
            </a:r>
          </a:p>
          <a:p>
            <a:pPr eaLnBrk="1" hangingPunct="1">
              <a:buFont typeface="Wingdings" charset="0"/>
              <a:buNone/>
              <a:defRPr/>
            </a:pPr>
            <a:endParaRPr lang="en-US" dirty="0" smtClean="0">
              <a:cs typeface="+mn-cs"/>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28</a:t>
            </a:fld>
            <a:endParaRPr lang="en-US"/>
          </a:p>
        </p:txBody>
      </p:sp>
    </p:spTree>
    <p:extLst>
      <p:ext uri="{BB962C8B-B14F-4D97-AF65-F5344CB8AC3E}">
        <p14:creationId xmlns:p14="http://schemas.microsoft.com/office/powerpoint/2010/main" val="36050390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normAutofit/>
          </a:bodyPr>
          <a:lstStyle/>
          <a:p>
            <a:pPr>
              <a:defRPr/>
            </a:pPr>
            <a:r>
              <a:rPr lang="en-US" dirty="0">
                <a:latin typeface="Arial"/>
                <a:ea typeface="Tahoma"/>
                <a:cs typeface="Arial"/>
                <a:sym typeface="Tahoma"/>
              </a:rPr>
              <a:t>Gender Role Conflict</a:t>
            </a:r>
            <a:endParaRPr lang="en-US" dirty="0">
              <a:latin typeface="Arial"/>
              <a:ea typeface="Tahoma"/>
              <a:cs typeface="Arial"/>
            </a:endParaRPr>
          </a:p>
        </p:txBody>
      </p:sp>
      <p:sp>
        <p:nvSpPr>
          <p:cNvPr id="26627" name="Rectangle 1027" descr="Rectangle: Click to edit Master text styles&#10;Second level&#10;Third level&#10;Fourth level&#10;Fifth level"/>
          <p:cNvSpPr>
            <a:spLocks noGrp="1" noChangeArrowheads="1"/>
          </p:cNvSpPr>
          <p:nvPr>
            <p:ph idx="1"/>
          </p:nvPr>
        </p:nvSpPr>
        <p:spPr/>
        <p:txBody>
          <a:bodyPr>
            <a:normAutofit/>
          </a:bodyPr>
          <a:lstStyle/>
          <a:p>
            <a:pPr marL="457200" indent="-457200">
              <a:spcBef>
                <a:spcPts val="0"/>
              </a:spcBef>
              <a:spcAft>
                <a:spcPts val="1200"/>
              </a:spcAft>
              <a:buFont typeface="Arial"/>
              <a:buChar char="•"/>
              <a:defRPr/>
            </a:pPr>
            <a:r>
              <a:rPr lang="en-US" sz="2800" dirty="0" smtClean="0">
                <a:cs typeface="+mn-cs"/>
              </a:rPr>
              <a:t>“</a:t>
            </a:r>
            <a:r>
              <a:rPr lang="en-US" sz="2800" dirty="0"/>
              <a:t>A</a:t>
            </a:r>
            <a:r>
              <a:rPr lang="en-US" sz="2800" dirty="0" smtClean="0"/>
              <a:t> </a:t>
            </a:r>
            <a:r>
              <a:rPr lang="en-US" sz="2800" dirty="0"/>
              <a:t>psychological state in which socialized gender roles have negative consequences on the person or </a:t>
            </a:r>
            <a:r>
              <a:rPr lang="en-US" sz="2800" dirty="0" smtClean="0"/>
              <a:t>others” (O’Neil et al., 1995)</a:t>
            </a:r>
            <a:endParaRPr lang="en-US" sz="2800" dirty="0"/>
          </a:p>
          <a:p>
            <a:pPr marL="457200" indent="-457200">
              <a:spcBef>
                <a:spcPts val="0"/>
              </a:spcBef>
              <a:spcAft>
                <a:spcPts val="1200"/>
              </a:spcAft>
              <a:buFont typeface="Arial"/>
              <a:buChar char="•"/>
              <a:defRPr/>
            </a:pPr>
            <a:r>
              <a:rPr lang="en-US" sz="2800" dirty="0" smtClean="0"/>
              <a:t>Can occur when rigid gender norms or stereotypes result in personal restrictions, devaluation, or personal violations</a:t>
            </a:r>
            <a:endParaRPr lang="en-US" sz="2800" dirty="0"/>
          </a:p>
          <a:p>
            <a:pPr marL="457200" indent="-457200">
              <a:spcBef>
                <a:spcPts val="0"/>
              </a:spcBef>
              <a:spcAft>
                <a:spcPts val="1200"/>
              </a:spcAft>
              <a:buFont typeface="Arial"/>
              <a:buChar char="•"/>
              <a:defRPr/>
            </a:pPr>
            <a:r>
              <a:rPr lang="en-US" sz="2800" dirty="0" smtClean="0"/>
              <a:t>How may these impact your career decision-making?</a:t>
            </a:r>
            <a:endParaRPr lang="en-US" sz="2800" dirty="0"/>
          </a:p>
          <a:p>
            <a:pPr marL="457200" indent="-457200" eaLnBrk="1" hangingPunct="1">
              <a:lnSpc>
                <a:spcPct val="90000"/>
              </a:lnSpc>
              <a:buFont typeface="Arial"/>
              <a:buChar char="•"/>
              <a:defRPr/>
            </a:pPr>
            <a:endParaRPr lang="en-US" sz="2800" dirty="0" smtClean="0">
              <a:cs typeface="+mn-cs"/>
            </a:endParaRPr>
          </a:p>
        </p:txBody>
      </p:sp>
      <p:sp>
        <p:nvSpPr>
          <p:cNvPr id="3" name="Slide Number Placeholder 2"/>
          <p:cNvSpPr>
            <a:spLocks noGrp="1"/>
          </p:cNvSpPr>
          <p:nvPr>
            <p:ph type="sldNum" sz="quarter" idx="12"/>
          </p:nvPr>
        </p:nvSpPr>
        <p:spPr/>
        <p:txBody>
          <a:bodyPr/>
          <a:lstStyle/>
          <a:p>
            <a:fld id="{65D6D358-8A24-7049-A48F-65336BBBFA23}" type="slidenum">
              <a:rPr lang="en-US" smtClean="0"/>
              <a:t>29</a:t>
            </a:fld>
            <a:endParaRPr lang="en-US"/>
          </a:p>
        </p:txBody>
      </p:sp>
    </p:spTree>
    <p:extLst>
      <p:ext uri="{BB962C8B-B14F-4D97-AF65-F5344CB8AC3E}">
        <p14:creationId xmlns:p14="http://schemas.microsoft.com/office/powerpoint/2010/main" val="32163711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57200" y="762000"/>
            <a:ext cx="8229600" cy="1143000"/>
          </a:xfrm>
          <a:noFill/>
        </p:spPr>
        <p:txBody>
          <a:bodyPr>
            <a:normAutofit fontScale="90000"/>
          </a:bodyPr>
          <a:lstStyle/>
          <a:p>
            <a:pPr eaLnBrk="1" hangingPunct="1"/>
            <a:r>
              <a:rPr lang="en-US" sz="3600">
                <a:latin typeface="Tahoma" charset="0"/>
              </a:rPr>
              <a:t>James Marcia</a:t>
            </a:r>
            <a:r>
              <a:rPr lang="ja-JP" altLang="en-US" sz="3600">
                <a:latin typeface="Tahoma" charset="0"/>
              </a:rPr>
              <a:t>’</a:t>
            </a:r>
            <a:r>
              <a:rPr lang="en-US" altLang="ja-JP" sz="3600">
                <a:latin typeface="Tahoma" charset="0"/>
              </a:rPr>
              <a:t>s Theory of Adolescent Identity Formation </a:t>
            </a:r>
            <a:r>
              <a:rPr lang="en-US" altLang="ja-JP" sz="2400">
                <a:latin typeface="Tahoma" charset="0"/>
              </a:rPr>
              <a:t>(continued)</a:t>
            </a:r>
            <a:endParaRPr lang="en-US" sz="2400">
              <a:latin typeface="Tahoma" charset="0"/>
            </a:endParaRPr>
          </a:p>
        </p:txBody>
      </p:sp>
      <p:sp>
        <p:nvSpPr>
          <p:cNvPr id="19458" name="Rectangle 3"/>
          <p:cNvSpPr>
            <a:spLocks noGrp="1" noChangeArrowheads="1"/>
          </p:cNvSpPr>
          <p:nvPr>
            <p:ph type="body" idx="1"/>
          </p:nvPr>
        </p:nvSpPr>
        <p:spPr>
          <a:xfrm>
            <a:off x="0" y="1905000"/>
            <a:ext cx="9144000" cy="4302125"/>
          </a:xfrm>
          <a:noFill/>
        </p:spPr>
        <p:txBody>
          <a:bodyPr/>
          <a:lstStyle/>
          <a:p>
            <a:pPr eaLnBrk="1" hangingPunct="1">
              <a:buFont typeface="Wingdings" charset="0"/>
              <a:buNone/>
            </a:pPr>
            <a:r>
              <a:rPr lang="en-US" dirty="0">
                <a:latin typeface="Tahoma" charset="0"/>
              </a:rPr>
              <a:t>				</a:t>
            </a:r>
          </a:p>
          <a:p>
            <a:pPr eaLnBrk="1" hangingPunct="1">
              <a:lnSpc>
                <a:spcPct val="60000"/>
              </a:lnSpc>
              <a:buFont typeface="Wingdings" charset="0"/>
              <a:buNone/>
            </a:pPr>
            <a:r>
              <a:rPr lang="en-US" dirty="0">
                <a:latin typeface="Tahoma" charset="0"/>
              </a:rPr>
              <a:t>		</a:t>
            </a:r>
            <a:r>
              <a:rPr lang="en-US" sz="2800" dirty="0">
                <a:latin typeface="Tahoma" charset="0"/>
              </a:rPr>
              <a:t>		    </a:t>
            </a:r>
            <a:r>
              <a:rPr lang="en-US" sz="2800" dirty="0" smtClean="0">
                <a:latin typeface="Tahoma" charset="0"/>
              </a:rPr>
              <a:t>	 		Crisis</a:t>
            </a:r>
            <a:r>
              <a:rPr lang="en-US" sz="2800" dirty="0">
                <a:latin typeface="Tahoma" charset="0"/>
              </a:rPr>
              <a:t>	</a:t>
            </a:r>
            <a:r>
              <a:rPr lang="en-US" sz="2800" dirty="0" smtClean="0">
                <a:latin typeface="Tahoma" charset="0"/>
              </a:rPr>
              <a:t>			No </a:t>
            </a:r>
            <a:r>
              <a:rPr lang="en-US" sz="2800" dirty="0">
                <a:latin typeface="Tahoma" charset="0"/>
              </a:rPr>
              <a:t>Crisis</a:t>
            </a:r>
          </a:p>
          <a:p>
            <a:pPr eaLnBrk="1" hangingPunct="1">
              <a:lnSpc>
                <a:spcPct val="60000"/>
              </a:lnSpc>
              <a:buFont typeface="Wingdings" charset="0"/>
              <a:buNone/>
            </a:pPr>
            <a:endParaRPr lang="en-US" sz="2800" dirty="0">
              <a:latin typeface="Tahoma" charset="0"/>
            </a:endParaRPr>
          </a:p>
          <a:p>
            <a:pPr eaLnBrk="1" hangingPunct="1">
              <a:lnSpc>
                <a:spcPct val="60000"/>
              </a:lnSpc>
              <a:buFont typeface="Wingdings" charset="0"/>
              <a:buNone/>
            </a:pPr>
            <a:r>
              <a:rPr lang="en-US" sz="2800" dirty="0">
                <a:latin typeface="Tahoma" charset="0"/>
              </a:rPr>
              <a:t>Commitment 	</a:t>
            </a:r>
            <a:r>
              <a:rPr lang="en-US" sz="2800" dirty="0" smtClean="0">
                <a:latin typeface="Tahoma" charset="0"/>
              </a:rPr>
              <a:t>	Identity</a:t>
            </a:r>
            <a:r>
              <a:rPr lang="en-US" sz="2800" dirty="0">
                <a:latin typeface="Tahoma" charset="0"/>
              </a:rPr>
              <a:t>		</a:t>
            </a:r>
            <a:r>
              <a:rPr lang="en-US" sz="2800" dirty="0" smtClean="0">
                <a:latin typeface="Tahoma" charset="0"/>
              </a:rPr>
              <a:t>	Identity </a:t>
            </a:r>
            <a:endParaRPr lang="en-US" sz="2800" dirty="0">
              <a:latin typeface="Tahoma" charset="0"/>
            </a:endParaRPr>
          </a:p>
          <a:p>
            <a:pPr eaLnBrk="1" hangingPunct="1">
              <a:lnSpc>
                <a:spcPct val="60000"/>
              </a:lnSpc>
              <a:buFont typeface="Wingdings" charset="0"/>
              <a:buNone/>
            </a:pPr>
            <a:r>
              <a:rPr lang="en-US" sz="2800" dirty="0">
                <a:latin typeface="Tahoma" charset="0"/>
              </a:rPr>
              <a:t>				</a:t>
            </a:r>
            <a:r>
              <a:rPr lang="en-US" sz="2800" dirty="0" smtClean="0">
                <a:latin typeface="Tahoma" charset="0"/>
              </a:rPr>
              <a:t>		Achievement</a:t>
            </a:r>
            <a:r>
              <a:rPr lang="en-US" sz="2800" dirty="0">
                <a:latin typeface="Tahoma" charset="0"/>
              </a:rPr>
              <a:t>	</a:t>
            </a:r>
            <a:r>
              <a:rPr lang="en-US" sz="2800" dirty="0" smtClean="0">
                <a:latin typeface="Tahoma" charset="0"/>
              </a:rPr>
              <a:t>	Foreclosure</a:t>
            </a:r>
            <a:endParaRPr lang="en-US" sz="2800" dirty="0">
              <a:latin typeface="Tahoma" charset="0"/>
            </a:endParaRPr>
          </a:p>
          <a:p>
            <a:pPr eaLnBrk="1" hangingPunct="1">
              <a:lnSpc>
                <a:spcPct val="60000"/>
              </a:lnSpc>
              <a:buFont typeface="Wingdings" charset="0"/>
              <a:buNone/>
            </a:pPr>
            <a:endParaRPr lang="en-US" sz="2800" dirty="0">
              <a:latin typeface="Tahoma" charset="0"/>
            </a:endParaRPr>
          </a:p>
          <a:p>
            <a:pPr eaLnBrk="1" hangingPunct="1">
              <a:lnSpc>
                <a:spcPct val="60000"/>
              </a:lnSpc>
              <a:buFont typeface="Wingdings" charset="0"/>
              <a:buNone/>
            </a:pPr>
            <a:endParaRPr lang="en-US" sz="2800" dirty="0">
              <a:latin typeface="Tahoma" charset="0"/>
            </a:endParaRPr>
          </a:p>
          <a:p>
            <a:pPr eaLnBrk="1" hangingPunct="1">
              <a:lnSpc>
                <a:spcPct val="60000"/>
              </a:lnSpc>
              <a:buFont typeface="Wingdings" charset="0"/>
              <a:buNone/>
            </a:pPr>
            <a:r>
              <a:rPr lang="en-US" sz="2800" dirty="0">
                <a:latin typeface="Tahoma" charset="0"/>
              </a:rPr>
              <a:t>	</a:t>
            </a:r>
            <a:r>
              <a:rPr lang="en-US" sz="2800" dirty="0" smtClean="0">
                <a:latin typeface="Tahoma" charset="0"/>
              </a:rPr>
              <a:t>	</a:t>
            </a:r>
            <a:r>
              <a:rPr lang="en-US" sz="2800" dirty="0">
                <a:latin typeface="Tahoma" charset="0"/>
              </a:rPr>
              <a:t>	No		</a:t>
            </a:r>
            <a:r>
              <a:rPr lang="en-US" sz="2800" dirty="0" smtClean="0">
                <a:latin typeface="Tahoma" charset="0"/>
              </a:rPr>
              <a:t>	  Moratorium</a:t>
            </a:r>
            <a:r>
              <a:rPr lang="en-US" sz="2800" dirty="0">
                <a:latin typeface="Tahoma" charset="0"/>
              </a:rPr>
              <a:t>	    </a:t>
            </a:r>
            <a:r>
              <a:rPr lang="en-US" sz="2800" dirty="0" smtClean="0">
                <a:latin typeface="Tahoma" charset="0"/>
              </a:rPr>
              <a:t>Identity</a:t>
            </a:r>
            <a:endParaRPr lang="en-US" sz="2800" dirty="0">
              <a:latin typeface="Tahoma" charset="0"/>
            </a:endParaRPr>
          </a:p>
          <a:p>
            <a:pPr eaLnBrk="1" hangingPunct="1">
              <a:lnSpc>
                <a:spcPct val="60000"/>
              </a:lnSpc>
              <a:buFont typeface="Wingdings" charset="0"/>
              <a:buNone/>
            </a:pPr>
            <a:r>
              <a:rPr lang="en-US" sz="2800" dirty="0">
                <a:latin typeface="Tahoma" charset="0"/>
              </a:rPr>
              <a:t>Commitment				</a:t>
            </a:r>
            <a:r>
              <a:rPr lang="en-US" sz="2800" dirty="0" smtClean="0">
                <a:latin typeface="Tahoma" charset="0"/>
              </a:rPr>
              <a:t>			Diffusion</a:t>
            </a:r>
            <a:endParaRPr lang="en-US" sz="2800" dirty="0">
              <a:latin typeface="Tahoma" charset="0"/>
            </a:endParaRPr>
          </a:p>
        </p:txBody>
      </p:sp>
      <p:sp>
        <p:nvSpPr>
          <p:cNvPr id="19459" name="Rectangle 4"/>
          <p:cNvSpPr>
            <a:spLocks noChangeArrowheads="1"/>
          </p:cNvSpPr>
          <p:nvPr/>
        </p:nvSpPr>
        <p:spPr bwMode="auto">
          <a:xfrm>
            <a:off x="2280155" y="2857500"/>
            <a:ext cx="5029200" cy="2667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19460" name="Line 5"/>
          <p:cNvSpPr>
            <a:spLocks noChangeShapeType="1"/>
          </p:cNvSpPr>
          <p:nvPr/>
        </p:nvSpPr>
        <p:spPr bwMode="auto">
          <a:xfrm>
            <a:off x="2280155" y="4191000"/>
            <a:ext cx="502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1" name="Line 6"/>
          <p:cNvSpPr>
            <a:spLocks noChangeShapeType="1"/>
          </p:cNvSpPr>
          <p:nvPr/>
        </p:nvSpPr>
        <p:spPr bwMode="auto">
          <a:xfrm>
            <a:off x="4735690" y="2857500"/>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2649366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Tahoma"/>
              <a:buNone/>
            </a:pPr>
            <a:r>
              <a:rPr lang="en-US" dirty="0">
                <a:latin typeface="Arial"/>
                <a:ea typeface="Tahoma"/>
                <a:cs typeface="Arial"/>
                <a:sym typeface="Tahoma"/>
              </a:rPr>
              <a:t>Microaggressions</a:t>
            </a:r>
            <a:r>
              <a:rPr lang="en-US" dirty="0">
                <a:solidFill>
                  <a:srgbClr val="000090"/>
                </a:solidFill>
                <a:latin typeface="Arial"/>
                <a:ea typeface="Tahoma"/>
                <a:cs typeface="Arial"/>
                <a:sym typeface="Tahoma"/>
              </a:rPr>
              <a:t> </a:t>
            </a:r>
          </a:p>
        </p:txBody>
      </p:sp>
      <p:sp>
        <p:nvSpPr>
          <p:cNvPr id="105" name="Shape 105"/>
          <p:cNvSpPr txBox="1">
            <a:spLocks noGrp="1"/>
          </p:cNvSpPr>
          <p:nvPr>
            <p:ph idx="1"/>
          </p:nvPr>
        </p:nvSpPr>
        <p:spPr>
          <a:prstGeom prst="rect">
            <a:avLst/>
          </a:prstGeom>
          <a:noFill/>
          <a:ln>
            <a:noFill/>
          </a:ln>
        </p:spPr>
        <p:txBody>
          <a:bodyPr lIns="91425" tIns="45700" rIns="91425" bIns="45700" anchor="t" anchorCtr="0">
            <a:noAutofit/>
          </a:bodyPr>
          <a:lstStyle/>
          <a:p>
            <a:pPr marL="234950" indent="-234950">
              <a:spcBef>
                <a:spcPts val="0"/>
              </a:spcBef>
              <a:spcAft>
                <a:spcPts val="1200"/>
              </a:spcAft>
              <a:buClr>
                <a:schemeClr val="hlink"/>
              </a:buClr>
              <a:buSzPct val="110000"/>
            </a:pPr>
            <a:r>
              <a:rPr lang="en-US" sz="3200" b="0" i="0" u="none" strike="noStrike" cap="none" baseline="0" dirty="0">
                <a:solidFill>
                  <a:schemeClr val="dk1"/>
                </a:solidFill>
                <a:latin typeface="Arial"/>
                <a:ea typeface="Tahoma"/>
                <a:cs typeface="Arial"/>
                <a:sym typeface="Tahoma"/>
              </a:rPr>
              <a:t>Small, often unconscious behaviors can have a big </a:t>
            </a:r>
            <a:r>
              <a:rPr lang="en-US" sz="3200" b="0" i="0" u="none" strike="noStrike" cap="none" baseline="0" dirty="0" smtClean="0">
                <a:solidFill>
                  <a:schemeClr val="dk1"/>
                </a:solidFill>
                <a:latin typeface="Arial"/>
                <a:ea typeface="Tahoma"/>
                <a:cs typeface="Arial"/>
                <a:sym typeface="Tahoma"/>
              </a:rPr>
              <a:t>impact</a:t>
            </a:r>
          </a:p>
          <a:p>
            <a:pPr marL="0" indent="0">
              <a:spcBef>
                <a:spcPts val="0"/>
              </a:spcBef>
              <a:spcAft>
                <a:spcPts val="1200"/>
              </a:spcAft>
              <a:buClr>
                <a:schemeClr val="hlink"/>
              </a:buClr>
              <a:buSzPct val="110000"/>
              <a:buNone/>
            </a:pPr>
            <a:endParaRPr lang="en-US" sz="3200" b="0" i="0" u="none" strike="noStrike" cap="none" baseline="0" dirty="0" smtClean="0">
              <a:solidFill>
                <a:schemeClr val="dk1"/>
              </a:solidFill>
              <a:latin typeface="Arial"/>
              <a:ea typeface="Tahoma"/>
              <a:cs typeface="Arial"/>
              <a:sym typeface="Tahoma"/>
            </a:endParaRPr>
          </a:p>
          <a:p>
            <a:pPr marL="234950" indent="-234950">
              <a:spcBef>
                <a:spcPts val="0"/>
              </a:spcBef>
              <a:spcAft>
                <a:spcPts val="1200"/>
              </a:spcAft>
              <a:buClr>
                <a:schemeClr val="hlink"/>
              </a:buClr>
              <a:buSzPct val="110000"/>
            </a:pPr>
            <a:r>
              <a:rPr lang="en-US" dirty="0">
                <a:solidFill>
                  <a:schemeClr val="dk1"/>
                </a:solidFill>
                <a:latin typeface="Arial"/>
                <a:ea typeface="Tahoma"/>
                <a:cs typeface="Arial"/>
                <a:sym typeface="Tahoma"/>
                <a:hlinkClick r:id="rId3"/>
              </a:rPr>
              <a:t>https://www.youtube.com/watch?v=</a:t>
            </a:r>
            <a:r>
              <a:rPr lang="en-US" dirty="0" smtClean="0">
                <a:solidFill>
                  <a:schemeClr val="dk1"/>
                </a:solidFill>
                <a:latin typeface="Arial"/>
                <a:ea typeface="Tahoma"/>
                <a:cs typeface="Arial"/>
                <a:sym typeface="Tahoma"/>
                <a:hlinkClick r:id="rId3"/>
              </a:rPr>
              <a:t>hDd3bzA7450</a:t>
            </a:r>
            <a:r>
              <a:rPr lang="en-US" dirty="0" smtClean="0">
                <a:solidFill>
                  <a:schemeClr val="dk1"/>
                </a:solidFill>
                <a:latin typeface="Arial"/>
                <a:ea typeface="Tahoma"/>
                <a:cs typeface="Arial"/>
                <a:sym typeface="Tahoma"/>
              </a:rPr>
              <a:t> (2.5 min video)</a:t>
            </a:r>
          </a:p>
          <a:p>
            <a:pPr marL="0" indent="0">
              <a:spcBef>
                <a:spcPts val="0"/>
              </a:spcBef>
              <a:spcAft>
                <a:spcPts val="1200"/>
              </a:spcAft>
              <a:buClr>
                <a:schemeClr val="hlink"/>
              </a:buClr>
              <a:buSzPct val="110000"/>
              <a:buNone/>
            </a:pPr>
            <a:endParaRPr lang="en-US" sz="3200" b="0" i="0" u="none" strike="noStrike" cap="none" baseline="0" dirty="0" smtClean="0">
              <a:solidFill>
                <a:schemeClr val="dk1"/>
              </a:solidFill>
              <a:latin typeface="Arial"/>
              <a:ea typeface="Tahoma"/>
              <a:cs typeface="Arial"/>
              <a:sym typeface="Tahoma"/>
            </a:endParaRPr>
          </a:p>
          <a:p>
            <a:pPr marL="234950" indent="-234950">
              <a:spcBef>
                <a:spcPts val="0"/>
              </a:spcBef>
              <a:spcAft>
                <a:spcPts val="1200"/>
              </a:spcAft>
              <a:buClr>
                <a:schemeClr val="hlink"/>
              </a:buClr>
              <a:buSzPct val="110000"/>
            </a:pPr>
            <a:r>
              <a:rPr lang="en-US" sz="3200" dirty="0" smtClean="0">
                <a:solidFill>
                  <a:schemeClr val="dk1"/>
                </a:solidFill>
                <a:latin typeface="Arial"/>
                <a:ea typeface="Tahoma"/>
                <a:cs typeface="Arial"/>
                <a:sym typeface="Tahoma"/>
                <a:hlinkClick r:id="rId4"/>
              </a:rPr>
              <a:t>https</a:t>
            </a:r>
            <a:r>
              <a:rPr lang="en-US" sz="3200" dirty="0">
                <a:solidFill>
                  <a:schemeClr val="dk1"/>
                </a:solidFill>
                <a:latin typeface="Arial"/>
                <a:ea typeface="Tahoma"/>
                <a:cs typeface="Arial"/>
                <a:sym typeface="Tahoma"/>
                <a:hlinkClick r:id="rId4"/>
              </a:rPr>
              <a:t>://www.youtube.com/watch?v=</a:t>
            </a:r>
            <a:r>
              <a:rPr lang="en-US" sz="3200" dirty="0" smtClean="0">
                <a:solidFill>
                  <a:schemeClr val="dk1"/>
                </a:solidFill>
                <a:latin typeface="Arial"/>
                <a:ea typeface="Tahoma"/>
                <a:cs typeface="Arial"/>
                <a:sym typeface="Tahoma"/>
                <a:hlinkClick r:id="rId4"/>
              </a:rPr>
              <a:t>h_lQNI9T6vs</a:t>
            </a:r>
            <a:r>
              <a:rPr lang="en-US" sz="3200" dirty="0" smtClean="0">
                <a:solidFill>
                  <a:schemeClr val="dk1"/>
                </a:solidFill>
                <a:latin typeface="Arial"/>
                <a:ea typeface="Tahoma"/>
                <a:cs typeface="Arial"/>
                <a:sym typeface="Tahoma"/>
              </a:rPr>
              <a:t> (3 min video)</a:t>
            </a:r>
          </a:p>
        </p:txBody>
      </p:sp>
      <p:sp>
        <p:nvSpPr>
          <p:cNvPr id="3" name="Slide Number Placeholder 2"/>
          <p:cNvSpPr>
            <a:spLocks noGrp="1"/>
          </p:cNvSpPr>
          <p:nvPr>
            <p:ph type="sldNum" sz="quarter" idx="12"/>
          </p:nvPr>
        </p:nvSpPr>
        <p:spPr/>
        <p:txBody>
          <a:bodyPr/>
          <a:lstStyle/>
          <a:p>
            <a:fld id="{65D6D358-8A24-7049-A48F-65336BBBFA23}" type="slidenum">
              <a:rPr lang="en-US" smtClean="0"/>
              <a:t>30</a:t>
            </a:fld>
            <a:endParaRPr lang="en-US"/>
          </a:p>
        </p:txBody>
      </p:sp>
    </p:spTree>
    <p:extLst>
      <p:ext uri="{BB962C8B-B14F-4D97-AF65-F5344CB8AC3E}">
        <p14:creationId xmlns:p14="http://schemas.microsoft.com/office/powerpoint/2010/main" val="25934630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000090"/>
                </a:solidFill>
                <a:latin typeface="Arial"/>
                <a:cs typeface="Arial"/>
              </a:rPr>
              <a:t>Can Stereotypes Ever Be Good/Helpful?</a:t>
            </a:r>
            <a:endParaRPr lang="en-US" dirty="0">
              <a:solidFill>
                <a:srgbClr val="000090"/>
              </a:solidFill>
              <a:latin typeface="Arial"/>
              <a:cs typeface="Arial"/>
            </a:endParaRPr>
          </a:p>
        </p:txBody>
      </p:sp>
      <p:sp>
        <p:nvSpPr>
          <p:cNvPr id="99" name="Shape 99"/>
          <p:cNvSpPr txBox="1">
            <a:spLocks noGrp="1"/>
          </p:cNvSpPr>
          <p:nvPr>
            <p:ph idx="1"/>
          </p:nvPr>
        </p:nvSpPr>
        <p:spPr>
          <a:prstGeom prst="rect">
            <a:avLst/>
          </a:prstGeom>
          <a:noFill/>
          <a:ln>
            <a:noFill/>
          </a:ln>
        </p:spPr>
        <p:txBody>
          <a:bodyPr lIns="91425" tIns="45700" rIns="91425" bIns="45700" anchor="t" anchorCtr="0">
            <a:noAutofit/>
          </a:bodyPr>
          <a:lstStyle/>
          <a:p>
            <a:pPr marL="396875" indent="-396875">
              <a:spcBef>
                <a:spcPts val="0"/>
              </a:spcBef>
              <a:buClr>
                <a:schemeClr val="hlink"/>
              </a:buClr>
              <a:buSzPct val="110000"/>
            </a:pPr>
            <a:endParaRPr lang="en-US" sz="3200" dirty="0">
              <a:solidFill>
                <a:schemeClr val="dk1"/>
              </a:solidFill>
              <a:latin typeface="Arial"/>
              <a:ea typeface="Tahoma"/>
              <a:cs typeface="Arial"/>
              <a:sym typeface="Tahoma"/>
            </a:endParaRPr>
          </a:p>
          <a:p>
            <a:pPr marL="396875" indent="-396875">
              <a:spcBef>
                <a:spcPts val="0"/>
              </a:spcBef>
              <a:buClr>
                <a:schemeClr val="hlink"/>
              </a:buClr>
              <a:buSzPct val="110000"/>
            </a:pPr>
            <a:r>
              <a:rPr lang="en-US" sz="3200" dirty="0" smtClean="0">
                <a:solidFill>
                  <a:schemeClr val="dk1"/>
                </a:solidFill>
                <a:latin typeface="Arial"/>
                <a:ea typeface="Tahoma"/>
                <a:cs typeface="Arial"/>
                <a:sym typeface="Tahoma"/>
              </a:rPr>
              <a:t>Visiting a different country (awareness of cultural norms)</a:t>
            </a:r>
          </a:p>
          <a:p>
            <a:pPr marL="396875" indent="-396875">
              <a:spcBef>
                <a:spcPts val="0"/>
              </a:spcBef>
              <a:buClr>
                <a:schemeClr val="hlink"/>
              </a:buClr>
              <a:buSzPct val="110000"/>
            </a:pPr>
            <a:endParaRPr lang="en-US" sz="3200" b="0" i="0" u="none" strike="noStrike" cap="none" baseline="0" dirty="0" smtClean="0">
              <a:solidFill>
                <a:schemeClr val="dk1"/>
              </a:solidFill>
              <a:latin typeface="Arial"/>
              <a:ea typeface="Tahoma"/>
              <a:cs typeface="Arial"/>
              <a:sym typeface="Tahoma"/>
            </a:endParaRPr>
          </a:p>
          <a:p>
            <a:pPr marL="396875" indent="-396875">
              <a:spcBef>
                <a:spcPts val="0"/>
              </a:spcBef>
              <a:buClr>
                <a:schemeClr val="hlink"/>
              </a:buClr>
              <a:buSzPct val="110000"/>
            </a:pPr>
            <a:r>
              <a:rPr lang="en-US" sz="3200" dirty="0" smtClean="0">
                <a:solidFill>
                  <a:schemeClr val="dk1"/>
                </a:solidFill>
                <a:latin typeface="Arial"/>
                <a:ea typeface="Tahoma"/>
                <a:cs typeface="Arial"/>
                <a:sym typeface="Tahoma"/>
              </a:rPr>
              <a:t>Positive stereotypes</a:t>
            </a:r>
            <a:endParaRPr lang="en-US" sz="3200" dirty="0">
              <a:solidFill>
                <a:schemeClr val="dk1"/>
              </a:solidFill>
              <a:latin typeface="Arial"/>
              <a:ea typeface="Tahoma"/>
              <a:cs typeface="Arial"/>
              <a:sym typeface="Tahoma"/>
            </a:endParaRPr>
          </a:p>
          <a:p>
            <a:pPr marL="860425" lvl="1" indent="-396875">
              <a:spcBef>
                <a:spcPts val="0"/>
              </a:spcBef>
              <a:buClr>
                <a:schemeClr val="hlink"/>
              </a:buClr>
              <a:buSzPct val="110000"/>
            </a:pPr>
            <a:r>
              <a:rPr lang="en-US" sz="2600" dirty="0" smtClean="0">
                <a:solidFill>
                  <a:schemeClr val="dk1"/>
                </a:solidFill>
                <a:latin typeface="Arial"/>
                <a:ea typeface="Tahoma"/>
                <a:cs typeface="Arial"/>
                <a:sym typeface="Tahoma"/>
              </a:rPr>
              <a:t>While being aware of other side</a:t>
            </a:r>
            <a:endParaRPr lang="en-US" sz="2600" dirty="0">
              <a:solidFill>
                <a:schemeClr val="dk1"/>
              </a:solidFill>
              <a:latin typeface="Arial"/>
              <a:ea typeface="Tahoma"/>
              <a:cs typeface="Arial"/>
              <a:sym typeface="Tahoma"/>
            </a:endParaRPr>
          </a:p>
        </p:txBody>
      </p:sp>
      <p:sp>
        <p:nvSpPr>
          <p:cNvPr id="2" name="Slide Number Placeholder 1"/>
          <p:cNvSpPr>
            <a:spLocks noGrp="1"/>
          </p:cNvSpPr>
          <p:nvPr>
            <p:ph type="sldNum" sz="quarter" idx="12"/>
          </p:nvPr>
        </p:nvSpPr>
        <p:spPr/>
        <p:txBody>
          <a:bodyPr/>
          <a:lstStyle/>
          <a:p>
            <a:fld id="{65D6D358-8A24-7049-A48F-65336BBBFA23}" type="slidenum">
              <a:rPr lang="en-US" smtClean="0"/>
              <a:t>31</a:t>
            </a:fld>
            <a:endParaRPr lang="en-US"/>
          </a:p>
        </p:txBody>
      </p:sp>
    </p:spTree>
    <p:extLst>
      <p:ext uri="{BB962C8B-B14F-4D97-AF65-F5344CB8AC3E}">
        <p14:creationId xmlns:p14="http://schemas.microsoft.com/office/powerpoint/2010/main" val="97274516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1771"/>
            <a:ext cx="82296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Tahoma"/>
              <a:buNone/>
            </a:pPr>
            <a:r>
              <a:rPr lang="en-US" dirty="0" smtClean="0">
                <a:solidFill>
                  <a:srgbClr val="000090"/>
                </a:solidFill>
                <a:latin typeface="Arial"/>
                <a:ea typeface="Tahoma"/>
                <a:cs typeface="Arial"/>
                <a:sym typeface="Tahoma"/>
              </a:rPr>
              <a:t>Conclusions</a:t>
            </a:r>
            <a:endParaRPr lang="en-US" dirty="0">
              <a:solidFill>
                <a:srgbClr val="000090"/>
              </a:solidFill>
              <a:latin typeface="Arial"/>
              <a:ea typeface="Tahoma"/>
              <a:cs typeface="Arial"/>
              <a:sym typeface="Tahoma"/>
            </a:endParaRPr>
          </a:p>
        </p:txBody>
      </p:sp>
      <p:sp>
        <p:nvSpPr>
          <p:cNvPr id="105" name="Shape 105"/>
          <p:cNvSpPr txBox="1">
            <a:spLocks noGrp="1"/>
          </p:cNvSpPr>
          <p:nvPr>
            <p:ph idx="1"/>
          </p:nvPr>
        </p:nvSpPr>
        <p:spPr>
          <a:xfrm>
            <a:off x="457200" y="1164771"/>
            <a:ext cx="8229600" cy="4525963"/>
          </a:xfrm>
          <a:prstGeom prst="rect">
            <a:avLst/>
          </a:prstGeom>
          <a:noFill/>
          <a:ln>
            <a:noFill/>
          </a:ln>
        </p:spPr>
        <p:txBody>
          <a:bodyPr lIns="91425" tIns="45700" rIns="91425" bIns="45700" anchor="t" anchorCtr="0">
            <a:noAutofit/>
          </a:bodyPr>
          <a:lstStyle/>
          <a:p>
            <a:pPr>
              <a:spcBef>
                <a:spcPts val="0"/>
              </a:spcBef>
              <a:buClr>
                <a:schemeClr val="hlink"/>
              </a:buClr>
              <a:buSzPct val="110000"/>
            </a:pPr>
            <a:r>
              <a:rPr lang="en-US" sz="2800" dirty="0">
                <a:sym typeface="Tahoma"/>
              </a:rPr>
              <a:t>We all stereotype to some degree</a:t>
            </a:r>
          </a:p>
          <a:p>
            <a:pPr lvl="1">
              <a:buSzPct val="95000"/>
            </a:pPr>
            <a:r>
              <a:rPr lang="en-US" sz="2800" dirty="0">
                <a:sym typeface="Tahoma"/>
              </a:rPr>
              <a:t>Generalizations allow us to simplify the </a:t>
            </a:r>
            <a:r>
              <a:rPr lang="en-US" sz="2800" dirty="0" smtClean="0">
                <a:sym typeface="Tahoma"/>
              </a:rPr>
              <a:t>world</a:t>
            </a:r>
          </a:p>
          <a:p>
            <a:pPr lvl="1">
              <a:buSzPct val="95000"/>
            </a:pPr>
            <a:endParaRPr lang="en-US" sz="2800" dirty="0">
              <a:sym typeface="Tahoma"/>
            </a:endParaRPr>
          </a:p>
          <a:p>
            <a:pPr>
              <a:spcBef>
                <a:spcPts val="0"/>
              </a:spcBef>
              <a:buClr>
                <a:schemeClr val="hlink"/>
              </a:buClr>
              <a:buSzPct val="110000"/>
            </a:pPr>
            <a:r>
              <a:rPr lang="en-US" sz="2800" dirty="0">
                <a:sym typeface="Tahoma"/>
              </a:rPr>
              <a:t>Thinking about why we stereotype, and identifying stereotypes, can be helpful</a:t>
            </a:r>
          </a:p>
          <a:p>
            <a:pPr lvl="1">
              <a:buSzPct val="95000"/>
            </a:pPr>
            <a:r>
              <a:rPr lang="en-US" sz="2800" dirty="0">
                <a:sym typeface="Tahoma"/>
              </a:rPr>
              <a:t>Stereotypes can influence career choices and </a:t>
            </a:r>
            <a:r>
              <a:rPr lang="en-US" sz="2800" dirty="0" smtClean="0">
                <a:sym typeface="Tahoma"/>
              </a:rPr>
              <a:t>experiences</a:t>
            </a:r>
          </a:p>
          <a:p>
            <a:pPr lvl="1">
              <a:buSzPct val="95000"/>
            </a:pPr>
            <a:endParaRPr lang="en-US" sz="2800" dirty="0">
              <a:sym typeface="Tahoma"/>
            </a:endParaRPr>
          </a:p>
          <a:p>
            <a:pPr>
              <a:spcBef>
                <a:spcPts val="0"/>
              </a:spcBef>
              <a:buClr>
                <a:schemeClr val="hlink"/>
              </a:buClr>
              <a:buSzPct val="110000"/>
            </a:pPr>
            <a:r>
              <a:rPr lang="en-US" sz="2800" dirty="0">
                <a:sym typeface="Tahoma"/>
              </a:rPr>
              <a:t>We can avoid/minimize harmful stereotyping by examining individual differences within cultures/groups that always </a:t>
            </a:r>
            <a:r>
              <a:rPr lang="en-US" sz="2800" dirty="0" smtClean="0">
                <a:sym typeface="Tahoma"/>
              </a:rPr>
              <a:t>exist</a:t>
            </a:r>
            <a:endParaRPr lang="en-US" sz="2800" dirty="0">
              <a:sym typeface="Tahoma"/>
            </a:endParaRPr>
          </a:p>
        </p:txBody>
      </p:sp>
      <p:sp>
        <p:nvSpPr>
          <p:cNvPr id="3" name="Slide Number Placeholder 2"/>
          <p:cNvSpPr>
            <a:spLocks noGrp="1"/>
          </p:cNvSpPr>
          <p:nvPr>
            <p:ph type="sldNum" sz="quarter" idx="12"/>
          </p:nvPr>
        </p:nvSpPr>
        <p:spPr/>
        <p:txBody>
          <a:bodyPr/>
          <a:lstStyle/>
          <a:p>
            <a:fld id="{65D6D358-8A24-7049-A48F-65336BBBFA23}" type="slidenum">
              <a:rPr lang="en-US" smtClean="0"/>
              <a:t>32</a:t>
            </a:fld>
            <a:endParaRPr lang="en-US"/>
          </a:p>
        </p:txBody>
      </p:sp>
    </p:spTree>
    <p:extLst>
      <p:ext uri="{BB962C8B-B14F-4D97-AF65-F5344CB8AC3E}">
        <p14:creationId xmlns:p14="http://schemas.microsoft.com/office/powerpoint/2010/main" val="109962673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Tahoma"/>
              <a:buNone/>
            </a:pPr>
            <a:r>
              <a:rPr lang="en-US" dirty="0" smtClean="0">
                <a:latin typeface="Arial"/>
                <a:ea typeface="Tahoma"/>
                <a:cs typeface="Arial"/>
                <a:sym typeface="Tahoma"/>
              </a:rPr>
              <a:t>Upcoming Due Dates</a:t>
            </a:r>
            <a:endParaRPr lang="en-US" dirty="0">
              <a:latin typeface="Arial"/>
              <a:ea typeface="Tahoma"/>
              <a:cs typeface="Arial"/>
              <a:sym typeface="Tahoma"/>
            </a:endParaRPr>
          </a:p>
        </p:txBody>
      </p:sp>
      <p:sp>
        <p:nvSpPr>
          <p:cNvPr id="3" name="Content Placeholder 2"/>
          <p:cNvSpPr>
            <a:spLocks noGrp="1"/>
          </p:cNvSpPr>
          <p:nvPr>
            <p:ph idx="1"/>
          </p:nvPr>
        </p:nvSpPr>
        <p:spPr/>
        <p:txBody>
          <a:bodyPr>
            <a:normAutofit/>
          </a:bodyPr>
          <a:lstStyle/>
          <a:p>
            <a:pPr>
              <a:lnSpc>
                <a:spcPct val="130000"/>
              </a:lnSpc>
              <a:spcBef>
                <a:spcPts val="0"/>
              </a:spcBef>
              <a:buSzPct val="100000"/>
            </a:pPr>
            <a:r>
              <a:rPr lang="en-US" sz="3200" b="1" dirty="0" smtClean="0">
                <a:solidFill>
                  <a:srgbClr val="FF0000"/>
                </a:solidFill>
                <a:latin typeface="Arial"/>
                <a:ea typeface="Tahoma"/>
                <a:cs typeface="Arial"/>
                <a:sym typeface="Tahoma"/>
              </a:rPr>
              <a:t>Due </a:t>
            </a:r>
            <a:r>
              <a:rPr lang="en-US" b="1" dirty="0" smtClean="0">
                <a:solidFill>
                  <a:srgbClr val="FF0000"/>
                </a:solidFill>
                <a:latin typeface="Arial"/>
                <a:ea typeface="Tahoma"/>
                <a:cs typeface="Arial"/>
                <a:sym typeface="Tahoma"/>
              </a:rPr>
              <a:t>After Break</a:t>
            </a:r>
            <a:endParaRPr lang="en-US" sz="3200" b="1" dirty="0" smtClean="0">
              <a:solidFill>
                <a:srgbClr val="FF0000"/>
              </a:solidFill>
              <a:latin typeface="Arial"/>
              <a:ea typeface="Tahoma"/>
              <a:cs typeface="Arial"/>
              <a:sym typeface="Tahoma"/>
            </a:endParaRPr>
          </a:p>
          <a:p>
            <a:pPr lvl="1">
              <a:lnSpc>
                <a:spcPct val="130000"/>
              </a:lnSpc>
              <a:spcBef>
                <a:spcPts val="0"/>
              </a:spcBef>
              <a:buSzPct val="100000"/>
            </a:pPr>
            <a:r>
              <a:rPr lang="en-US" sz="2800" dirty="0" smtClean="0">
                <a:solidFill>
                  <a:schemeClr val="dk1"/>
                </a:solidFill>
                <a:latin typeface="Arial"/>
                <a:ea typeface="Tahoma"/>
                <a:cs typeface="Arial"/>
                <a:sym typeface="Tahoma"/>
              </a:rPr>
              <a:t>Career </a:t>
            </a:r>
            <a:r>
              <a:rPr lang="en-US" sz="2800" dirty="0">
                <a:solidFill>
                  <a:schemeClr val="dk1"/>
                </a:solidFill>
                <a:latin typeface="Arial"/>
                <a:ea typeface="Tahoma"/>
                <a:cs typeface="Arial"/>
                <a:sym typeface="Tahoma"/>
              </a:rPr>
              <a:t>Autobiography </a:t>
            </a:r>
            <a:r>
              <a:rPr lang="en-US" sz="2800" dirty="0" smtClean="0">
                <a:solidFill>
                  <a:schemeClr val="dk1"/>
                </a:solidFill>
                <a:latin typeface="Arial"/>
                <a:ea typeface="Tahoma"/>
                <a:cs typeface="Arial"/>
                <a:sym typeface="Tahoma"/>
              </a:rPr>
              <a:t>Presentations</a:t>
            </a:r>
            <a:r>
              <a:rPr lang="en-US" sz="2800" dirty="0" smtClean="0">
                <a:solidFill>
                  <a:schemeClr val="dk1"/>
                </a:solidFill>
                <a:latin typeface="Arial"/>
                <a:ea typeface="Tahoma"/>
                <a:cs typeface="Arial"/>
                <a:sym typeface="Tahoma"/>
              </a:rPr>
              <a:t>!</a:t>
            </a:r>
          </a:p>
          <a:p>
            <a:pPr marL="457200" lvl="1" indent="0">
              <a:lnSpc>
                <a:spcPct val="130000"/>
              </a:lnSpc>
              <a:spcBef>
                <a:spcPts val="0"/>
              </a:spcBef>
              <a:buSzPct val="100000"/>
              <a:buNone/>
            </a:pPr>
            <a:endParaRPr lang="en-US" sz="2800" dirty="0" smtClean="0">
              <a:solidFill>
                <a:schemeClr val="dk1"/>
              </a:solidFill>
              <a:latin typeface="Arial"/>
              <a:ea typeface="Tahoma"/>
              <a:cs typeface="Arial"/>
              <a:sym typeface="Tahoma"/>
            </a:endParaRPr>
          </a:p>
          <a:p>
            <a:pPr>
              <a:lnSpc>
                <a:spcPct val="130000"/>
              </a:lnSpc>
              <a:spcBef>
                <a:spcPts val="0"/>
              </a:spcBef>
              <a:buSzPct val="100000"/>
            </a:pPr>
            <a:r>
              <a:rPr lang="en-US" sz="3200" b="1" dirty="0" smtClean="0">
                <a:solidFill>
                  <a:srgbClr val="FF0000"/>
                </a:solidFill>
                <a:latin typeface="Arial"/>
                <a:ea typeface="Tahoma"/>
                <a:cs typeface="Arial"/>
                <a:sym typeface="Tahoma"/>
              </a:rPr>
              <a:t>Due </a:t>
            </a:r>
            <a:r>
              <a:rPr lang="en-US" b="1" dirty="0" smtClean="0">
                <a:solidFill>
                  <a:srgbClr val="FF0000"/>
                </a:solidFill>
                <a:latin typeface="Arial"/>
                <a:ea typeface="Tahoma"/>
                <a:cs typeface="Arial"/>
                <a:sym typeface="Tahoma"/>
              </a:rPr>
              <a:t>March 28</a:t>
            </a:r>
            <a:r>
              <a:rPr lang="en-US" b="1" baseline="30000" dirty="0" smtClean="0">
                <a:solidFill>
                  <a:srgbClr val="FF0000"/>
                </a:solidFill>
                <a:latin typeface="Arial"/>
                <a:ea typeface="Tahoma"/>
                <a:cs typeface="Arial"/>
                <a:sym typeface="Tahoma"/>
              </a:rPr>
              <a:t>th</a:t>
            </a:r>
            <a:endParaRPr lang="en-US" sz="3200" b="1" dirty="0">
              <a:solidFill>
                <a:srgbClr val="FF0000"/>
              </a:solidFill>
              <a:latin typeface="Arial"/>
              <a:ea typeface="Tahoma"/>
              <a:cs typeface="Arial"/>
              <a:sym typeface="Tahoma"/>
            </a:endParaRPr>
          </a:p>
          <a:p>
            <a:pPr lvl="1">
              <a:lnSpc>
                <a:spcPct val="130000"/>
              </a:lnSpc>
              <a:spcBef>
                <a:spcPts val="0"/>
              </a:spcBef>
              <a:buSzPct val="100000"/>
            </a:pPr>
            <a:r>
              <a:rPr lang="en" sz="2800" dirty="0"/>
              <a:t>Major / Grad School / Internship </a:t>
            </a:r>
            <a:r>
              <a:rPr lang="en" sz="2800" dirty="0" smtClean="0"/>
              <a:t>Exploration</a:t>
            </a:r>
            <a:endParaRPr lang="en-US" sz="2800" dirty="0" smtClean="0"/>
          </a:p>
        </p:txBody>
      </p:sp>
      <p:sp>
        <p:nvSpPr>
          <p:cNvPr id="2" name="Slide Number Placeholder 1"/>
          <p:cNvSpPr>
            <a:spLocks noGrp="1"/>
          </p:cNvSpPr>
          <p:nvPr>
            <p:ph type="sldNum" sz="quarter" idx="12"/>
          </p:nvPr>
        </p:nvSpPr>
        <p:spPr/>
        <p:txBody>
          <a:bodyPr/>
          <a:lstStyle/>
          <a:p>
            <a:fld id="{65D6D358-8A24-7049-A48F-65336BBBFA23}" type="slidenum">
              <a:rPr lang="en-US" smtClean="0">
                <a:latin typeface="Arial"/>
                <a:cs typeface="Arial"/>
              </a:rPr>
              <a:t>33</a:t>
            </a:fld>
            <a:endParaRPr lang="en-US">
              <a:latin typeface="Arial"/>
              <a:cs typeface="Arial"/>
            </a:endParaRPr>
          </a:p>
        </p:txBody>
      </p:sp>
    </p:spTree>
    <p:extLst>
      <p:ext uri="{BB962C8B-B14F-4D97-AF65-F5344CB8AC3E}">
        <p14:creationId xmlns:p14="http://schemas.microsoft.com/office/powerpoint/2010/main" val="3702612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atin typeface="Tahoma" charset="0"/>
              </a:rPr>
              <a:t>Attendance/Participation Q: </a:t>
            </a:r>
          </a:p>
        </p:txBody>
      </p:sp>
      <p:sp>
        <p:nvSpPr>
          <p:cNvPr id="21506" name="Content Placeholder 2"/>
          <p:cNvSpPr>
            <a:spLocks noGrp="1"/>
          </p:cNvSpPr>
          <p:nvPr>
            <p:ph idx="1"/>
          </p:nvPr>
        </p:nvSpPr>
        <p:spPr/>
        <p:txBody>
          <a:bodyPr/>
          <a:lstStyle/>
          <a:p>
            <a:pPr eaLnBrk="1" hangingPunct="1"/>
            <a:r>
              <a:rPr lang="en-US">
                <a:latin typeface="Tahoma" charset="0"/>
              </a:rPr>
              <a:t>What are Super</a:t>
            </a:r>
            <a:r>
              <a:rPr lang="ja-JP" altLang="en-US">
                <a:latin typeface="Tahoma" charset="0"/>
              </a:rPr>
              <a:t>’</a:t>
            </a:r>
            <a:r>
              <a:rPr lang="en-US" altLang="ja-JP">
                <a:latin typeface="Tahoma" charset="0"/>
              </a:rPr>
              <a:t>s 5 Stages of Career Development? </a:t>
            </a:r>
          </a:p>
          <a:p>
            <a:pPr lvl="1" eaLnBrk="1" hangingPunct="1"/>
            <a:r>
              <a:rPr lang="en-US">
                <a:latin typeface="Tahoma" charset="0"/>
              </a:rPr>
              <a:t>G</a:t>
            </a:r>
          </a:p>
          <a:p>
            <a:pPr lvl="1" eaLnBrk="1" hangingPunct="1"/>
            <a:r>
              <a:rPr lang="en-US">
                <a:latin typeface="Tahoma" charset="0"/>
              </a:rPr>
              <a:t>E</a:t>
            </a:r>
          </a:p>
          <a:p>
            <a:pPr lvl="1" eaLnBrk="1" hangingPunct="1"/>
            <a:r>
              <a:rPr lang="en-US">
                <a:latin typeface="Tahoma" charset="0"/>
              </a:rPr>
              <a:t>E</a:t>
            </a:r>
          </a:p>
          <a:p>
            <a:pPr lvl="1" eaLnBrk="1" hangingPunct="1"/>
            <a:r>
              <a:rPr lang="en-US">
                <a:latin typeface="Tahoma" charset="0"/>
              </a:rPr>
              <a:t>M</a:t>
            </a:r>
          </a:p>
          <a:p>
            <a:pPr lvl="1" eaLnBrk="1" hangingPunct="1"/>
            <a:r>
              <a:rPr lang="en-US">
                <a:latin typeface="Tahoma" charset="0"/>
              </a:rPr>
              <a:t>D</a:t>
            </a:r>
          </a:p>
          <a:p>
            <a:pPr eaLnBrk="1" hangingPunct="1"/>
            <a:r>
              <a:rPr lang="en-US">
                <a:latin typeface="Tahoma" charset="0"/>
              </a:rPr>
              <a:t>Can you only go through them once? </a:t>
            </a:r>
          </a:p>
        </p:txBody>
      </p:sp>
    </p:spTree>
    <p:extLst>
      <p:ext uri="{BB962C8B-B14F-4D97-AF65-F5344CB8AC3E}">
        <p14:creationId xmlns:p14="http://schemas.microsoft.com/office/powerpoint/2010/main" val="22768977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arksRec100Percent.gif"/>
          <p:cNvPicPr>
            <a:picLocks noGrp="1" noChangeAspect="1"/>
          </p:cNvPicPr>
          <p:nvPr>
            <p:ph idx="1"/>
          </p:nvPr>
        </p:nvPicPr>
        <p:blipFill>
          <a:blip r:embed="rId3">
            <a:extLst>
              <a:ext uri="{28A0092B-C50C-407E-A947-70E740481C1C}">
                <a14:useLocalDpi xmlns:a14="http://schemas.microsoft.com/office/drawing/2010/main" val="0"/>
              </a:ext>
            </a:extLst>
          </a:blip>
          <a:srcRect l="7813" r="7813"/>
          <a:stretch>
            <a:fillRect/>
          </a:stretch>
        </p:blipFill>
        <p:spPr>
          <a:xfrm>
            <a:off x="457200" y="171612"/>
            <a:ext cx="8229600" cy="5954552"/>
          </a:xfrm>
        </p:spPr>
      </p:pic>
      <p:sp>
        <p:nvSpPr>
          <p:cNvPr id="4" name="Slide Number Placeholder 3"/>
          <p:cNvSpPr>
            <a:spLocks noGrp="1"/>
          </p:cNvSpPr>
          <p:nvPr>
            <p:ph type="sldNum" sz="quarter" idx="12"/>
          </p:nvPr>
        </p:nvSpPr>
        <p:spPr/>
        <p:txBody>
          <a:bodyPr/>
          <a:lstStyle/>
          <a:p>
            <a:fld id="{65D6D358-8A24-7049-A48F-65336BBBFA23}" type="slidenum">
              <a:rPr lang="en-US" smtClean="0"/>
              <a:t>5</a:t>
            </a:fld>
            <a:endParaRPr lang="en-US"/>
          </a:p>
        </p:txBody>
      </p:sp>
    </p:spTree>
    <p:extLst>
      <p:ext uri="{BB962C8B-B14F-4D97-AF65-F5344CB8AC3E}">
        <p14:creationId xmlns:p14="http://schemas.microsoft.com/office/powerpoint/2010/main" val="2810554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noFill/>
        </p:spPr>
        <p:txBody>
          <a:bodyPr/>
          <a:lstStyle/>
          <a:p>
            <a:pPr eaLnBrk="1" hangingPunct="1"/>
            <a:r>
              <a:rPr lang="en-US">
                <a:latin typeface="Tahoma" charset="0"/>
              </a:rPr>
              <a:t>Activity I</a:t>
            </a:r>
          </a:p>
        </p:txBody>
      </p:sp>
      <p:sp>
        <p:nvSpPr>
          <p:cNvPr id="25602" name="Rectangle 3"/>
          <p:cNvSpPr>
            <a:spLocks noGrp="1" noChangeArrowheads="1"/>
          </p:cNvSpPr>
          <p:nvPr>
            <p:ph type="body" idx="1"/>
          </p:nvPr>
        </p:nvSpPr>
        <p:spPr>
          <a:noFill/>
        </p:spPr>
        <p:txBody>
          <a:bodyPr/>
          <a:lstStyle/>
          <a:p>
            <a:pPr eaLnBrk="1" hangingPunct="1"/>
            <a:r>
              <a:rPr lang="en-US" dirty="0">
                <a:latin typeface="Tahoma" charset="0"/>
              </a:rPr>
              <a:t>Write down </a:t>
            </a:r>
            <a:r>
              <a:rPr lang="en-US" b="1" u="sng" dirty="0">
                <a:latin typeface="Tahoma" charset="0"/>
              </a:rPr>
              <a:t>three</a:t>
            </a:r>
            <a:r>
              <a:rPr lang="en-US" dirty="0">
                <a:latin typeface="Tahoma" charset="0"/>
              </a:rPr>
              <a:t> important decisions you have made (in the past year)</a:t>
            </a:r>
          </a:p>
          <a:p>
            <a:pPr eaLnBrk="1" hangingPunct="1"/>
            <a:r>
              <a:rPr lang="en-US" dirty="0">
                <a:latin typeface="Tahoma" charset="0"/>
              </a:rPr>
              <a:t>Rank the importance of each decision</a:t>
            </a:r>
          </a:p>
          <a:p>
            <a:pPr eaLnBrk="1" hangingPunct="1"/>
            <a:r>
              <a:rPr lang="en-US" dirty="0">
                <a:latin typeface="Tahoma" charset="0"/>
              </a:rPr>
              <a:t>Discuss with a partner:</a:t>
            </a:r>
          </a:p>
          <a:p>
            <a:pPr lvl="1" eaLnBrk="1" hangingPunct="1"/>
            <a:r>
              <a:rPr lang="en-US" dirty="0">
                <a:latin typeface="Tahoma" charset="0"/>
              </a:rPr>
              <a:t>What factors (internal/external) influenced your decisions</a:t>
            </a:r>
            <a:r>
              <a:rPr lang="en-US" dirty="0" smtClean="0">
                <a:latin typeface="Tahoma" charset="0"/>
              </a:rPr>
              <a:t>?</a:t>
            </a:r>
          </a:p>
          <a:p>
            <a:pPr lvl="1" eaLnBrk="1" hangingPunct="1"/>
            <a:r>
              <a:rPr lang="en-US" dirty="0" smtClean="0">
                <a:latin typeface="Tahoma" charset="0"/>
              </a:rPr>
              <a:t>How did you make this decision?</a:t>
            </a:r>
            <a:endParaRPr lang="en-US" dirty="0">
              <a:latin typeface="Tahoma" charset="0"/>
            </a:endParaRPr>
          </a:p>
          <a:p>
            <a:pPr lvl="1" eaLnBrk="1" hangingPunct="1"/>
            <a:r>
              <a:rPr lang="en-US" dirty="0">
                <a:latin typeface="Tahoma" charset="0"/>
              </a:rPr>
              <a:t>What</a:t>
            </a:r>
            <a:r>
              <a:rPr lang="ja-JP" altLang="en-US" dirty="0">
                <a:latin typeface="Tahoma" charset="0"/>
              </a:rPr>
              <a:t>’</a:t>
            </a:r>
            <a:r>
              <a:rPr lang="en-US" altLang="ja-JP" dirty="0">
                <a:latin typeface="Tahoma" charset="0"/>
              </a:rPr>
              <a:t>s the best way to make a decision</a:t>
            </a:r>
            <a:r>
              <a:rPr lang="en-US" altLang="ja-JP" dirty="0" smtClean="0">
                <a:latin typeface="Tahoma" charset="0"/>
              </a:rPr>
              <a:t>? </a:t>
            </a:r>
            <a:endParaRPr lang="en-US" dirty="0">
              <a:latin typeface="Tahoma" charset="0"/>
            </a:endParaRPr>
          </a:p>
        </p:txBody>
      </p:sp>
    </p:spTree>
    <p:extLst>
      <p:ext uri="{BB962C8B-B14F-4D97-AF65-F5344CB8AC3E}">
        <p14:creationId xmlns:p14="http://schemas.microsoft.com/office/powerpoint/2010/main" val="1869483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p:spPr>
        <p:txBody>
          <a:bodyPr/>
          <a:lstStyle/>
          <a:p>
            <a:pPr eaLnBrk="1" hangingPunct="1"/>
            <a:r>
              <a:rPr lang="en-US">
                <a:latin typeface="Tahoma" charset="0"/>
              </a:rPr>
              <a:t>Obstacles to Decision Making</a:t>
            </a:r>
          </a:p>
        </p:txBody>
      </p:sp>
      <p:sp>
        <p:nvSpPr>
          <p:cNvPr id="27650" name="Rectangle 3"/>
          <p:cNvSpPr>
            <a:spLocks noGrp="1" noChangeArrowheads="1"/>
          </p:cNvSpPr>
          <p:nvPr>
            <p:ph type="body" idx="1"/>
          </p:nvPr>
        </p:nvSpPr>
        <p:spPr>
          <a:xfrm>
            <a:off x="685800" y="1524000"/>
            <a:ext cx="7848600" cy="4953000"/>
          </a:xfrm>
          <a:noFill/>
        </p:spPr>
        <p:txBody>
          <a:bodyPr>
            <a:normAutofit fontScale="92500" lnSpcReduction="10000"/>
          </a:bodyPr>
          <a:lstStyle/>
          <a:p>
            <a:pPr eaLnBrk="1" hangingPunct="1">
              <a:lnSpc>
                <a:spcPct val="90000"/>
              </a:lnSpc>
            </a:pPr>
            <a:r>
              <a:rPr lang="en-US" dirty="0">
                <a:latin typeface="Tahoma" charset="0"/>
              </a:rPr>
              <a:t>What assumptions might hinder your ability to make decisions?</a:t>
            </a:r>
          </a:p>
          <a:p>
            <a:pPr eaLnBrk="1" hangingPunct="1">
              <a:lnSpc>
                <a:spcPct val="90000"/>
              </a:lnSpc>
              <a:buFont typeface="Wingdings" charset="0"/>
              <a:buNone/>
            </a:pPr>
            <a:endParaRPr lang="en-US" dirty="0">
              <a:latin typeface="Tahoma" charset="0"/>
            </a:endParaRPr>
          </a:p>
          <a:p>
            <a:pPr eaLnBrk="1" hangingPunct="1">
              <a:lnSpc>
                <a:spcPct val="90000"/>
              </a:lnSpc>
            </a:pPr>
            <a:r>
              <a:rPr lang="en-US" dirty="0">
                <a:latin typeface="Tahoma" charset="0"/>
              </a:rPr>
              <a:t>What are external obstacles to making decisions?</a:t>
            </a:r>
          </a:p>
          <a:p>
            <a:pPr eaLnBrk="1" hangingPunct="1">
              <a:lnSpc>
                <a:spcPct val="90000"/>
              </a:lnSpc>
              <a:buFont typeface="Wingdings" charset="0"/>
              <a:buNone/>
            </a:pPr>
            <a:endParaRPr lang="en-US" dirty="0">
              <a:latin typeface="Tahoma" charset="0"/>
            </a:endParaRPr>
          </a:p>
          <a:p>
            <a:pPr eaLnBrk="1" hangingPunct="1">
              <a:lnSpc>
                <a:spcPct val="90000"/>
              </a:lnSpc>
            </a:pPr>
            <a:r>
              <a:rPr lang="en-US" dirty="0">
                <a:latin typeface="Tahoma" charset="0"/>
              </a:rPr>
              <a:t>What are internal obstacles to making decisions</a:t>
            </a:r>
            <a:r>
              <a:rPr lang="en-US" dirty="0" smtClean="0">
                <a:latin typeface="Tahoma" charset="0"/>
              </a:rPr>
              <a:t>?</a:t>
            </a:r>
          </a:p>
          <a:p>
            <a:pPr eaLnBrk="1" hangingPunct="1">
              <a:lnSpc>
                <a:spcPct val="90000"/>
              </a:lnSpc>
            </a:pPr>
            <a:endParaRPr lang="en-US" dirty="0">
              <a:latin typeface="Tahoma" charset="0"/>
            </a:endParaRPr>
          </a:p>
          <a:p>
            <a:pPr eaLnBrk="1" hangingPunct="1">
              <a:lnSpc>
                <a:spcPct val="90000"/>
              </a:lnSpc>
              <a:buFont typeface="Wingdings" charset="0"/>
              <a:buNone/>
            </a:pPr>
            <a:r>
              <a:rPr lang="en-US" dirty="0">
                <a:latin typeface="Tahoma" charset="0"/>
              </a:rPr>
              <a:t>--We can</a:t>
            </a:r>
            <a:r>
              <a:rPr lang="ja-JP" altLang="en-US" dirty="0">
                <a:latin typeface="Tahoma" charset="0"/>
              </a:rPr>
              <a:t>’</a:t>
            </a:r>
            <a:r>
              <a:rPr lang="en-US" altLang="ja-JP" dirty="0">
                <a:latin typeface="Tahoma" charset="0"/>
              </a:rPr>
              <a:t>t always make a </a:t>
            </a:r>
            <a:r>
              <a:rPr lang="en-US" altLang="ja-JP" dirty="0" err="1">
                <a:latin typeface="Tahoma" charset="0"/>
              </a:rPr>
              <a:t>planful</a:t>
            </a:r>
            <a:r>
              <a:rPr lang="en-US" altLang="ja-JP" dirty="0">
                <a:latin typeface="Tahoma" charset="0"/>
              </a:rPr>
              <a:t> decision because of these obstacles</a:t>
            </a:r>
            <a:endParaRPr lang="en-US" dirty="0">
              <a:latin typeface="Tahoma" charset="0"/>
            </a:endParaRPr>
          </a:p>
        </p:txBody>
      </p:sp>
    </p:spTree>
    <p:extLst>
      <p:ext uri="{BB962C8B-B14F-4D97-AF65-F5344CB8AC3E}">
        <p14:creationId xmlns:p14="http://schemas.microsoft.com/office/powerpoint/2010/main" val="16982493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p:spPr>
        <p:txBody>
          <a:bodyPr/>
          <a:lstStyle/>
          <a:p>
            <a:pPr eaLnBrk="1" hangingPunct="1"/>
            <a:r>
              <a:rPr lang="en-US">
                <a:latin typeface="Tahoma" charset="0"/>
              </a:rPr>
              <a:t>Facts about Decision Making:</a:t>
            </a:r>
          </a:p>
        </p:txBody>
      </p:sp>
      <p:sp>
        <p:nvSpPr>
          <p:cNvPr id="31746" name="Rectangle 3"/>
          <p:cNvSpPr>
            <a:spLocks noGrp="1" noChangeArrowheads="1"/>
          </p:cNvSpPr>
          <p:nvPr>
            <p:ph type="body" idx="1"/>
          </p:nvPr>
        </p:nvSpPr>
        <p:spPr>
          <a:xfrm>
            <a:off x="304800" y="1524000"/>
            <a:ext cx="8458200" cy="5029200"/>
          </a:xfrm>
          <a:noFill/>
        </p:spPr>
        <p:txBody>
          <a:bodyPr/>
          <a:lstStyle/>
          <a:p>
            <a:pPr eaLnBrk="1" hangingPunct="1"/>
            <a:r>
              <a:rPr lang="en-US" sz="2800" dirty="0">
                <a:latin typeface="Tahoma" charset="0"/>
              </a:rPr>
              <a:t>Decision making cannot be avoided; </a:t>
            </a:r>
            <a:r>
              <a:rPr lang="en-US" sz="2800" u="sng" dirty="0">
                <a:latin typeface="Tahoma" charset="0"/>
              </a:rPr>
              <a:t>even choosing not to decide is a decision.</a:t>
            </a:r>
          </a:p>
          <a:p>
            <a:pPr eaLnBrk="1" hangingPunct="1"/>
            <a:r>
              <a:rPr lang="en-US" sz="2800" dirty="0">
                <a:latin typeface="Tahoma" charset="0"/>
              </a:rPr>
              <a:t>We make hundreds of decisions daily.</a:t>
            </a:r>
          </a:p>
          <a:p>
            <a:pPr eaLnBrk="1" hangingPunct="1"/>
            <a:r>
              <a:rPr lang="en-US" sz="2800" dirty="0">
                <a:latin typeface="Tahoma" charset="0"/>
              </a:rPr>
              <a:t>Not all decisions are equally important.  The more important the decision, the harder it may be to make.</a:t>
            </a:r>
          </a:p>
          <a:p>
            <a:pPr eaLnBrk="1" hangingPunct="1"/>
            <a:r>
              <a:rPr lang="en-US" sz="2800" dirty="0">
                <a:latin typeface="Tahoma" charset="0"/>
              </a:rPr>
              <a:t>Important decisions often create anxiety; BUT </a:t>
            </a:r>
            <a:r>
              <a:rPr lang="en-US" sz="2800" u="sng" dirty="0">
                <a:latin typeface="Tahoma" charset="0"/>
              </a:rPr>
              <a:t>some anxiety is necessary for optimal decision making</a:t>
            </a:r>
            <a:r>
              <a:rPr lang="en-US" sz="2800" dirty="0">
                <a:latin typeface="Tahoma" charset="0"/>
              </a:rPr>
              <a:t>. </a:t>
            </a:r>
          </a:p>
          <a:p>
            <a:pPr eaLnBrk="1" hangingPunct="1"/>
            <a:r>
              <a:rPr lang="en-US" sz="2800" dirty="0">
                <a:latin typeface="Tahoma" charset="0"/>
              </a:rPr>
              <a:t>Most decisions involves risk.</a:t>
            </a:r>
          </a:p>
        </p:txBody>
      </p:sp>
    </p:spTree>
    <p:extLst>
      <p:ext uri="{BB962C8B-B14F-4D97-AF65-F5344CB8AC3E}">
        <p14:creationId xmlns:p14="http://schemas.microsoft.com/office/powerpoint/2010/main" val="23265965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2"/>
          <p:cNvSpPr txBox="1">
            <a:spLocks noChangeArrowheads="1"/>
          </p:cNvSpPr>
          <p:nvPr/>
        </p:nvSpPr>
        <p:spPr bwMode="auto">
          <a:xfrm>
            <a:off x="703263" y="609600"/>
            <a:ext cx="815975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0050" indent="-344488">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lnSpc>
                <a:spcPct val="150000"/>
              </a:lnSpc>
              <a:buFontTx/>
              <a:buChar char="•"/>
            </a:pPr>
            <a:r>
              <a:rPr lang="en-US" sz="3800" b="1" dirty="0">
                <a:latin typeface="Times New Roman" charset="0"/>
              </a:rPr>
              <a:t>3 Kinds of career decision </a:t>
            </a:r>
            <a:r>
              <a:rPr lang="en-US" sz="3800" b="1" dirty="0" smtClean="0">
                <a:latin typeface="Times New Roman" charset="0"/>
              </a:rPr>
              <a:t>makers</a:t>
            </a:r>
            <a:endParaRPr lang="en-US" sz="3200" dirty="0">
              <a:latin typeface="Times New Roman" charset="0"/>
            </a:endParaRPr>
          </a:p>
          <a:p>
            <a:pPr eaLnBrk="1" hangingPunct="1">
              <a:lnSpc>
                <a:spcPct val="150000"/>
              </a:lnSpc>
            </a:pPr>
            <a:r>
              <a:rPr lang="en-US" sz="3200" dirty="0">
                <a:latin typeface="Times New Roman" charset="0"/>
              </a:rPr>
              <a:t>   1</a:t>
            </a:r>
            <a:r>
              <a:rPr lang="en-US" sz="3200" b="1" dirty="0">
                <a:latin typeface="Times New Roman" charset="0"/>
              </a:rPr>
              <a:t>. </a:t>
            </a:r>
            <a:r>
              <a:rPr lang="en-US" sz="3200" b="1" u="sng" dirty="0">
                <a:latin typeface="Times New Roman" charset="0"/>
              </a:rPr>
              <a:t>Decided</a:t>
            </a:r>
            <a:r>
              <a:rPr lang="en-US" sz="3200" dirty="0">
                <a:latin typeface="Times New Roman" charset="0"/>
              </a:rPr>
              <a:t>—decision made (</a:t>
            </a:r>
            <a:r>
              <a:rPr lang="en-US" sz="3200" i="1" dirty="0">
                <a:latin typeface="Times New Roman" charset="0"/>
              </a:rPr>
              <a:t>Real vs. False</a:t>
            </a:r>
            <a:r>
              <a:rPr lang="en-US" sz="3200" dirty="0">
                <a:latin typeface="Times New Roman" charset="0"/>
              </a:rPr>
              <a:t>)</a:t>
            </a:r>
          </a:p>
          <a:p>
            <a:pPr eaLnBrk="1" hangingPunct="1">
              <a:lnSpc>
                <a:spcPct val="150000"/>
              </a:lnSpc>
            </a:pPr>
            <a:r>
              <a:rPr lang="en-US" sz="3200" dirty="0">
                <a:latin typeface="Times New Roman" charset="0"/>
              </a:rPr>
              <a:t>   2. </a:t>
            </a:r>
            <a:r>
              <a:rPr lang="en-US" sz="3200" b="1" u="sng" dirty="0">
                <a:latin typeface="Times New Roman" charset="0"/>
              </a:rPr>
              <a:t>UN-decided</a:t>
            </a:r>
            <a:r>
              <a:rPr lang="en-US" sz="3200" dirty="0">
                <a:latin typeface="Times New Roman" charset="0"/>
              </a:rPr>
              <a:t>—no decision made yet (</a:t>
            </a:r>
            <a:r>
              <a:rPr lang="en-US" sz="3200" i="1" dirty="0">
                <a:latin typeface="Times New Roman" charset="0"/>
              </a:rPr>
              <a:t>Comfortable vs. Uncomfortable</a:t>
            </a:r>
            <a:r>
              <a:rPr lang="en-US" sz="3200" dirty="0">
                <a:latin typeface="Times New Roman" charset="0"/>
              </a:rPr>
              <a:t>)</a:t>
            </a:r>
          </a:p>
          <a:p>
            <a:pPr eaLnBrk="1" hangingPunct="1">
              <a:lnSpc>
                <a:spcPct val="150000"/>
              </a:lnSpc>
            </a:pPr>
            <a:r>
              <a:rPr lang="en-US" sz="3200" dirty="0">
                <a:latin typeface="Times New Roman" charset="0"/>
              </a:rPr>
              <a:t>   3</a:t>
            </a:r>
            <a:r>
              <a:rPr lang="en-US" sz="3200" b="1" dirty="0">
                <a:latin typeface="Times New Roman" charset="0"/>
              </a:rPr>
              <a:t>. </a:t>
            </a:r>
            <a:r>
              <a:rPr lang="en-US" sz="3200" b="1" u="sng" dirty="0">
                <a:latin typeface="Times New Roman" charset="0"/>
              </a:rPr>
              <a:t>IN-decided</a:t>
            </a:r>
            <a:r>
              <a:rPr lang="en-US" sz="3200" dirty="0">
                <a:latin typeface="Times New Roman" charset="0"/>
              </a:rPr>
              <a:t>—unable to make decision (</a:t>
            </a:r>
            <a:r>
              <a:rPr lang="en-US" sz="3200" i="1" dirty="0">
                <a:latin typeface="Times New Roman" charset="0"/>
              </a:rPr>
              <a:t>anxiety and low self-confidence in making decision</a:t>
            </a:r>
            <a:r>
              <a:rPr lang="en-US" sz="3200" dirty="0">
                <a:latin typeface="Times New Roman" charset="0"/>
              </a:rPr>
              <a:t>)</a:t>
            </a:r>
          </a:p>
        </p:txBody>
      </p:sp>
    </p:spTree>
    <p:extLst>
      <p:ext uri="{BB962C8B-B14F-4D97-AF65-F5344CB8AC3E}">
        <p14:creationId xmlns:p14="http://schemas.microsoft.com/office/powerpoint/2010/main" val="13437145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O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COE-template.potx</Template>
  <TotalTime>259</TotalTime>
  <Words>1411</Words>
  <Application>Microsoft Macintosh PowerPoint</Application>
  <PresentationFormat>On-screen Show (4:3)</PresentationFormat>
  <Paragraphs>220</Paragraphs>
  <Slides>33</Slides>
  <Notes>24</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COE-template</vt:lpstr>
      <vt:lpstr>Custom Design</vt:lpstr>
      <vt:lpstr>1_Custom Design</vt:lpstr>
      <vt:lpstr>Decision Making &amp; Stereotypes</vt:lpstr>
      <vt:lpstr>Spotchecking: </vt:lpstr>
      <vt:lpstr>James Marcia’s Theory of Adolescent Identity Formation (continued)</vt:lpstr>
      <vt:lpstr>Attendance/Participation Q: </vt:lpstr>
      <vt:lpstr>PowerPoint Presentation</vt:lpstr>
      <vt:lpstr>Activity I</vt:lpstr>
      <vt:lpstr>Obstacles to Decision Making</vt:lpstr>
      <vt:lpstr>Facts about Decision Making:</vt:lpstr>
      <vt:lpstr>PowerPoint Presentation</vt:lpstr>
      <vt:lpstr>Decision-Making Strategies</vt:lpstr>
      <vt:lpstr>Decision Making Strategies: Pitfalls…</vt:lpstr>
      <vt:lpstr>Process of Decision-Making (CASVE)…</vt:lpstr>
      <vt:lpstr>PowerPoint Presentation</vt:lpstr>
      <vt:lpstr>PowerPoint Presentation</vt:lpstr>
      <vt:lpstr>CASVE Case Study</vt:lpstr>
      <vt:lpstr>PowerPoint Presentation</vt:lpstr>
      <vt:lpstr>What is a stereotype?</vt:lpstr>
      <vt:lpstr>Why is it important to cover stereotypes in a career development class?</vt:lpstr>
      <vt:lpstr>Activity I</vt:lpstr>
      <vt:lpstr>Discussion</vt:lpstr>
      <vt:lpstr>Keep in Mind</vt:lpstr>
      <vt:lpstr>Stereotypes vs. Cultural Awareness/Knowledge</vt:lpstr>
      <vt:lpstr>Lee, Jussim, McCauley (1995)</vt:lpstr>
      <vt:lpstr>Lee, Jussim, McCauley (1995)</vt:lpstr>
      <vt:lpstr>Fundamental Attribution Error</vt:lpstr>
      <vt:lpstr>Eagly’s (1987) Social Role Theory</vt:lpstr>
      <vt:lpstr>Skills Associated with Successful Male Performance</vt:lpstr>
      <vt:lpstr>Skills Associated with Successful Female Performance</vt:lpstr>
      <vt:lpstr>Gender Role Conflict</vt:lpstr>
      <vt:lpstr>Microaggressions </vt:lpstr>
      <vt:lpstr>Can Stereotypes Ever Be Good/Helpful?</vt:lpstr>
      <vt:lpstr>Conclusions</vt:lpstr>
      <vt:lpstr>Upcoming Due Dates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gmanola Manola</dc:creator>
  <cp:lastModifiedBy>Matthew King</cp:lastModifiedBy>
  <cp:revision>13</cp:revision>
  <dcterms:created xsi:type="dcterms:W3CDTF">2013-05-06T16:35:13Z</dcterms:created>
  <dcterms:modified xsi:type="dcterms:W3CDTF">2017-03-15T20:52:03Z</dcterms:modified>
</cp:coreProperties>
</file>