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28"/>
  </p:notesMasterIdLst>
  <p:sldIdLst>
    <p:sldId id="256" r:id="rId4"/>
    <p:sldId id="295" r:id="rId5"/>
    <p:sldId id="264" r:id="rId6"/>
    <p:sldId id="300" r:id="rId7"/>
    <p:sldId id="302" r:id="rId8"/>
    <p:sldId id="304" r:id="rId9"/>
    <p:sldId id="271" r:id="rId10"/>
    <p:sldId id="297" r:id="rId11"/>
    <p:sldId id="299" r:id="rId12"/>
    <p:sldId id="274" r:id="rId13"/>
    <p:sldId id="275" r:id="rId14"/>
    <p:sldId id="289" r:id="rId15"/>
    <p:sldId id="290" r:id="rId16"/>
    <p:sldId id="291" r:id="rId17"/>
    <p:sldId id="292" r:id="rId18"/>
    <p:sldId id="293" r:id="rId19"/>
    <p:sldId id="272" r:id="rId20"/>
    <p:sldId id="283" r:id="rId21"/>
    <p:sldId id="284" r:id="rId22"/>
    <p:sldId id="285" r:id="rId23"/>
    <p:sldId id="286" r:id="rId24"/>
    <p:sldId id="287" r:id="rId25"/>
    <p:sldId id="273" r:id="rId26"/>
    <p:sldId id="29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6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CF913-1C33-5B49-A247-EAFC99143AC8}" type="datetimeFigureOut">
              <a:rPr lang="en-US" smtClean="0"/>
              <a:t>3/25/17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1EE4F-029B-1248-9AF9-6324DB33CC43}" type="slidenum">
              <a:rPr lang="en-US" smtClean="0"/>
              <a:t>‹#›</a:t>
            </a:fld>
            <a:endParaRPr lang="en-US"/>
          </a:p>
        </p:txBody>
      </p:sp>
    </p:spTree>
    <p:extLst>
      <p:ext uri="{BB962C8B-B14F-4D97-AF65-F5344CB8AC3E}">
        <p14:creationId xmlns:p14="http://schemas.microsoft.com/office/powerpoint/2010/main" val="16033481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93D5F7E-19FF-4348-B58E-1E21B8E094ED}" type="slidenum">
              <a:rPr lang="en-US"/>
              <a:pPr eaLnBrk="1" hangingPunct="1"/>
              <a:t>6</a:t>
            </a:fld>
            <a:endParaRPr lang="en-US"/>
          </a:p>
        </p:txBody>
      </p:sp>
      <p:sp>
        <p:nvSpPr>
          <p:cNvPr id="44034" name="Rectangle 2"/>
          <p:cNvSpPr>
            <a:spLocks noGrp="1" noRot="1" noChangeAspect="1" noChangeArrowheads="1" noTextEdit="1"/>
          </p:cNvSpPr>
          <p:nvPr>
            <p:ph type="sldImg"/>
          </p:nvPr>
        </p:nvSpPr>
        <p:spPr bwMode="auto">
          <a:xfrm>
            <a:off x="1144588" y="687388"/>
            <a:ext cx="4568825" cy="3425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1229687"/>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805313"/>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14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494674"/>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070300"/>
            <a:ext cx="7960582" cy="38292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902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8200" y="4038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C75D7377-A75D-8946-B96A-5F1010429BEB}" type="slidenum">
              <a:rPr lang="en-US"/>
              <a:pPr>
                <a:defRPr/>
              </a:pPr>
              <a:t>‹#›</a:t>
            </a:fld>
            <a:endParaRPr lang="en-US"/>
          </a:p>
        </p:txBody>
      </p:sp>
    </p:spTree>
    <p:extLst>
      <p:ext uri="{BB962C8B-B14F-4D97-AF65-F5344CB8AC3E}">
        <p14:creationId xmlns:p14="http://schemas.microsoft.com/office/powerpoint/2010/main" val="18937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8AF7DD47-CEDB-6345-B77B-7ECA1E22B477}" type="slidenum">
              <a:rPr lang="en-US"/>
              <a:pPr>
                <a:defRPr/>
              </a:pPr>
              <a:t>‹#›</a:t>
            </a:fld>
            <a:endParaRPr lang="en-US"/>
          </a:p>
        </p:txBody>
      </p:sp>
    </p:spTree>
    <p:extLst>
      <p:ext uri="{BB962C8B-B14F-4D97-AF65-F5344CB8AC3E}">
        <p14:creationId xmlns:p14="http://schemas.microsoft.com/office/powerpoint/2010/main" val="39215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pPr>
              <a:defRPr/>
            </a:pPr>
            <a:fld id="{6EB49560-7666-B848-A8B6-B2FDEE119555}" type="slidenum">
              <a:rPr lang="en-US"/>
              <a:pPr>
                <a:defRPr/>
              </a:pPr>
              <a:t>‹#›</a:t>
            </a:fld>
            <a:endParaRPr lang="en-US"/>
          </a:p>
        </p:txBody>
      </p:sp>
    </p:spTree>
    <p:extLst>
      <p:ext uri="{BB962C8B-B14F-4D97-AF65-F5344CB8AC3E}">
        <p14:creationId xmlns:p14="http://schemas.microsoft.com/office/powerpoint/2010/main" val="21445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13747" y="859962"/>
            <a:ext cx="7960582" cy="1470025"/>
          </a:xfrm>
        </p:spPr>
        <p:txBody>
          <a:bodyPr/>
          <a:lstStyle/>
          <a:p>
            <a:r>
              <a:rPr lang="en-US" smtClean="0"/>
              <a:t>Click to edit Master title style</a:t>
            </a:r>
            <a:endParaRPr lang="en-US" dirty="0"/>
          </a:p>
        </p:txBody>
      </p:sp>
      <p:sp>
        <p:nvSpPr>
          <p:cNvPr id="5" name="Subtitle 2"/>
          <p:cNvSpPr>
            <a:spLocks noGrp="1"/>
          </p:cNvSpPr>
          <p:nvPr>
            <p:ph type="subTitle" idx="1"/>
          </p:nvPr>
        </p:nvSpPr>
        <p:spPr>
          <a:xfrm>
            <a:off x="613747" y="2435588"/>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80997889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2.xml"/><Relationship Id="rId6"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0E796-D063-C24A-BF3B-9E1F69A71805}" type="datetimeFigureOut">
              <a:rPr lang="en-US" smtClean="0"/>
              <a:t>3/25/17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8298A-45F2-BE43-B69A-B8B8AFC48517}" type="slidenum">
              <a:rPr lang="en-US" smtClean="0"/>
              <a:t>‹#›</a:t>
            </a:fld>
            <a:endParaRPr lang="en-US"/>
          </a:p>
        </p:txBody>
      </p:sp>
      <p:pic>
        <p:nvPicPr>
          <p:cNvPr id="7" name="Picture 6" descr="COE_PowerPoint Template_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 y="-79869"/>
            <a:ext cx="9170341" cy="7086181"/>
          </a:xfrm>
          <a:prstGeom prst="rect">
            <a:avLst/>
          </a:prstGeom>
        </p:spPr>
      </p:pic>
    </p:spTree>
    <p:extLst>
      <p:ext uri="{BB962C8B-B14F-4D97-AF65-F5344CB8AC3E}">
        <p14:creationId xmlns:p14="http://schemas.microsoft.com/office/powerpoint/2010/main" val="338270881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FF4B1-E577-F14C-8EF5-52B5EF578BEF}" type="datetimeFigureOut">
              <a:rPr lang="en-US" smtClean="0"/>
              <a:t>3/25/17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F3F3-35AE-DC45-B755-CCAD6EA7DB8F}" type="slidenum">
              <a:rPr lang="en-US" smtClean="0"/>
              <a:t>‹#›</a:t>
            </a:fld>
            <a:endParaRPr lang="en-US"/>
          </a:p>
        </p:txBody>
      </p:sp>
      <p:pic>
        <p:nvPicPr>
          <p:cNvPr id="7" name="Picture 6" descr="COE_PowerPoint Template_nourlfoote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 y="-166764"/>
            <a:ext cx="9170884" cy="7086600"/>
          </a:xfrm>
          <a:prstGeom prst="rect">
            <a:avLst/>
          </a:prstGeom>
        </p:spPr>
      </p:pic>
    </p:spTree>
    <p:extLst>
      <p:ext uri="{BB962C8B-B14F-4D97-AF65-F5344CB8AC3E}">
        <p14:creationId xmlns:p14="http://schemas.microsoft.com/office/powerpoint/2010/main" val="387950525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13230-1AA7-B04B-B6ED-579E21B67211}" type="datetimeFigureOut">
              <a:rPr lang="en-US" smtClean="0"/>
              <a:t>3/25/17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882D4-BB5C-1F43-9BFE-A8F2DE4C0264}" type="slidenum">
              <a:rPr lang="en-US" smtClean="0"/>
              <a:t>‹#›</a:t>
            </a:fld>
            <a:endParaRPr lang="en-US"/>
          </a:p>
        </p:txBody>
      </p:sp>
      <p:pic>
        <p:nvPicPr>
          <p:cNvPr id="7" name="Picture 6" descr="COE_PowerPoint Template_A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87076"/>
          </a:xfrm>
          <a:prstGeom prst="rect">
            <a:avLst/>
          </a:prstGeom>
        </p:spPr>
      </p:pic>
    </p:spTree>
    <p:extLst>
      <p:ext uri="{BB962C8B-B14F-4D97-AF65-F5344CB8AC3E}">
        <p14:creationId xmlns:p14="http://schemas.microsoft.com/office/powerpoint/2010/main" val="358063188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747" y="1267956"/>
            <a:ext cx="7960582" cy="1470025"/>
          </a:xfrm>
        </p:spPr>
        <p:txBody>
          <a:bodyPr>
            <a:normAutofit/>
          </a:bodyPr>
          <a:lstStyle/>
          <a:p>
            <a:r>
              <a:rPr lang="en-US" dirty="0" smtClean="0"/>
              <a:t>Review</a:t>
            </a:r>
            <a:endParaRPr lang="en-US" dirty="0"/>
          </a:p>
        </p:txBody>
      </p:sp>
      <p:sp>
        <p:nvSpPr>
          <p:cNvPr id="3" name="Subtitle 2"/>
          <p:cNvSpPr>
            <a:spLocks noGrp="1"/>
          </p:cNvSpPr>
          <p:nvPr>
            <p:ph type="subTitle" idx="1"/>
          </p:nvPr>
        </p:nvSpPr>
        <p:spPr>
          <a:xfrm>
            <a:off x="613747" y="3826912"/>
            <a:ext cx="7960582" cy="2199030"/>
          </a:xfrm>
        </p:spPr>
        <p:txBody>
          <a:bodyPr>
            <a:normAutofit/>
          </a:bodyPr>
          <a:lstStyle/>
          <a:p>
            <a:r>
              <a:rPr lang="en-US" dirty="0">
                <a:solidFill>
                  <a:srgbClr val="000000"/>
                </a:solidFill>
                <a:latin typeface="Tahoma" charset="0"/>
              </a:rPr>
              <a:t>EPSY 220</a:t>
            </a:r>
          </a:p>
          <a:p>
            <a:r>
              <a:rPr lang="en-US" dirty="0">
                <a:solidFill>
                  <a:srgbClr val="000000"/>
                </a:solidFill>
                <a:latin typeface="Tahoma" charset="0"/>
              </a:rPr>
              <a:t>TA: Matt King</a:t>
            </a:r>
          </a:p>
          <a:p>
            <a:r>
              <a:rPr lang="en-US" dirty="0">
                <a:solidFill>
                  <a:srgbClr val="000000"/>
                </a:solidFill>
                <a:latin typeface="Tahoma" charset="0"/>
              </a:rPr>
              <a:t>Class </a:t>
            </a:r>
            <a:r>
              <a:rPr lang="en-US" dirty="0" smtClean="0">
                <a:solidFill>
                  <a:srgbClr val="000000"/>
                </a:solidFill>
                <a:latin typeface="Tahoma" charset="0"/>
              </a:rPr>
              <a:t>3</a:t>
            </a:r>
            <a:endParaRPr lang="en-US" dirty="0">
              <a:solidFill>
                <a:srgbClr val="000000"/>
              </a:solidFill>
              <a:latin typeface="Tahoma" charset="0"/>
            </a:endParaRPr>
          </a:p>
          <a:p>
            <a:endParaRPr lang="en-US" dirty="0"/>
          </a:p>
        </p:txBody>
      </p:sp>
    </p:spTree>
    <p:extLst>
      <p:ext uri="{BB962C8B-B14F-4D97-AF65-F5344CB8AC3E}">
        <p14:creationId xmlns:p14="http://schemas.microsoft.com/office/powerpoint/2010/main" val="5663242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atin typeface="Tahoma" charset="0"/>
              </a:rPr>
              <a:t>Problem Solving?</a:t>
            </a:r>
          </a:p>
        </p:txBody>
      </p:sp>
      <p:sp>
        <p:nvSpPr>
          <p:cNvPr id="39938" name="Content Placeholder 2"/>
          <p:cNvSpPr>
            <a:spLocks noGrp="1"/>
          </p:cNvSpPr>
          <p:nvPr>
            <p:ph sz="half" idx="1"/>
          </p:nvPr>
        </p:nvSpPr>
        <p:spPr>
          <a:xfrm>
            <a:off x="838200" y="1686125"/>
            <a:ext cx="7772400" cy="1981200"/>
          </a:xfrm>
        </p:spPr>
        <p:txBody>
          <a:bodyPr/>
          <a:lstStyle/>
          <a:p>
            <a:r>
              <a:rPr lang="en-US" dirty="0">
                <a:latin typeface="Tahoma" charset="0"/>
              </a:rPr>
              <a:t>Problem = gap between the ideal state and the current or expected state </a:t>
            </a:r>
          </a:p>
        </p:txBody>
      </p:sp>
      <p:sp>
        <p:nvSpPr>
          <p:cNvPr id="39939" name="Text Placeholder 3"/>
          <p:cNvSpPr>
            <a:spLocks noGrp="1"/>
          </p:cNvSpPr>
          <p:nvPr>
            <p:ph type="body" sz="half" idx="2"/>
          </p:nvPr>
        </p:nvSpPr>
        <p:spPr>
          <a:xfrm>
            <a:off x="838200" y="3581400"/>
            <a:ext cx="7772400" cy="2407820"/>
          </a:xfrm>
        </p:spPr>
        <p:txBody>
          <a:bodyPr>
            <a:normAutofit fontScale="62500" lnSpcReduction="20000"/>
          </a:bodyPr>
          <a:lstStyle/>
          <a:p>
            <a:r>
              <a:rPr lang="en-US" sz="3800" dirty="0">
                <a:latin typeface="Tahoma" charset="0"/>
              </a:rPr>
              <a:t>Problem-Solving vs. Decision-Making</a:t>
            </a:r>
          </a:p>
          <a:p>
            <a:pPr lvl="1">
              <a:lnSpc>
                <a:spcPct val="120000"/>
              </a:lnSpc>
            </a:pPr>
            <a:r>
              <a:rPr lang="en-US" sz="3500" u="sng" dirty="0">
                <a:latin typeface="Tahoma" charset="0"/>
              </a:rPr>
              <a:t>Decision-making</a:t>
            </a:r>
            <a:r>
              <a:rPr lang="en-US" sz="3500" dirty="0">
                <a:latin typeface="Tahoma" charset="0"/>
              </a:rPr>
              <a:t> involves implementation and strategy (</a:t>
            </a:r>
            <a:r>
              <a:rPr lang="en-US" sz="3500" u="sng" dirty="0">
                <a:latin typeface="Tahoma" charset="0"/>
              </a:rPr>
              <a:t>action</a:t>
            </a:r>
            <a:r>
              <a:rPr lang="en-US" sz="3500" dirty="0">
                <a:latin typeface="Tahoma" charset="0"/>
              </a:rPr>
              <a:t>)</a:t>
            </a:r>
          </a:p>
          <a:p>
            <a:pPr lvl="1">
              <a:lnSpc>
                <a:spcPct val="120000"/>
              </a:lnSpc>
            </a:pPr>
            <a:endParaRPr lang="en-US" sz="3500" dirty="0">
              <a:latin typeface="Tahoma" charset="0"/>
            </a:endParaRPr>
          </a:p>
          <a:p>
            <a:pPr lvl="1">
              <a:lnSpc>
                <a:spcPct val="120000"/>
              </a:lnSpc>
            </a:pPr>
            <a:r>
              <a:rPr lang="en-US" sz="3500" u="sng" dirty="0">
                <a:latin typeface="Tahoma" charset="0"/>
              </a:rPr>
              <a:t>Problem-solving</a:t>
            </a:r>
            <a:r>
              <a:rPr lang="en-US" sz="3500" dirty="0">
                <a:latin typeface="Tahoma" charset="0"/>
              </a:rPr>
              <a:t> involves the </a:t>
            </a:r>
            <a:r>
              <a:rPr lang="en-US" sz="3500" u="sng" dirty="0">
                <a:latin typeface="Tahoma" charset="0"/>
              </a:rPr>
              <a:t>thought</a:t>
            </a:r>
            <a:r>
              <a:rPr lang="en-US" sz="3500" dirty="0">
                <a:latin typeface="Tahoma" charset="0"/>
              </a:rPr>
              <a:t> process that leads to action </a:t>
            </a:r>
          </a:p>
        </p:txBody>
      </p:sp>
    </p:spTree>
    <p:extLst>
      <p:ext uri="{BB962C8B-B14F-4D97-AF65-F5344CB8AC3E}">
        <p14:creationId xmlns:p14="http://schemas.microsoft.com/office/powerpoint/2010/main" val="14930112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noFill/>
        </p:spPr>
        <p:txBody>
          <a:bodyPr>
            <a:normAutofit fontScale="90000"/>
          </a:bodyPr>
          <a:lstStyle/>
          <a:p>
            <a:pPr eaLnBrk="1" hangingPunct="1"/>
            <a:r>
              <a:rPr lang="en-US">
                <a:latin typeface="Tahoma" charset="0"/>
              </a:rPr>
              <a:t>Process of </a:t>
            </a:r>
            <a:r>
              <a:rPr lang="en-US" u="sng">
                <a:latin typeface="Tahoma" charset="0"/>
              </a:rPr>
              <a:t>Decision-Making </a:t>
            </a:r>
            <a:r>
              <a:rPr lang="en-US">
                <a:latin typeface="Tahoma" charset="0"/>
              </a:rPr>
              <a:t>(CASVE)…</a:t>
            </a:r>
          </a:p>
        </p:txBody>
      </p:sp>
      <p:sp>
        <p:nvSpPr>
          <p:cNvPr id="40962" name="Rectangle 3"/>
          <p:cNvSpPr>
            <a:spLocks noGrp="1" noChangeArrowheads="1"/>
          </p:cNvSpPr>
          <p:nvPr>
            <p:ph type="body" idx="1"/>
          </p:nvPr>
        </p:nvSpPr>
        <p:spPr>
          <a:noFill/>
        </p:spPr>
        <p:txBody>
          <a:bodyPr/>
          <a:lstStyle/>
          <a:p>
            <a:pPr eaLnBrk="1" hangingPunct="1"/>
            <a:r>
              <a:rPr lang="en-US" sz="3600">
                <a:latin typeface="Tahoma" charset="0"/>
              </a:rPr>
              <a:t> </a:t>
            </a:r>
            <a:r>
              <a:rPr lang="en-US" sz="4000" b="1">
                <a:latin typeface="Tahoma" charset="0"/>
              </a:rPr>
              <a:t>C</a:t>
            </a:r>
            <a:r>
              <a:rPr lang="en-US" sz="4000">
                <a:latin typeface="Tahoma" charset="0"/>
              </a:rPr>
              <a:t>ommunication</a:t>
            </a:r>
          </a:p>
          <a:p>
            <a:pPr eaLnBrk="1" hangingPunct="1"/>
            <a:r>
              <a:rPr lang="en-US" sz="4000">
                <a:latin typeface="Tahoma" charset="0"/>
              </a:rPr>
              <a:t> </a:t>
            </a:r>
            <a:r>
              <a:rPr lang="en-US" sz="4000" b="1">
                <a:latin typeface="Tahoma" charset="0"/>
              </a:rPr>
              <a:t>A</a:t>
            </a:r>
            <a:r>
              <a:rPr lang="en-US" sz="4000">
                <a:latin typeface="Tahoma" charset="0"/>
              </a:rPr>
              <a:t>nalysis</a:t>
            </a:r>
          </a:p>
          <a:p>
            <a:pPr eaLnBrk="1" hangingPunct="1"/>
            <a:r>
              <a:rPr lang="en-US" sz="4000">
                <a:latin typeface="Tahoma" charset="0"/>
              </a:rPr>
              <a:t> </a:t>
            </a:r>
            <a:r>
              <a:rPr lang="en-US" sz="4000" b="1">
                <a:latin typeface="Tahoma" charset="0"/>
              </a:rPr>
              <a:t>S</a:t>
            </a:r>
            <a:r>
              <a:rPr lang="en-US" sz="4000">
                <a:latin typeface="Tahoma" charset="0"/>
              </a:rPr>
              <a:t>ynthesis</a:t>
            </a:r>
          </a:p>
          <a:p>
            <a:pPr eaLnBrk="1" hangingPunct="1"/>
            <a:r>
              <a:rPr lang="en-US" sz="4000">
                <a:latin typeface="Tahoma" charset="0"/>
              </a:rPr>
              <a:t> </a:t>
            </a:r>
            <a:r>
              <a:rPr lang="en-US" sz="4000" b="1">
                <a:latin typeface="Tahoma" charset="0"/>
              </a:rPr>
              <a:t>V</a:t>
            </a:r>
            <a:r>
              <a:rPr lang="en-US" sz="4000">
                <a:latin typeface="Tahoma" charset="0"/>
              </a:rPr>
              <a:t>aluing</a:t>
            </a:r>
          </a:p>
          <a:p>
            <a:pPr eaLnBrk="1" hangingPunct="1"/>
            <a:r>
              <a:rPr lang="en-US" sz="4000">
                <a:latin typeface="Tahoma" charset="0"/>
              </a:rPr>
              <a:t> </a:t>
            </a:r>
            <a:r>
              <a:rPr lang="en-US" sz="4000" b="1">
                <a:latin typeface="Tahoma" charset="0"/>
              </a:rPr>
              <a:t>E</a:t>
            </a:r>
            <a:r>
              <a:rPr lang="en-US" sz="4000">
                <a:latin typeface="Tahoma" charset="0"/>
              </a:rPr>
              <a:t>xecution </a:t>
            </a:r>
          </a:p>
        </p:txBody>
      </p:sp>
    </p:spTree>
    <p:extLst>
      <p:ext uri="{BB962C8B-B14F-4D97-AF65-F5344CB8AC3E}">
        <p14:creationId xmlns:p14="http://schemas.microsoft.com/office/powerpoint/2010/main" val="42407913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a:xfrm>
            <a:off x="457200" y="1600200"/>
            <a:ext cx="8229600" cy="2244107"/>
          </a:xfrm>
        </p:spPr>
        <p:txBody>
          <a:bodyPr>
            <a:normAutofit fontScale="92500"/>
          </a:bodyPr>
          <a:lstStyle/>
          <a:p>
            <a:r>
              <a:rPr lang="en-US" sz="2400" dirty="0" smtClean="0">
                <a:latin typeface="Times New Roman" charset="0"/>
              </a:rPr>
              <a:t>Identify the problem or gap</a:t>
            </a:r>
          </a:p>
          <a:p>
            <a:pPr lvl="1"/>
            <a:r>
              <a:rPr lang="en-US" sz="2000" dirty="0">
                <a:latin typeface="Times New Roman"/>
                <a:cs typeface="Times New Roman"/>
              </a:rPr>
              <a:t>This could be anything from “I need to find a new job” or “I have to choose a major</a:t>
            </a:r>
            <a:r>
              <a:rPr lang="en-US" sz="2000" dirty="0" smtClean="0">
                <a:latin typeface="Times New Roman"/>
                <a:cs typeface="Times New Roman"/>
              </a:rPr>
              <a:t>”</a:t>
            </a:r>
            <a:endParaRPr lang="en-US" sz="2000" dirty="0" smtClean="0">
              <a:latin typeface="Times New Roman" charset="0"/>
            </a:endParaRPr>
          </a:p>
          <a:p>
            <a:r>
              <a:rPr lang="en-US" sz="2400" dirty="0" smtClean="0">
                <a:latin typeface="Times New Roman" charset="0"/>
              </a:rPr>
              <a:t>Internal </a:t>
            </a:r>
            <a:r>
              <a:rPr lang="en-US" sz="2400" dirty="0">
                <a:latin typeface="Times New Roman" charset="0"/>
              </a:rPr>
              <a:t>and </a:t>
            </a:r>
            <a:r>
              <a:rPr lang="en-US" sz="2400" dirty="0" smtClean="0">
                <a:latin typeface="Times New Roman" charset="0"/>
              </a:rPr>
              <a:t>external</a:t>
            </a:r>
          </a:p>
          <a:p>
            <a:pPr lvl="1"/>
            <a:r>
              <a:rPr lang="en-US" sz="2400" dirty="0" smtClean="0">
                <a:latin typeface="Times New Roman" charset="0"/>
              </a:rPr>
              <a:t>This means, there is a problem, and you are aware of it and able to state it clearly to yourself and, possibly, others if necessary</a:t>
            </a:r>
            <a:endParaRPr lang="en-US" sz="2400" dirty="0">
              <a:latin typeface="Times New Roman" charset="0"/>
            </a:endParaRPr>
          </a:p>
          <a:p>
            <a:pPr marL="0" indent="0">
              <a:buNone/>
            </a:pPr>
            <a:endParaRPr lang="en-US" sz="2400" dirty="0"/>
          </a:p>
        </p:txBody>
      </p:sp>
      <p:sp>
        <p:nvSpPr>
          <p:cNvPr id="4" name="Rectangle 3"/>
          <p:cNvSpPr/>
          <p:nvPr/>
        </p:nvSpPr>
        <p:spPr>
          <a:xfrm>
            <a:off x="457200" y="3944763"/>
            <a:ext cx="8229600" cy="2123658"/>
          </a:xfrm>
          <a:prstGeom prst="rect">
            <a:avLst/>
          </a:prstGeom>
        </p:spPr>
        <p:txBody>
          <a:bodyPr wrap="square">
            <a:spAutoFit/>
          </a:bodyPr>
          <a:lstStyle/>
          <a:p>
            <a:pPr marL="285750" indent="-285750">
              <a:buFont typeface="Arial"/>
              <a:buChar char="•"/>
            </a:pPr>
            <a:r>
              <a:rPr lang="en-US" sz="2200" dirty="0" smtClean="0">
                <a:latin typeface="Times New Roman"/>
                <a:cs typeface="Times New Roman"/>
              </a:rPr>
              <a:t>It </a:t>
            </a:r>
            <a:r>
              <a:rPr lang="en-US" sz="2200" dirty="0">
                <a:latin typeface="Times New Roman"/>
                <a:cs typeface="Times New Roman"/>
              </a:rPr>
              <a:t>is important to be as specific as possible when identifying the presenting </a:t>
            </a:r>
            <a:r>
              <a:rPr lang="en-US" sz="2200" dirty="0" smtClean="0">
                <a:latin typeface="Times New Roman"/>
                <a:cs typeface="Times New Roman"/>
              </a:rPr>
              <a:t>issue</a:t>
            </a:r>
          </a:p>
          <a:p>
            <a:endParaRPr lang="en-US" sz="2200" dirty="0" smtClean="0">
              <a:latin typeface="Times New Roman"/>
              <a:cs typeface="Times New Roman"/>
            </a:endParaRPr>
          </a:p>
          <a:p>
            <a:pPr marL="285750" indent="-285750">
              <a:buFont typeface="Arial"/>
              <a:buChar char="•"/>
            </a:pPr>
            <a:r>
              <a:rPr lang="en-US" sz="2200" dirty="0" smtClean="0">
                <a:latin typeface="Times New Roman"/>
                <a:cs typeface="Times New Roman"/>
              </a:rPr>
              <a:t>According </a:t>
            </a:r>
            <a:r>
              <a:rPr lang="en-US" sz="2200" dirty="0">
                <a:latin typeface="Times New Roman"/>
                <a:cs typeface="Times New Roman"/>
              </a:rPr>
              <a:t>to the model, communication often boils down to external cues (events, significant others) and internal cues (emotions, physiological responses, and avoidance behavior</a:t>
            </a:r>
            <a:r>
              <a:rPr lang="en-US" sz="2200" dirty="0" smtClean="0">
                <a:latin typeface="Times New Roman"/>
                <a:cs typeface="Times New Roman"/>
              </a:rPr>
              <a:t>)</a:t>
            </a:r>
            <a:endParaRPr lang="en-US" sz="2200" dirty="0">
              <a:latin typeface="Times New Roman"/>
              <a:cs typeface="Times New Roman"/>
            </a:endParaRPr>
          </a:p>
        </p:txBody>
      </p:sp>
    </p:spTree>
    <p:extLst>
      <p:ext uri="{BB962C8B-B14F-4D97-AF65-F5344CB8AC3E}">
        <p14:creationId xmlns:p14="http://schemas.microsoft.com/office/powerpoint/2010/main" val="38983338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25"/>
            <a:ext cx="8229600" cy="1143000"/>
          </a:xfrm>
        </p:spPr>
        <p:txBody>
          <a:bodyPr/>
          <a:lstStyle/>
          <a:p>
            <a:r>
              <a:rPr lang="en-US" dirty="0" smtClean="0"/>
              <a:t>ANALYSIS</a:t>
            </a:r>
            <a:endParaRPr lang="en-US" dirty="0"/>
          </a:p>
        </p:txBody>
      </p:sp>
      <p:sp>
        <p:nvSpPr>
          <p:cNvPr id="3" name="Content Placeholder 2"/>
          <p:cNvSpPr>
            <a:spLocks noGrp="1"/>
          </p:cNvSpPr>
          <p:nvPr>
            <p:ph idx="1"/>
          </p:nvPr>
        </p:nvSpPr>
        <p:spPr>
          <a:xfrm>
            <a:off x="457200" y="1008913"/>
            <a:ext cx="8229600" cy="1548160"/>
          </a:xfrm>
        </p:spPr>
        <p:txBody>
          <a:bodyPr>
            <a:normAutofit fontScale="40000" lnSpcReduction="20000"/>
          </a:bodyPr>
          <a:lstStyle/>
          <a:p>
            <a:pPr marL="0" indent="0" algn="ctr">
              <a:buNone/>
            </a:pPr>
            <a:endParaRPr lang="en-US" sz="4000" dirty="0" smtClean="0">
              <a:latin typeface="Times New Roman" charset="0"/>
            </a:endParaRPr>
          </a:p>
          <a:p>
            <a:pPr>
              <a:lnSpc>
                <a:spcPct val="120000"/>
              </a:lnSpc>
            </a:pPr>
            <a:r>
              <a:rPr lang="en-US" sz="6000" dirty="0" smtClean="0">
                <a:latin typeface="Times New Roman" charset="0"/>
              </a:rPr>
              <a:t>Gathering </a:t>
            </a:r>
            <a:r>
              <a:rPr lang="en-US" sz="6000" dirty="0">
                <a:latin typeface="Times New Roman" charset="0"/>
              </a:rPr>
              <a:t>and analyzing information about self and information of options (cause</a:t>
            </a:r>
            <a:r>
              <a:rPr lang="en-US" sz="6000" dirty="0" smtClean="0">
                <a:latin typeface="Times New Roman" charset="0"/>
              </a:rPr>
              <a:t>)</a:t>
            </a:r>
          </a:p>
          <a:p>
            <a:pPr>
              <a:lnSpc>
                <a:spcPct val="120000"/>
              </a:lnSpc>
            </a:pPr>
            <a:r>
              <a:rPr lang="en-US" sz="6000" dirty="0" smtClean="0">
                <a:latin typeface="Times New Roman" charset="0"/>
              </a:rPr>
              <a:t>Understanding myself and my options</a:t>
            </a:r>
            <a:endParaRPr lang="en-US" sz="6000" dirty="0">
              <a:latin typeface="Times New Roman" charset="0"/>
            </a:endParaRPr>
          </a:p>
          <a:p>
            <a:pPr marL="0" indent="0">
              <a:buNone/>
            </a:pPr>
            <a:endParaRPr lang="en-US" dirty="0"/>
          </a:p>
        </p:txBody>
      </p:sp>
      <p:sp>
        <p:nvSpPr>
          <p:cNvPr id="4" name="Rectangle 3"/>
          <p:cNvSpPr/>
          <p:nvPr/>
        </p:nvSpPr>
        <p:spPr>
          <a:xfrm>
            <a:off x="457200" y="2557073"/>
            <a:ext cx="8229600" cy="3785652"/>
          </a:xfrm>
          <a:prstGeom prst="rect">
            <a:avLst/>
          </a:prstGeom>
        </p:spPr>
        <p:txBody>
          <a:bodyPr wrap="square">
            <a:spAutoFit/>
          </a:bodyPr>
          <a:lstStyle/>
          <a:p>
            <a:pPr marL="342900" indent="-342900">
              <a:buFont typeface="Arial"/>
              <a:buChar char="•"/>
            </a:pPr>
            <a:r>
              <a:rPr lang="en-US" sz="2400" dirty="0">
                <a:latin typeface="Times New Roman"/>
                <a:cs typeface="Times New Roman"/>
              </a:rPr>
              <a:t>S</a:t>
            </a:r>
            <a:r>
              <a:rPr lang="en-US" sz="2400" dirty="0" smtClean="0">
                <a:latin typeface="Times New Roman"/>
                <a:cs typeface="Times New Roman"/>
              </a:rPr>
              <a:t>elf</a:t>
            </a:r>
            <a:r>
              <a:rPr lang="en-US" sz="2400" dirty="0">
                <a:latin typeface="Times New Roman"/>
                <a:cs typeface="Times New Roman"/>
              </a:rPr>
              <a:t>-knowledge like utilizing reflection, structured exercises, or even assessment instruments to gain more insights into your skills, values, and interests in order to gain more self-</a:t>
            </a:r>
            <a:r>
              <a:rPr lang="en-US" sz="2400" dirty="0" smtClean="0">
                <a:latin typeface="Times New Roman"/>
                <a:cs typeface="Times New Roman"/>
              </a:rPr>
              <a:t>awareness</a:t>
            </a:r>
          </a:p>
          <a:p>
            <a:pPr marL="342900" indent="-342900">
              <a:buFont typeface="Arial"/>
              <a:buChar char="•"/>
            </a:pPr>
            <a:r>
              <a:rPr lang="en-US" sz="2400" dirty="0" smtClean="0">
                <a:latin typeface="Times New Roman"/>
                <a:cs typeface="Times New Roman"/>
              </a:rPr>
              <a:t>Knowledge </a:t>
            </a:r>
            <a:r>
              <a:rPr lang="en-US" sz="2400" dirty="0">
                <a:latin typeface="Times New Roman"/>
                <a:cs typeface="Times New Roman"/>
              </a:rPr>
              <a:t>about options can be gained by looking into more specifics about the options you have at </a:t>
            </a:r>
            <a:r>
              <a:rPr lang="en-US" sz="2400" dirty="0" smtClean="0">
                <a:latin typeface="Times New Roman"/>
                <a:cs typeface="Times New Roman"/>
              </a:rPr>
              <a:t>hand</a:t>
            </a:r>
          </a:p>
          <a:p>
            <a:pPr marL="342900" indent="-342900">
              <a:buFont typeface="Arial"/>
              <a:buChar char="•"/>
            </a:pPr>
            <a:r>
              <a:rPr lang="en-US" sz="2400" dirty="0" smtClean="0">
                <a:latin typeface="Times New Roman"/>
                <a:cs typeface="Times New Roman"/>
              </a:rPr>
              <a:t>It </a:t>
            </a:r>
            <a:r>
              <a:rPr lang="en-US" sz="2400" dirty="0">
                <a:latin typeface="Times New Roman"/>
                <a:cs typeface="Times New Roman"/>
              </a:rPr>
              <a:t>might also be necessary to explore occupations, programs of study, and employers based on your skills, values, and interests which will help you understand the wide array of options available to you through your own personal filters/</a:t>
            </a:r>
            <a:r>
              <a:rPr lang="en-US" sz="2400" dirty="0" smtClean="0">
                <a:latin typeface="Times New Roman"/>
                <a:cs typeface="Times New Roman"/>
              </a:rPr>
              <a:t>preferences</a:t>
            </a:r>
            <a:endParaRPr lang="en-US" sz="2400" dirty="0">
              <a:latin typeface="Times New Roman"/>
              <a:cs typeface="Times New Roman"/>
            </a:endParaRPr>
          </a:p>
        </p:txBody>
      </p:sp>
    </p:spTree>
    <p:extLst>
      <p:ext uri="{BB962C8B-B14F-4D97-AF65-F5344CB8AC3E}">
        <p14:creationId xmlns:p14="http://schemas.microsoft.com/office/powerpoint/2010/main" val="36022325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50"/>
            <a:ext cx="8229600" cy="878391"/>
          </a:xfrm>
        </p:spPr>
        <p:txBody>
          <a:bodyPr/>
          <a:lstStyle/>
          <a:p>
            <a:r>
              <a:rPr lang="en-US" dirty="0" smtClean="0"/>
              <a:t>Synthesis</a:t>
            </a:r>
            <a:endParaRPr lang="en-US" dirty="0"/>
          </a:p>
        </p:txBody>
      </p:sp>
      <p:sp>
        <p:nvSpPr>
          <p:cNvPr id="4" name="Rectangle 3"/>
          <p:cNvSpPr/>
          <p:nvPr/>
        </p:nvSpPr>
        <p:spPr>
          <a:xfrm>
            <a:off x="457200" y="1443841"/>
            <a:ext cx="8229599" cy="4493537"/>
          </a:xfrm>
          <a:prstGeom prst="rect">
            <a:avLst/>
          </a:prstGeom>
        </p:spPr>
        <p:txBody>
          <a:bodyPr wrap="square">
            <a:spAutoFit/>
          </a:bodyPr>
          <a:lstStyle/>
          <a:p>
            <a:pPr marL="285750" indent="-285750">
              <a:buFont typeface="Arial"/>
              <a:buChar char="•"/>
            </a:pPr>
            <a:r>
              <a:rPr lang="en-US" sz="2200" dirty="0" smtClean="0">
                <a:latin typeface="Times New Roman"/>
                <a:cs typeface="Times New Roman"/>
              </a:rPr>
              <a:t>Integrating </a:t>
            </a:r>
            <a:r>
              <a:rPr lang="en-US" sz="2200" dirty="0">
                <a:latin typeface="Times New Roman"/>
                <a:cs typeface="Times New Roman"/>
              </a:rPr>
              <a:t>information and create alternatives (expanding then narrowing) (solutions</a:t>
            </a:r>
            <a:r>
              <a:rPr lang="en-US" sz="2200" dirty="0" smtClean="0">
                <a:latin typeface="Times New Roman"/>
                <a:cs typeface="Times New Roman"/>
              </a:rPr>
              <a:t>)</a:t>
            </a:r>
          </a:p>
          <a:p>
            <a:pPr marL="285750" indent="-285750">
              <a:buFont typeface="Arial"/>
              <a:buChar char="•"/>
            </a:pPr>
            <a:r>
              <a:rPr lang="en-US" sz="2200" dirty="0" smtClean="0">
                <a:latin typeface="Times New Roman"/>
                <a:cs typeface="Times New Roman"/>
              </a:rPr>
              <a:t>Expanding and then narrowing your list of options</a:t>
            </a:r>
          </a:p>
          <a:p>
            <a:pPr marL="285750" indent="-285750">
              <a:buFont typeface="Arial"/>
              <a:buChar char="•"/>
            </a:pPr>
            <a:r>
              <a:rPr lang="en-US" sz="2200" dirty="0" smtClean="0">
                <a:latin typeface="Times New Roman"/>
                <a:cs typeface="Times New Roman"/>
              </a:rPr>
              <a:t>In </a:t>
            </a:r>
            <a:r>
              <a:rPr lang="en-US" sz="2200" dirty="0">
                <a:latin typeface="Times New Roman"/>
                <a:cs typeface="Times New Roman"/>
              </a:rPr>
              <a:t>this stage, you are trying to elaborate on your options in order to then crystallize them into a manageable set of </a:t>
            </a:r>
            <a:r>
              <a:rPr lang="en-US" sz="2200" dirty="0" smtClean="0">
                <a:latin typeface="Times New Roman"/>
                <a:cs typeface="Times New Roman"/>
              </a:rPr>
              <a:t>options</a:t>
            </a:r>
            <a:endParaRPr lang="en-US" sz="2200" dirty="0">
              <a:latin typeface="Times New Roman"/>
              <a:cs typeface="Times New Roman"/>
            </a:endParaRPr>
          </a:p>
          <a:p>
            <a:pPr marL="742950" lvl="1" indent="-285750">
              <a:buFont typeface="Arial"/>
              <a:buChar char="•"/>
            </a:pPr>
            <a:r>
              <a:rPr lang="en-US" sz="2200" dirty="0" smtClean="0">
                <a:latin typeface="Times New Roman"/>
                <a:cs typeface="Times New Roman"/>
              </a:rPr>
              <a:t> </a:t>
            </a:r>
            <a:r>
              <a:rPr lang="en-US" sz="2200" dirty="0">
                <a:latin typeface="Times New Roman"/>
                <a:cs typeface="Times New Roman"/>
              </a:rPr>
              <a:t>You are essentially checking for alternatives to see if there are other areas to </a:t>
            </a:r>
            <a:r>
              <a:rPr lang="en-US" sz="2200" dirty="0" smtClean="0">
                <a:latin typeface="Times New Roman"/>
                <a:cs typeface="Times New Roman"/>
              </a:rPr>
              <a:t>explore.</a:t>
            </a:r>
          </a:p>
          <a:p>
            <a:pPr marL="742950" lvl="1" indent="-285750">
              <a:buFont typeface="Arial"/>
              <a:buChar char="•"/>
            </a:pPr>
            <a:r>
              <a:rPr lang="en-US" sz="2200" dirty="0" smtClean="0">
                <a:latin typeface="Times New Roman"/>
                <a:cs typeface="Times New Roman"/>
              </a:rPr>
              <a:t>You </a:t>
            </a:r>
            <a:r>
              <a:rPr lang="en-US" sz="2200" dirty="0">
                <a:latin typeface="Times New Roman"/>
                <a:cs typeface="Times New Roman"/>
              </a:rPr>
              <a:t>can generate occupational, educational, and employment options by doing interest inventories like the Strong Interest Inventory, or other informal assessments online, as well as by doing informational </a:t>
            </a:r>
            <a:r>
              <a:rPr lang="en-US" sz="2200" dirty="0" smtClean="0">
                <a:latin typeface="Times New Roman"/>
                <a:cs typeface="Times New Roman"/>
              </a:rPr>
              <a:t>interviews</a:t>
            </a:r>
          </a:p>
          <a:p>
            <a:pPr marL="285750" indent="-285750">
              <a:buFont typeface="Arial"/>
              <a:buChar char="•"/>
            </a:pPr>
            <a:r>
              <a:rPr lang="en-US" sz="2200" dirty="0" smtClean="0">
                <a:latin typeface="Times New Roman"/>
                <a:cs typeface="Times New Roman"/>
              </a:rPr>
              <a:t>In </a:t>
            </a:r>
            <a:r>
              <a:rPr lang="en-US" sz="2200" dirty="0">
                <a:latin typeface="Times New Roman"/>
                <a:cs typeface="Times New Roman"/>
              </a:rPr>
              <a:t>the narrowing phase of this stage, you are tasked with identifying no more than three alternatives, occupational or otherwise.</a:t>
            </a:r>
          </a:p>
        </p:txBody>
      </p:sp>
    </p:spTree>
    <p:extLst>
      <p:ext uri="{BB962C8B-B14F-4D97-AF65-F5344CB8AC3E}">
        <p14:creationId xmlns:p14="http://schemas.microsoft.com/office/powerpoint/2010/main" val="16464611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50"/>
            <a:ext cx="8229600" cy="878391"/>
          </a:xfrm>
        </p:spPr>
        <p:txBody>
          <a:bodyPr/>
          <a:lstStyle/>
          <a:p>
            <a:r>
              <a:rPr lang="en-US" dirty="0" smtClean="0"/>
              <a:t>VALUING</a:t>
            </a:r>
            <a:endParaRPr lang="en-US" dirty="0"/>
          </a:p>
        </p:txBody>
      </p:sp>
      <p:sp>
        <p:nvSpPr>
          <p:cNvPr id="4" name="Rectangle 3"/>
          <p:cNvSpPr/>
          <p:nvPr/>
        </p:nvSpPr>
        <p:spPr>
          <a:xfrm>
            <a:off x="457200" y="1079559"/>
            <a:ext cx="8229600" cy="4154983"/>
          </a:xfrm>
          <a:prstGeom prst="rect">
            <a:avLst/>
          </a:prstGeom>
        </p:spPr>
        <p:txBody>
          <a:bodyPr wrap="square">
            <a:spAutoFit/>
          </a:bodyPr>
          <a:lstStyle/>
          <a:p>
            <a:pPr marL="285750" indent="-285750">
              <a:buFont typeface="Arial"/>
              <a:buChar char="•"/>
            </a:pPr>
            <a:r>
              <a:rPr lang="en-US" sz="2400" dirty="0" smtClean="0">
                <a:latin typeface="Times New Roman"/>
                <a:cs typeface="Times New Roman"/>
              </a:rPr>
              <a:t>Prioritizing alternatives</a:t>
            </a:r>
          </a:p>
          <a:p>
            <a:endParaRPr lang="en-US" sz="2400" dirty="0" smtClean="0">
              <a:latin typeface="Times New Roman"/>
              <a:cs typeface="Times New Roman"/>
            </a:endParaRPr>
          </a:p>
          <a:p>
            <a:pPr marL="285750" indent="-285750">
              <a:buFont typeface="Arial"/>
              <a:buChar char="•"/>
            </a:pPr>
            <a:r>
              <a:rPr lang="en-US" sz="2400" dirty="0" smtClean="0">
                <a:latin typeface="Times New Roman"/>
                <a:cs typeface="Times New Roman"/>
              </a:rPr>
              <a:t>Weighing all your options based on factors important to you</a:t>
            </a:r>
          </a:p>
          <a:p>
            <a:endParaRPr lang="en-US" sz="2400" dirty="0" smtClean="0">
              <a:latin typeface="Times New Roman"/>
              <a:cs typeface="Times New Roman"/>
            </a:endParaRPr>
          </a:p>
          <a:p>
            <a:pPr marL="285750" indent="-285750">
              <a:buFont typeface="Arial"/>
              <a:buChar char="•"/>
            </a:pPr>
            <a:r>
              <a:rPr lang="en-US" sz="2400" dirty="0" smtClean="0">
                <a:latin typeface="Times New Roman"/>
                <a:cs typeface="Times New Roman"/>
              </a:rPr>
              <a:t>Your </a:t>
            </a:r>
            <a:r>
              <a:rPr lang="en-US" sz="2400" dirty="0">
                <a:latin typeface="Times New Roman"/>
                <a:cs typeface="Times New Roman"/>
              </a:rPr>
              <a:t>prioritization of your educational, occupational, and employment alternatives conclude with an identification of your tentative primary and secondary </a:t>
            </a:r>
            <a:r>
              <a:rPr lang="en-US" sz="2400" dirty="0" smtClean="0">
                <a:latin typeface="Times New Roman"/>
                <a:cs typeface="Times New Roman"/>
              </a:rPr>
              <a:t>choices</a:t>
            </a:r>
            <a:endParaRPr lang="en-US" sz="2400" dirty="0">
              <a:latin typeface="Times New Roman"/>
              <a:cs typeface="Times New Roman"/>
            </a:endParaRPr>
          </a:p>
          <a:p>
            <a:pPr marL="285750" indent="-285750">
              <a:buFont typeface="Arial"/>
              <a:buChar char="•"/>
            </a:pPr>
            <a:endParaRPr lang="en-US" sz="2400" dirty="0">
              <a:latin typeface="Times New Roman"/>
              <a:cs typeface="Times New Roman"/>
            </a:endParaRPr>
          </a:p>
          <a:p>
            <a:pPr marL="285750" indent="-285750">
              <a:buFont typeface="Arial"/>
              <a:buChar char="•"/>
            </a:pPr>
            <a:r>
              <a:rPr lang="en-US" sz="2400" dirty="0">
                <a:latin typeface="Times New Roman"/>
                <a:cs typeface="Times New Roman"/>
              </a:rPr>
              <a:t>This is accomplished by valuing the costs and benefits to: yourself, your significant others, your cultural group, your community and/or society at </a:t>
            </a:r>
            <a:r>
              <a:rPr lang="en-US" sz="2400" dirty="0" smtClean="0">
                <a:latin typeface="Times New Roman"/>
                <a:cs typeface="Times New Roman"/>
              </a:rPr>
              <a:t>large</a:t>
            </a:r>
            <a:endParaRPr lang="en-US" sz="2400" dirty="0">
              <a:latin typeface="Times New Roman"/>
              <a:cs typeface="Times New Roman"/>
            </a:endParaRPr>
          </a:p>
        </p:txBody>
      </p:sp>
    </p:spTree>
    <p:extLst>
      <p:ext uri="{BB962C8B-B14F-4D97-AF65-F5344CB8AC3E}">
        <p14:creationId xmlns:p14="http://schemas.microsoft.com/office/powerpoint/2010/main" val="13834758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2762"/>
          </a:xfrm>
        </p:spPr>
        <p:txBody>
          <a:bodyPr/>
          <a:lstStyle/>
          <a:p>
            <a:r>
              <a:rPr lang="en-US" dirty="0" smtClean="0"/>
              <a:t>Execution</a:t>
            </a:r>
            <a:endParaRPr lang="en-US" dirty="0"/>
          </a:p>
        </p:txBody>
      </p:sp>
      <p:sp>
        <p:nvSpPr>
          <p:cNvPr id="4" name="Rectangle 3"/>
          <p:cNvSpPr/>
          <p:nvPr/>
        </p:nvSpPr>
        <p:spPr>
          <a:xfrm>
            <a:off x="457200" y="1417638"/>
            <a:ext cx="8229600" cy="4524315"/>
          </a:xfrm>
          <a:prstGeom prst="rect">
            <a:avLst/>
          </a:prstGeom>
        </p:spPr>
        <p:txBody>
          <a:bodyPr wrap="square">
            <a:spAutoFit/>
          </a:bodyPr>
          <a:lstStyle/>
          <a:p>
            <a:pPr marL="285750" indent="-285750">
              <a:buFont typeface="Arial"/>
              <a:buChar char="•"/>
            </a:pPr>
            <a:r>
              <a:rPr lang="en-US" sz="3200" dirty="0" smtClean="0">
                <a:latin typeface="Times New Roman"/>
                <a:cs typeface="Times New Roman"/>
              </a:rPr>
              <a:t>Planning out, trying, and applying (action)</a:t>
            </a:r>
          </a:p>
          <a:p>
            <a:pPr marL="285750" indent="-285750">
              <a:buFont typeface="Arial"/>
              <a:buChar char="•"/>
            </a:pPr>
            <a:r>
              <a:rPr lang="en-US" sz="3200" dirty="0" smtClean="0">
                <a:latin typeface="Times New Roman"/>
                <a:cs typeface="Times New Roman"/>
              </a:rPr>
              <a:t>Implementing </a:t>
            </a:r>
            <a:r>
              <a:rPr lang="en-US" sz="3200" dirty="0">
                <a:latin typeface="Times New Roman"/>
                <a:cs typeface="Times New Roman"/>
              </a:rPr>
              <a:t>my </a:t>
            </a:r>
            <a:r>
              <a:rPr lang="en-US" sz="3200" dirty="0" smtClean="0">
                <a:latin typeface="Times New Roman"/>
                <a:cs typeface="Times New Roman"/>
              </a:rPr>
              <a:t>choice</a:t>
            </a:r>
            <a:endParaRPr lang="en-US" sz="3200" dirty="0">
              <a:latin typeface="Times New Roman"/>
              <a:cs typeface="Times New Roman"/>
            </a:endParaRPr>
          </a:p>
          <a:p>
            <a:pPr marL="285750" indent="-285750">
              <a:buFont typeface="Arial"/>
              <a:buChar char="•"/>
            </a:pPr>
            <a:r>
              <a:rPr lang="en-US" sz="3200" dirty="0">
                <a:latin typeface="Times New Roman"/>
                <a:cs typeface="Times New Roman"/>
              </a:rPr>
              <a:t>This stage is about making a plan for implementing your tentative primary choice. Three key factors in beginning the execution of your choice include: </a:t>
            </a:r>
            <a:endParaRPr lang="en-US" sz="3200" dirty="0" smtClean="0">
              <a:latin typeface="Times New Roman"/>
              <a:cs typeface="Times New Roman"/>
            </a:endParaRPr>
          </a:p>
          <a:p>
            <a:pPr marL="742950" lvl="1" indent="-285750">
              <a:buFont typeface="Arial"/>
              <a:buChar char="•"/>
            </a:pPr>
            <a:r>
              <a:rPr lang="en-US" sz="3200" dirty="0" smtClean="0">
                <a:latin typeface="Times New Roman"/>
                <a:cs typeface="Times New Roman"/>
              </a:rPr>
              <a:t>1</a:t>
            </a:r>
            <a:r>
              <a:rPr lang="en-US" sz="3200" dirty="0">
                <a:latin typeface="Times New Roman"/>
                <a:cs typeface="Times New Roman"/>
              </a:rPr>
              <a:t>. Reality </a:t>
            </a:r>
            <a:r>
              <a:rPr lang="en-US" sz="3200" dirty="0" smtClean="0">
                <a:latin typeface="Times New Roman"/>
                <a:cs typeface="Times New Roman"/>
              </a:rPr>
              <a:t>testing</a:t>
            </a:r>
          </a:p>
          <a:p>
            <a:pPr marL="742950" lvl="1" indent="-285750">
              <a:buFont typeface="Arial"/>
              <a:buChar char="•"/>
            </a:pPr>
            <a:r>
              <a:rPr lang="en-US" sz="3200" dirty="0" smtClean="0">
                <a:latin typeface="Times New Roman"/>
                <a:cs typeface="Times New Roman"/>
              </a:rPr>
              <a:t>2</a:t>
            </a:r>
            <a:r>
              <a:rPr lang="en-US" sz="3200" dirty="0">
                <a:latin typeface="Times New Roman"/>
                <a:cs typeface="Times New Roman"/>
              </a:rPr>
              <a:t>. Preparation </a:t>
            </a:r>
            <a:r>
              <a:rPr lang="en-US" sz="3200" dirty="0" smtClean="0">
                <a:latin typeface="Times New Roman"/>
                <a:cs typeface="Times New Roman"/>
              </a:rPr>
              <a:t>program</a:t>
            </a:r>
          </a:p>
          <a:p>
            <a:pPr marL="742950" lvl="1" indent="-285750">
              <a:buFont typeface="Arial"/>
              <a:buChar char="•"/>
            </a:pPr>
            <a:r>
              <a:rPr lang="en-US" sz="3200" dirty="0" smtClean="0">
                <a:latin typeface="Times New Roman"/>
                <a:cs typeface="Times New Roman"/>
              </a:rPr>
              <a:t>3</a:t>
            </a:r>
            <a:r>
              <a:rPr lang="en-US" sz="3200" dirty="0">
                <a:latin typeface="Times New Roman"/>
                <a:cs typeface="Times New Roman"/>
              </a:rPr>
              <a:t>. Employment/Education </a:t>
            </a:r>
            <a:r>
              <a:rPr lang="en-US" sz="3200" dirty="0" smtClean="0">
                <a:latin typeface="Times New Roman"/>
                <a:cs typeface="Times New Roman"/>
              </a:rPr>
              <a:t>Seeking</a:t>
            </a:r>
            <a:endParaRPr lang="en-US" sz="3200" dirty="0">
              <a:latin typeface="Times New Roman"/>
              <a:cs typeface="Times New Roman"/>
            </a:endParaRPr>
          </a:p>
        </p:txBody>
      </p:sp>
    </p:spTree>
    <p:extLst>
      <p:ext uri="{BB962C8B-B14F-4D97-AF65-F5344CB8AC3E}">
        <p14:creationId xmlns:p14="http://schemas.microsoft.com/office/powerpoint/2010/main" val="35643333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747" y="244472"/>
            <a:ext cx="7960582" cy="886206"/>
          </a:xfrm>
        </p:spPr>
        <p:txBody>
          <a:bodyPr/>
          <a:lstStyle/>
          <a:p>
            <a:r>
              <a:rPr lang="en-US" dirty="0" smtClean="0"/>
              <a:t>Decision-Making</a:t>
            </a:r>
            <a:endParaRPr lang="en-US" dirty="0"/>
          </a:p>
        </p:txBody>
      </p:sp>
      <p:sp>
        <p:nvSpPr>
          <p:cNvPr id="3" name="Subtitle 2"/>
          <p:cNvSpPr>
            <a:spLocks noGrp="1"/>
          </p:cNvSpPr>
          <p:nvPr>
            <p:ph type="subTitle" idx="1"/>
          </p:nvPr>
        </p:nvSpPr>
        <p:spPr>
          <a:xfrm>
            <a:off x="613747" y="1444078"/>
            <a:ext cx="7960582" cy="4400660"/>
          </a:xfrm>
        </p:spPr>
        <p:txBody>
          <a:bodyPr/>
          <a:lstStyle/>
          <a:p>
            <a:pPr marL="457200" indent="-457200" algn="l">
              <a:buFont typeface="Arial"/>
              <a:buChar char="•"/>
            </a:pPr>
            <a:r>
              <a:rPr lang="en-US" dirty="0" err="1" smtClean="0">
                <a:solidFill>
                  <a:srgbClr val="000000"/>
                </a:solidFill>
              </a:rPr>
              <a:t>PrOACT</a:t>
            </a:r>
            <a:endParaRPr lang="en-US" dirty="0" smtClean="0">
              <a:solidFill>
                <a:srgbClr val="000000"/>
              </a:solidFill>
            </a:endParaRPr>
          </a:p>
          <a:p>
            <a:pPr marL="457200" indent="-457200" algn="l">
              <a:buFont typeface="Arial"/>
              <a:buChar char="•"/>
            </a:pPr>
            <a:r>
              <a:rPr lang="en-US" sz="4000" b="1" dirty="0" smtClean="0">
                <a:solidFill>
                  <a:srgbClr val="000000"/>
                </a:solidFill>
              </a:rPr>
              <a:t>Pr</a:t>
            </a:r>
            <a:r>
              <a:rPr lang="en-US" dirty="0" smtClean="0">
                <a:solidFill>
                  <a:srgbClr val="000000"/>
                </a:solidFill>
              </a:rPr>
              <a:t>oblem</a:t>
            </a:r>
            <a:endParaRPr lang="en-US" b="1" dirty="0" smtClean="0">
              <a:solidFill>
                <a:srgbClr val="000000"/>
              </a:solidFill>
            </a:endParaRPr>
          </a:p>
          <a:p>
            <a:pPr marL="457200" indent="-457200" algn="l">
              <a:buFont typeface="Arial"/>
              <a:buChar char="•"/>
            </a:pPr>
            <a:r>
              <a:rPr lang="en-US" sz="4000" b="1" dirty="0" smtClean="0">
                <a:solidFill>
                  <a:srgbClr val="000000"/>
                </a:solidFill>
              </a:rPr>
              <a:t>O</a:t>
            </a:r>
            <a:r>
              <a:rPr lang="en-US" dirty="0" smtClean="0">
                <a:solidFill>
                  <a:srgbClr val="000000"/>
                </a:solidFill>
              </a:rPr>
              <a:t>bjective</a:t>
            </a:r>
            <a:endParaRPr lang="en-US" b="1" dirty="0" smtClean="0">
              <a:solidFill>
                <a:srgbClr val="000000"/>
              </a:solidFill>
            </a:endParaRPr>
          </a:p>
          <a:p>
            <a:pPr marL="457200" indent="-457200" algn="l">
              <a:buFont typeface="Arial"/>
              <a:buChar char="•"/>
            </a:pPr>
            <a:r>
              <a:rPr lang="en-US" sz="4000" b="1" dirty="0" smtClean="0">
                <a:solidFill>
                  <a:srgbClr val="000000"/>
                </a:solidFill>
              </a:rPr>
              <a:t>A</a:t>
            </a:r>
            <a:r>
              <a:rPr lang="en-US" dirty="0" smtClean="0">
                <a:solidFill>
                  <a:srgbClr val="000000"/>
                </a:solidFill>
              </a:rPr>
              <a:t>lternatives</a:t>
            </a:r>
            <a:endParaRPr lang="en-US" b="1" dirty="0" smtClean="0">
              <a:solidFill>
                <a:srgbClr val="000000"/>
              </a:solidFill>
            </a:endParaRPr>
          </a:p>
          <a:p>
            <a:pPr marL="457200" indent="-457200" algn="l">
              <a:buFont typeface="Arial"/>
              <a:buChar char="•"/>
            </a:pPr>
            <a:r>
              <a:rPr lang="en-US" sz="4000" b="1" dirty="0" smtClean="0">
                <a:solidFill>
                  <a:srgbClr val="000000"/>
                </a:solidFill>
              </a:rPr>
              <a:t>C</a:t>
            </a:r>
            <a:r>
              <a:rPr lang="en-US" dirty="0" smtClean="0">
                <a:solidFill>
                  <a:srgbClr val="000000"/>
                </a:solidFill>
              </a:rPr>
              <a:t>onsequences</a:t>
            </a:r>
            <a:endParaRPr lang="en-US" b="1" dirty="0" smtClean="0">
              <a:solidFill>
                <a:srgbClr val="000000"/>
              </a:solidFill>
            </a:endParaRPr>
          </a:p>
          <a:p>
            <a:pPr marL="457200" indent="-457200" algn="l">
              <a:buFont typeface="Arial"/>
              <a:buChar char="•"/>
            </a:pPr>
            <a:r>
              <a:rPr lang="en-US" sz="4000" b="1" dirty="0" smtClean="0">
                <a:solidFill>
                  <a:srgbClr val="000000"/>
                </a:solidFill>
              </a:rPr>
              <a:t>T</a:t>
            </a:r>
            <a:r>
              <a:rPr lang="en-US" dirty="0" smtClean="0">
                <a:solidFill>
                  <a:srgbClr val="000000"/>
                </a:solidFill>
              </a:rPr>
              <a:t>rade-offs</a:t>
            </a:r>
            <a:endParaRPr lang="en-US" b="1" dirty="0">
              <a:solidFill>
                <a:srgbClr val="000000"/>
              </a:solidFill>
            </a:endParaRPr>
          </a:p>
        </p:txBody>
      </p:sp>
    </p:spTree>
    <p:extLst>
      <p:ext uri="{BB962C8B-B14F-4D97-AF65-F5344CB8AC3E}">
        <p14:creationId xmlns:p14="http://schemas.microsoft.com/office/powerpoint/2010/main" val="11409916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37154"/>
            <a:ext cx="7772400" cy="873763"/>
          </a:xfrm>
        </p:spPr>
        <p:txBody>
          <a:bodyPr/>
          <a:lstStyle/>
          <a:p>
            <a:r>
              <a:rPr lang="en-US" b="1" dirty="0" err="1" smtClean="0"/>
              <a:t>PrO</a:t>
            </a:r>
            <a:r>
              <a:rPr lang="en-US" dirty="0" err="1" smtClean="0"/>
              <a:t>ACT</a:t>
            </a:r>
            <a:endParaRPr lang="en-US" b="1" dirty="0"/>
          </a:p>
        </p:txBody>
      </p:sp>
      <p:sp>
        <p:nvSpPr>
          <p:cNvPr id="5" name="Rectangle 4"/>
          <p:cNvSpPr/>
          <p:nvPr/>
        </p:nvSpPr>
        <p:spPr>
          <a:xfrm>
            <a:off x="609599" y="1494726"/>
            <a:ext cx="8019031" cy="4647426"/>
          </a:xfrm>
          <a:prstGeom prst="rect">
            <a:avLst/>
          </a:prstGeom>
        </p:spPr>
        <p:txBody>
          <a:bodyPr wrap="square">
            <a:spAutoFit/>
          </a:bodyPr>
          <a:lstStyle/>
          <a:p>
            <a:pPr marL="285750" indent="-285750">
              <a:buFont typeface="Arial"/>
              <a:buChar char="•"/>
            </a:pPr>
            <a:r>
              <a:rPr lang="en-US" sz="4000" b="1" dirty="0" smtClean="0"/>
              <a:t>Problem</a:t>
            </a:r>
          </a:p>
          <a:p>
            <a:pPr marL="742950" lvl="1" indent="-285750">
              <a:buFont typeface="Arial"/>
              <a:buChar char="•"/>
            </a:pPr>
            <a:r>
              <a:rPr lang="en-US" sz="3200" dirty="0" smtClean="0"/>
              <a:t>The </a:t>
            </a:r>
            <a:r>
              <a:rPr lang="en-US" sz="3200" dirty="0"/>
              <a:t>first step to making a good decision is to work on the right decision </a:t>
            </a:r>
            <a:r>
              <a:rPr lang="en-US" sz="3200" dirty="0" smtClean="0"/>
              <a:t>problem.</a:t>
            </a:r>
          </a:p>
          <a:p>
            <a:pPr lvl="1"/>
            <a:endParaRPr lang="en-US" sz="3200" dirty="0" smtClean="0"/>
          </a:p>
          <a:p>
            <a:pPr marL="742950" lvl="1" indent="-285750">
              <a:buFont typeface="Arial"/>
              <a:buChar char="•"/>
            </a:pPr>
            <a:r>
              <a:rPr lang="en-US" sz="3200" dirty="0" smtClean="0"/>
              <a:t>The </a:t>
            </a:r>
            <a:r>
              <a:rPr lang="en-US" sz="3200" dirty="0"/>
              <a:t>way you frame your decision problem drives everything else in the decision making process. It determines the alternatives you consider as well as the way you evaluate </a:t>
            </a:r>
            <a:r>
              <a:rPr lang="en-US" sz="3200" dirty="0" smtClean="0"/>
              <a:t>them.</a:t>
            </a:r>
          </a:p>
        </p:txBody>
      </p:sp>
    </p:spTree>
    <p:extLst>
      <p:ext uri="{BB962C8B-B14F-4D97-AF65-F5344CB8AC3E}">
        <p14:creationId xmlns:p14="http://schemas.microsoft.com/office/powerpoint/2010/main" val="39053832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821578"/>
          </a:xfrm>
        </p:spPr>
        <p:txBody>
          <a:bodyPr/>
          <a:lstStyle/>
          <a:p>
            <a:r>
              <a:rPr lang="en-US" dirty="0" err="1" smtClean="0"/>
              <a:t>Pr</a:t>
            </a:r>
            <a:r>
              <a:rPr lang="en-US" b="1" dirty="0" err="1" smtClean="0"/>
              <a:t>O</a:t>
            </a:r>
            <a:r>
              <a:rPr lang="en-US" dirty="0" err="1" smtClean="0"/>
              <a:t>ACT</a:t>
            </a:r>
            <a:endParaRPr lang="en-US" dirty="0"/>
          </a:p>
        </p:txBody>
      </p:sp>
      <p:sp>
        <p:nvSpPr>
          <p:cNvPr id="5" name="Rectangle 4"/>
          <p:cNvSpPr/>
          <p:nvPr/>
        </p:nvSpPr>
        <p:spPr>
          <a:xfrm>
            <a:off x="295739" y="821578"/>
            <a:ext cx="8086261" cy="5447645"/>
          </a:xfrm>
          <a:prstGeom prst="rect">
            <a:avLst/>
          </a:prstGeom>
        </p:spPr>
        <p:txBody>
          <a:bodyPr wrap="square">
            <a:spAutoFit/>
          </a:bodyPr>
          <a:lstStyle/>
          <a:p>
            <a:pPr marL="571500" indent="-571500">
              <a:buFont typeface="Arial"/>
              <a:buChar char="•"/>
            </a:pPr>
            <a:r>
              <a:rPr lang="en-US" sz="4000" b="1" dirty="0" smtClean="0"/>
              <a:t>Objectives</a:t>
            </a:r>
          </a:p>
          <a:p>
            <a:pPr marL="1028700" lvl="1" indent="-571500">
              <a:buFont typeface="Arial"/>
              <a:buChar char="•"/>
            </a:pPr>
            <a:r>
              <a:rPr lang="en-US" sz="2200" dirty="0" smtClean="0"/>
              <a:t>Once </a:t>
            </a:r>
            <a:r>
              <a:rPr lang="en-US" sz="2200" dirty="0"/>
              <a:t>you've framed your decision problem, it's time to specify your </a:t>
            </a:r>
            <a:r>
              <a:rPr lang="en-US" sz="2200" dirty="0" smtClean="0"/>
              <a:t>objectives.</a:t>
            </a:r>
          </a:p>
          <a:p>
            <a:pPr lvl="1"/>
            <a:endParaRPr lang="en-US" sz="2200" dirty="0" smtClean="0"/>
          </a:p>
          <a:p>
            <a:pPr marL="1028700" lvl="1" indent="-571500">
              <a:buFont typeface="Arial"/>
              <a:buChar char="•"/>
            </a:pPr>
            <a:r>
              <a:rPr lang="en-US" sz="2200" dirty="0" smtClean="0"/>
              <a:t>Why </a:t>
            </a:r>
            <a:r>
              <a:rPr lang="en-US" sz="2200" dirty="0"/>
              <a:t>is this important? Because your objectives will form the basis for evaluating your alternatives. In other words, they become the decision </a:t>
            </a:r>
            <a:r>
              <a:rPr lang="en-US" sz="2200" dirty="0" smtClean="0"/>
              <a:t>criteria.</a:t>
            </a:r>
          </a:p>
          <a:p>
            <a:pPr lvl="1"/>
            <a:endParaRPr lang="en-US" sz="2200" dirty="0" smtClean="0"/>
          </a:p>
          <a:p>
            <a:pPr marL="1028700" lvl="1" indent="-571500">
              <a:buFont typeface="Arial"/>
              <a:buChar char="•"/>
            </a:pPr>
            <a:r>
              <a:rPr lang="en-US" sz="2200" dirty="0" smtClean="0"/>
              <a:t>In </a:t>
            </a:r>
            <a:r>
              <a:rPr lang="en-US" sz="2200" dirty="0"/>
              <a:t>addition to making sure your decision gets you where you want to go, objectives also guide the decision making process...</a:t>
            </a:r>
          </a:p>
          <a:p>
            <a:endParaRPr lang="en-US" sz="2200" dirty="0"/>
          </a:p>
          <a:p>
            <a:pPr algn="ctr"/>
            <a:r>
              <a:rPr lang="en-US" sz="2200" dirty="0"/>
              <a:t>Objectives help you determine what information you need</a:t>
            </a:r>
          </a:p>
          <a:p>
            <a:pPr algn="ctr"/>
            <a:r>
              <a:rPr lang="en-US" sz="2200" dirty="0"/>
              <a:t>Objectives help you justify your decision to others</a:t>
            </a:r>
          </a:p>
          <a:p>
            <a:pPr algn="ctr"/>
            <a:r>
              <a:rPr lang="en-US" sz="2200" dirty="0"/>
              <a:t>Objectives determine a decisions importance</a:t>
            </a:r>
          </a:p>
        </p:txBody>
      </p:sp>
    </p:spTree>
    <p:extLst>
      <p:ext uri="{BB962C8B-B14F-4D97-AF65-F5344CB8AC3E}">
        <p14:creationId xmlns:p14="http://schemas.microsoft.com/office/powerpoint/2010/main" val="15677980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4"/>
            <a:ext cx="8158202" cy="1143000"/>
          </a:xfrm>
        </p:spPr>
        <p:txBody>
          <a:bodyPr>
            <a:normAutofit fontScale="90000"/>
          </a:bodyPr>
          <a:lstStyle/>
          <a:p>
            <a:r>
              <a:rPr lang="en-US" dirty="0" smtClean="0"/>
              <a:t>Let’s Start with a Writing Assignment</a:t>
            </a:r>
            <a:endParaRPr lang="en-US" dirty="0"/>
          </a:p>
        </p:txBody>
      </p:sp>
      <p:sp>
        <p:nvSpPr>
          <p:cNvPr id="3" name="Content Placeholder 2"/>
          <p:cNvSpPr>
            <a:spLocks noGrp="1"/>
          </p:cNvSpPr>
          <p:nvPr>
            <p:ph sz="half" idx="1"/>
          </p:nvPr>
        </p:nvSpPr>
        <p:spPr>
          <a:xfrm>
            <a:off x="609600" y="1905000"/>
            <a:ext cx="7772400" cy="1981200"/>
          </a:xfrm>
        </p:spPr>
        <p:txBody>
          <a:bodyPr>
            <a:noAutofit/>
          </a:bodyPr>
          <a:lstStyle/>
          <a:p>
            <a:pPr marL="0" indent="0" algn="ctr">
              <a:buNone/>
            </a:pPr>
            <a:r>
              <a:rPr lang="en-US" sz="5000" dirty="0" smtClean="0"/>
              <a:t>If you had describe yourself to a potential interviewee in 50 or less words, what would you say? (e.g., an elevator pitch)</a:t>
            </a:r>
            <a:endParaRPr lang="en-US" sz="5000" dirty="0"/>
          </a:p>
        </p:txBody>
      </p:sp>
    </p:spTree>
    <p:extLst>
      <p:ext uri="{BB962C8B-B14F-4D97-AF65-F5344CB8AC3E}">
        <p14:creationId xmlns:p14="http://schemas.microsoft.com/office/powerpoint/2010/main" val="36580965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585475"/>
          </a:xfrm>
        </p:spPr>
        <p:txBody>
          <a:bodyPr>
            <a:normAutofit fontScale="90000"/>
          </a:bodyPr>
          <a:lstStyle/>
          <a:p>
            <a:r>
              <a:rPr lang="en-US" dirty="0" err="1" smtClean="0"/>
              <a:t>PrO</a:t>
            </a:r>
            <a:r>
              <a:rPr lang="en-US" b="1" dirty="0" err="1" smtClean="0"/>
              <a:t>A</a:t>
            </a:r>
            <a:r>
              <a:rPr lang="en-US" dirty="0" err="1" smtClean="0"/>
              <a:t>CT</a:t>
            </a:r>
            <a:endParaRPr lang="en-US" dirty="0"/>
          </a:p>
        </p:txBody>
      </p:sp>
      <p:sp>
        <p:nvSpPr>
          <p:cNvPr id="5" name="Rectangle 4"/>
          <p:cNvSpPr/>
          <p:nvPr/>
        </p:nvSpPr>
        <p:spPr>
          <a:xfrm>
            <a:off x="226154" y="630232"/>
            <a:ext cx="8785198" cy="5847753"/>
          </a:xfrm>
          <a:prstGeom prst="rect">
            <a:avLst/>
          </a:prstGeom>
        </p:spPr>
        <p:txBody>
          <a:bodyPr wrap="square">
            <a:spAutoFit/>
          </a:bodyPr>
          <a:lstStyle/>
          <a:p>
            <a:pPr marL="457200" indent="-457200">
              <a:buFont typeface="Arial"/>
              <a:buChar char="•"/>
            </a:pPr>
            <a:r>
              <a:rPr lang="en-US" sz="3200" b="1" dirty="0" smtClean="0"/>
              <a:t>Alternatives</a:t>
            </a:r>
          </a:p>
          <a:p>
            <a:pPr marL="914400" lvl="1" indent="-457200">
              <a:buFont typeface="Arial"/>
              <a:buChar char="•"/>
            </a:pPr>
            <a:r>
              <a:rPr lang="en-US" sz="2400" dirty="0" smtClean="0"/>
              <a:t>In </a:t>
            </a:r>
            <a:r>
              <a:rPr lang="en-US" sz="2400" dirty="0"/>
              <a:t>order to make a decision you need to have alternatives to decide upon. It's important to spend some time to create imaginative alternatives. You want to have a wide range to choose from, so don't limit yourself here, get creative. </a:t>
            </a:r>
            <a:endParaRPr lang="en-US" sz="2400" dirty="0" smtClean="0"/>
          </a:p>
          <a:p>
            <a:pPr marL="914400" lvl="1" indent="-457200">
              <a:buFont typeface="Arial"/>
              <a:buChar char="•"/>
            </a:pPr>
            <a:endParaRPr lang="en-US" sz="2400" dirty="0"/>
          </a:p>
          <a:p>
            <a:pPr marL="914400" lvl="1" indent="-457200">
              <a:buFont typeface="Arial"/>
              <a:buChar char="•"/>
            </a:pPr>
            <a:r>
              <a:rPr lang="en-US" sz="2400" dirty="0" smtClean="0"/>
              <a:t>However</a:t>
            </a:r>
            <a:r>
              <a:rPr lang="en-US" sz="2400" dirty="0"/>
              <a:t>, you also want to make sure the alternatives you've generated are good. Regardless of how many alternatives you have, your decision can only be as good as your best alternative</a:t>
            </a:r>
            <a:r>
              <a:rPr lang="en-US" sz="2400" dirty="0" smtClean="0"/>
              <a:t>.</a:t>
            </a:r>
            <a:endParaRPr lang="en-US" dirty="0"/>
          </a:p>
          <a:p>
            <a:pPr algn="ctr"/>
            <a:r>
              <a:rPr lang="en-US" sz="1400" dirty="0"/>
              <a:t>Use Your Objectives - Ask "How?"</a:t>
            </a:r>
          </a:p>
          <a:p>
            <a:pPr algn="ctr"/>
            <a:r>
              <a:rPr lang="en-US" sz="1400" dirty="0"/>
              <a:t>Challenge Constraints</a:t>
            </a:r>
          </a:p>
          <a:p>
            <a:pPr algn="ctr"/>
            <a:r>
              <a:rPr lang="en-US" sz="1400" dirty="0"/>
              <a:t>Set High Aspirations</a:t>
            </a:r>
          </a:p>
          <a:p>
            <a:pPr algn="ctr"/>
            <a:r>
              <a:rPr lang="en-US" sz="1400" dirty="0"/>
              <a:t>Do Your Own Thinking First</a:t>
            </a:r>
          </a:p>
          <a:p>
            <a:pPr algn="ctr"/>
            <a:r>
              <a:rPr lang="en-US" sz="1400" dirty="0"/>
              <a:t>Learn from Experience</a:t>
            </a:r>
          </a:p>
          <a:p>
            <a:pPr algn="ctr"/>
            <a:r>
              <a:rPr lang="en-US" sz="1400" dirty="0"/>
              <a:t>Ask Others for Suggestions</a:t>
            </a:r>
          </a:p>
          <a:p>
            <a:pPr algn="ctr"/>
            <a:r>
              <a:rPr lang="en-US" sz="1400" dirty="0"/>
              <a:t>Give Your Subconscious Time to Operate</a:t>
            </a:r>
          </a:p>
          <a:p>
            <a:pPr algn="ctr"/>
            <a:r>
              <a:rPr lang="en-US" sz="1400" dirty="0"/>
              <a:t>Create Alternatives First, Evaluate Them Later</a:t>
            </a:r>
          </a:p>
          <a:p>
            <a:pPr algn="ctr"/>
            <a:r>
              <a:rPr lang="en-US" sz="1400" dirty="0"/>
              <a:t>Never Stop Looking for Alternatives</a:t>
            </a:r>
          </a:p>
        </p:txBody>
      </p:sp>
    </p:spTree>
    <p:extLst>
      <p:ext uri="{BB962C8B-B14F-4D97-AF65-F5344CB8AC3E}">
        <p14:creationId xmlns:p14="http://schemas.microsoft.com/office/powerpoint/2010/main" val="18858904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560652"/>
          </a:xfrm>
        </p:spPr>
        <p:txBody>
          <a:bodyPr>
            <a:normAutofit fontScale="90000"/>
          </a:bodyPr>
          <a:lstStyle/>
          <a:p>
            <a:r>
              <a:rPr lang="en-US" dirty="0" err="1" smtClean="0"/>
              <a:t>PrOA</a:t>
            </a:r>
            <a:r>
              <a:rPr lang="en-US" b="1" dirty="0" err="1" smtClean="0"/>
              <a:t>CT</a:t>
            </a:r>
            <a:endParaRPr lang="en-US" dirty="0"/>
          </a:p>
        </p:txBody>
      </p:sp>
      <p:sp>
        <p:nvSpPr>
          <p:cNvPr id="5" name="Rectangle 4"/>
          <p:cNvSpPr/>
          <p:nvPr/>
        </p:nvSpPr>
        <p:spPr>
          <a:xfrm>
            <a:off x="354996" y="818325"/>
            <a:ext cx="8499788" cy="2616101"/>
          </a:xfrm>
          <a:prstGeom prst="rect">
            <a:avLst/>
          </a:prstGeom>
        </p:spPr>
        <p:txBody>
          <a:bodyPr wrap="square">
            <a:spAutoFit/>
          </a:bodyPr>
          <a:lstStyle/>
          <a:p>
            <a:pPr marL="457200" indent="-457200">
              <a:buFont typeface="Arial"/>
              <a:buChar char="•"/>
            </a:pPr>
            <a:r>
              <a:rPr lang="en-US" sz="3200" b="1" dirty="0" smtClean="0"/>
              <a:t>Consequences</a:t>
            </a:r>
          </a:p>
          <a:p>
            <a:pPr marL="914400" lvl="1" indent="-457200">
              <a:buFont typeface="Arial"/>
              <a:buChar char="•"/>
            </a:pPr>
            <a:r>
              <a:rPr lang="en-US" sz="2200" dirty="0" smtClean="0"/>
              <a:t>Once </a:t>
            </a:r>
            <a:r>
              <a:rPr lang="en-US" sz="2200" dirty="0"/>
              <a:t>you've generated the alternative open to you, you need to understand the consequences each alternative would have for each of your </a:t>
            </a:r>
            <a:r>
              <a:rPr lang="en-US" sz="2200" dirty="0" smtClean="0"/>
              <a:t>objectives.</a:t>
            </a:r>
          </a:p>
          <a:p>
            <a:pPr lvl="1"/>
            <a:endParaRPr lang="en-US" sz="2200" dirty="0" smtClean="0"/>
          </a:p>
          <a:p>
            <a:pPr marL="914400" lvl="1" indent="-457200">
              <a:buFont typeface="Arial"/>
              <a:buChar char="•"/>
            </a:pPr>
            <a:r>
              <a:rPr lang="en-US" sz="2200" dirty="0" smtClean="0"/>
              <a:t>Using </a:t>
            </a:r>
            <a:r>
              <a:rPr lang="en-US" sz="2200" dirty="0"/>
              <a:t>a consequences table is a simple and powerful way to compare the alternatives.</a:t>
            </a:r>
          </a:p>
        </p:txBody>
      </p:sp>
      <p:graphicFrame>
        <p:nvGraphicFramePr>
          <p:cNvPr id="7" name="Table 6"/>
          <p:cNvGraphicFramePr>
            <a:graphicFrameLocks noGrp="1"/>
          </p:cNvGraphicFramePr>
          <p:nvPr>
            <p:extLst>
              <p:ext uri="{D42A27DB-BD31-4B8C-83A1-F6EECF244321}">
                <p14:modId xmlns:p14="http://schemas.microsoft.com/office/powerpoint/2010/main" val="2323423153"/>
              </p:ext>
            </p:extLst>
          </p:nvPr>
        </p:nvGraphicFramePr>
        <p:xfrm>
          <a:off x="1402225" y="3732824"/>
          <a:ext cx="6096000" cy="25704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Objectives</a:t>
                      </a:r>
                      <a:endParaRPr lang="en-US" dirty="0"/>
                    </a:p>
                  </a:txBody>
                  <a:tcPr/>
                </a:tc>
                <a:tc>
                  <a:txBody>
                    <a:bodyPr/>
                    <a:lstStyle/>
                    <a:p>
                      <a:r>
                        <a:rPr lang="en-US" dirty="0" smtClean="0"/>
                        <a:t>Job A</a:t>
                      </a:r>
                      <a:endParaRPr lang="en-US" dirty="0"/>
                    </a:p>
                  </a:txBody>
                  <a:tcPr/>
                </a:tc>
                <a:tc>
                  <a:txBody>
                    <a:bodyPr/>
                    <a:lstStyle/>
                    <a:p>
                      <a:r>
                        <a:rPr lang="en-US" dirty="0" smtClean="0"/>
                        <a:t>Job B</a:t>
                      </a:r>
                      <a:endParaRPr lang="en-US" dirty="0"/>
                    </a:p>
                  </a:txBody>
                  <a:tcPr/>
                </a:tc>
                <a:tc>
                  <a:txBody>
                    <a:bodyPr/>
                    <a:lstStyle/>
                    <a:p>
                      <a:r>
                        <a:rPr lang="en-US" dirty="0" smtClean="0"/>
                        <a:t>Job C</a:t>
                      </a:r>
                      <a:endParaRPr lang="en-US" dirty="0"/>
                    </a:p>
                  </a:txBody>
                  <a:tcPr/>
                </a:tc>
              </a:tr>
              <a:tr h="370840">
                <a:tc>
                  <a:txBody>
                    <a:bodyPr/>
                    <a:lstStyle/>
                    <a:p>
                      <a:r>
                        <a:rPr lang="en-US" dirty="0" smtClean="0"/>
                        <a:t>Salary</a:t>
                      </a:r>
                      <a:endParaRPr lang="en-US" dirty="0"/>
                    </a:p>
                  </a:txBody>
                  <a:tcPr/>
                </a:tc>
                <a:tc>
                  <a:txBody>
                    <a:bodyPr/>
                    <a:lstStyle/>
                    <a:p>
                      <a:r>
                        <a:rPr lang="en-US" dirty="0" smtClean="0"/>
                        <a:t>$65,000</a:t>
                      </a:r>
                      <a:endParaRPr lang="en-US" dirty="0"/>
                    </a:p>
                  </a:txBody>
                  <a:tcPr/>
                </a:tc>
                <a:tc>
                  <a:txBody>
                    <a:bodyPr/>
                    <a:lstStyle/>
                    <a:p>
                      <a:r>
                        <a:rPr lang="en-US" dirty="0" smtClean="0"/>
                        <a:t>$72,000</a:t>
                      </a:r>
                      <a:endParaRPr lang="en-US" dirty="0"/>
                    </a:p>
                  </a:txBody>
                  <a:tcPr/>
                </a:tc>
                <a:tc>
                  <a:txBody>
                    <a:bodyPr/>
                    <a:lstStyle/>
                    <a:p>
                      <a:r>
                        <a:rPr lang="en-US" dirty="0" smtClean="0"/>
                        <a:t>$58,000</a:t>
                      </a:r>
                      <a:endParaRPr lang="en-US" dirty="0"/>
                    </a:p>
                  </a:txBody>
                  <a:tcPr/>
                </a:tc>
              </a:tr>
              <a:tr h="370840">
                <a:tc>
                  <a:txBody>
                    <a:bodyPr/>
                    <a:lstStyle/>
                    <a:p>
                      <a:r>
                        <a:rPr lang="en-US" dirty="0" smtClean="0"/>
                        <a:t>Schedule Flexibility</a:t>
                      </a:r>
                      <a:endParaRPr lang="en-US" dirty="0"/>
                    </a:p>
                  </a:txBody>
                  <a:tcPr/>
                </a:tc>
                <a:tc>
                  <a:txBody>
                    <a:bodyPr/>
                    <a:lstStyle/>
                    <a:p>
                      <a:r>
                        <a:rPr lang="en-US" dirty="0" smtClean="0"/>
                        <a:t>Moderate</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r>
              <a:tr h="370840">
                <a:tc>
                  <a:txBody>
                    <a:bodyPr/>
                    <a:lstStyle/>
                    <a:p>
                      <a:r>
                        <a:rPr lang="en-US" dirty="0" smtClean="0"/>
                        <a:t>Benefits</a:t>
                      </a:r>
                      <a:endParaRPr lang="en-US" dirty="0"/>
                    </a:p>
                  </a:txBody>
                  <a:tcPr/>
                </a:tc>
                <a:tc>
                  <a:txBody>
                    <a:bodyPr/>
                    <a:lstStyle/>
                    <a:p>
                      <a:r>
                        <a:rPr lang="en-US" dirty="0" smtClean="0"/>
                        <a:t>Health, dental, vision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Health, dental, vision, life insurance</a:t>
                      </a:r>
                    </a:p>
                    <a:p>
                      <a:endParaRPr lang="en-US" dirty="0"/>
                    </a:p>
                  </a:txBody>
                  <a:tcPr/>
                </a:tc>
                <a:tc>
                  <a:txBody>
                    <a:bodyPr/>
                    <a:lstStyle/>
                    <a:p>
                      <a:r>
                        <a:rPr lang="en-US" dirty="0" smtClean="0"/>
                        <a:t>Health, dental</a:t>
                      </a:r>
                      <a:endParaRPr lang="en-US" dirty="0"/>
                    </a:p>
                  </a:txBody>
                  <a:tcPr/>
                </a:tc>
              </a:tr>
            </a:tbl>
          </a:graphicData>
        </a:graphic>
      </p:graphicFrame>
    </p:spTree>
    <p:extLst>
      <p:ext uri="{BB962C8B-B14F-4D97-AF65-F5344CB8AC3E}">
        <p14:creationId xmlns:p14="http://schemas.microsoft.com/office/powerpoint/2010/main" val="16923456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184"/>
            <a:ext cx="7772400" cy="838973"/>
          </a:xfrm>
        </p:spPr>
        <p:txBody>
          <a:bodyPr/>
          <a:lstStyle/>
          <a:p>
            <a:r>
              <a:rPr lang="en-US" dirty="0" err="1" smtClean="0"/>
              <a:t>PrOAC</a:t>
            </a:r>
            <a:r>
              <a:rPr lang="en-US" b="1" dirty="0" err="1" smtClean="0"/>
              <a:t>T</a:t>
            </a:r>
            <a:endParaRPr lang="en-US" dirty="0"/>
          </a:p>
        </p:txBody>
      </p:sp>
      <p:sp>
        <p:nvSpPr>
          <p:cNvPr id="5" name="Rectangle 4"/>
          <p:cNvSpPr/>
          <p:nvPr/>
        </p:nvSpPr>
        <p:spPr>
          <a:xfrm>
            <a:off x="459375" y="891157"/>
            <a:ext cx="8412806" cy="3077766"/>
          </a:xfrm>
          <a:prstGeom prst="rect">
            <a:avLst/>
          </a:prstGeom>
        </p:spPr>
        <p:txBody>
          <a:bodyPr wrap="square">
            <a:spAutoFit/>
          </a:bodyPr>
          <a:lstStyle/>
          <a:p>
            <a:pPr marL="457200" indent="-457200">
              <a:buFont typeface="Arial"/>
              <a:buChar char="•"/>
            </a:pPr>
            <a:r>
              <a:rPr lang="en-US" sz="3200" b="1" dirty="0" smtClean="0"/>
              <a:t>Tradeoffs</a:t>
            </a:r>
          </a:p>
          <a:p>
            <a:pPr marL="914400" lvl="1" indent="-457200">
              <a:buFont typeface="Arial"/>
              <a:buChar char="•"/>
            </a:pPr>
            <a:r>
              <a:rPr lang="en-US" dirty="0" smtClean="0"/>
              <a:t>Many </a:t>
            </a:r>
            <a:r>
              <a:rPr lang="en-US" dirty="0"/>
              <a:t>times, objectives will conflict with each other. As a result, you will have to evaluate tradeoffs between the objectives. You will need to sacrifice something from one objective to gain something from another </a:t>
            </a:r>
            <a:r>
              <a:rPr lang="en-US" dirty="0" smtClean="0"/>
              <a:t>objective.</a:t>
            </a:r>
          </a:p>
          <a:p>
            <a:pPr lvl="1"/>
            <a:endParaRPr lang="en-US" dirty="0" smtClean="0"/>
          </a:p>
          <a:p>
            <a:pPr marL="914400" lvl="1" indent="-457200">
              <a:buFont typeface="Arial"/>
              <a:buChar char="•"/>
            </a:pPr>
            <a:r>
              <a:rPr lang="en-US" dirty="0" smtClean="0"/>
              <a:t>You </a:t>
            </a:r>
            <a:r>
              <a:rPr lang="en-US" dirty="0"/>
              <a:t>can begin to consider tradeoffs by ranking the alternatives for each objective. This can be done using a ranking table. A ranking table is structured the same way as a consequence table, but instead of noting consequence descriptions, you put each alternatives rank relative to each other for that objective.</a:t>
            </a:r>
          </a:p>
        </p:txBody>
      </p:sp>
      <p:graphicFrame>
        <p:nvGraphicFramePr>
          <p:cNvPr id="6" name="Table 5"/>
          <p:cNvGraphicFramePr>
            <a:graphicFrameLocks noGrp="1"/>
          </p:cNvGraphicFramePr>
          <p:nvPr>
            <p:extLst>
              <p:ext uri="{D42A27DB-BD31-4B8C-83A1-F6EECF244321}">
                <p14:modId xmlns:p14="http://schemas.microsoft.com/office/powerpoint/2010/main" val="307249415"/>
              </p:ext>
            </p:extLst>
          </p:nvPr>
        </p:nvGraphicFramePr>
        <p:xfrm>
          <a:off x="1524000" y="4180209"/>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Objective</a:t>
                      </a:r>
                      <a:endParaRPr lang="en-US" dirty="0"/>
                    </a:p>
                  </a:txBody>
                  <a:tcPr/>
                </a:tc>
                <a:tc>
                  <a:txBody>
                    <a:bodyPr/>
                    <a:lstStyle/>
                    <a:p>
                      <a:r>
                        <a:rPr lang="en-US" dirty="0" smtClean="0"/>
                        <a:t>Job A</a:t>
                      </a:r>
                      <a:endParaRPr lang="en-US" dirty="0"/>
                    </a:p>
                  </a:txBody>
                  <a:tcPr/>
                </a:tc>
                <a:tc>
                  <a:txBody>
                    <a:bodyPr/>
                    <a:lstStyle/>
                    <a:p>
                      <a:r>
                        <a:rPr lang="en-US" dirty="0" smtClean="0"/>
                        <a:t>Job B</a:t>
                      </a:r>
                      <a:endParaRPr lang="en-US" dirty="0"/>
                    </a:p>
                  </a:txBody>
                  <a:tcPr/>
                </a:tc>
                <a:tc>
                  <a:txBody>
                    <a:bodyPr/>
                    <a:lstStyle/>
                    <a:p>
                      <a:r>
                        <a:rPr lang="en-US" dirty="0" smtClean="0"/>
                        <a:t>Job C</a:t>
                      </a:r>
                      <a:endParaRPr lang="en-US" dirty="0"/>
                    </a:p>
                  </a:txBody>
                  <a:tcPr/>
                </a:tc>
              </a:tr>
              <a:tr h="370840">
                <a:tc>
                  <a:txBody>
                    <a:bodyPr/>
                    <a:lstStyle/>
                    <a:p>
                      <a:r>
                        <a:rPr lang="en-US" dirty="0" smtClean="0"/>
                        <a:t>Salary</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Schedule Flex.</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Benefits</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bl>
          </a:graphicData>
        </a:graphic>
      </p:graphicFrame>
    </p:spTree>
    <p:extLst>
      <p:ext uri="{BB962C8B-B14F-4D97-AF65-F5344CB8AC3E}">
        <p14:creationId xmlns:p14="http://schemas.microsoft.com/office/powerpoint/2010/main" val="8024730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747" y="0"/>
            <a:ext cx="7960582" cy="568674"/>
          </a:xfrm>
        </p:spPr>
        <p:txBody>
          <a:bodyPr>
            <a:normAutofit fontScale="90000"/>
          </a:bodyPr>
          <a:lstStyle/>
          <a:p>
            <a:r>
              <a:rPr lang="en-US" dirty="0" smtClean="0"/>
              <a:t>Let’s try it out</a:t>
            </a:r>
            <a:endParaRPr lang="en-US" dirty="0"/>
          </a:p>
        </p:txBody>
      </p:sp>
      <p:sp>
        <p:nvSpPr>
          <p:cNvPr id="3" name="Subtitle 2"/>
          <p:cNvSpPr>
            <a:spLocks noGrp="1"/>
          </p:cNvSpPr>
          <p:nvPr>
            <p:ph type="subTitle" idx="1"/>
          </p:nvPr>
        </p:nvSpPr>
        <p:spPr>
          <a:xfrm>
            <a:off x="243550" y="899180"/>
            <a:ext cx="8680819" cy="4490240"/>
          </a:xfrm>
        </p:spPr>
        <p:txBody>
          <a:bodyPr>
            <a:noAutofit/>
          </a:bodyPr>
          <a:lstStyle/>
          <a:p>
            <a:pPr marL="457200" indent="-457200" algn="l">
              <a:buFont typeface="Arial"/>
              <a:buChar char="•"/>
            </a:pPr>
            <a:r>
              <a:rPr lang="en-US" sz="2400" dirty="0">
                <a:solidFill>
                  <a:schemeClr val="dk1"/>
                </a:solidFill>
              </a:rPr>
              <a:t>Jane enters her freshman year with no clear decision about a </a:t>
            </a:r>
            <a:r>
              <a:rPr lang="en-US" sz="2400" dirty="0" smtClean="0">
                <a:solidFill>
                  <a:schemeClr val="dk1"/>
                </a:solidFill>
              </a:rPr>
              <a:t>major.</a:t>
            </a:r>
          </a:p>
          <a:p>
            <a:pPr marL="457200" indent="-457200" algn="l">
              <a:buFont typeface="Arial"/>
              <a:buChar char="•"/>
            </a:pPr>
            <a:r>
              <a:rPr lang="en-US" sz="2400" dirty="0" smtClean="0">
                <a:solidFill>
                  <a:schemeClr val="dk1"/>
                </a:solidFill>
              </a:rPr>
              <a:t>She </a:t>
            </a:r>
            <a:r>
              <a:rPr lang="en-US" sz="2400" dirty="0">
                <a:solidFill>
                  <a:schemeClr val="dk1"/>
                </a:solidFill>
              </a:rPr>
              <a:t>enjoys helping people and feels a sense of accomplishment in her work. She feels it is important to serve her community. She is a good writer and likes to run track. She feels like her interests are “all over the place”, but has thought about careers in nursing or education. </a:t>
            </a:r>
          </a:p>
          <a:p>
            <a:pPr marL="457200" indent="-457200" algn="l">
              <a:buFont typeface="Arial"/>
              <a:buChar char="•"/>
            </a:pPr>
            <a:r>
              <a:rPr lang="en-US" sz="2400" dirty="0" smtClean="0">
                <a:solidFill>
                  <a:schemeClr val="dk1"/>
                </a:solidFill>
              </a:rPr>
              <a:t>She’d </a:t>
            </a:r>
            <a:r>
              <a:rPr lang="en-US" sz="2400" dirty="0">
                <a:solidFill>
                  <a:schemeClr val="dk1"/>
                </a:solidFill>
              </a:rPr>
              <a:t>love to coach track but worries she wouldn’t be able to support herself. Her parents seem to disapprove of her coaching track and she feels pressured to choose a major because her family’s finances are tight and she doesn’t want to stay in college more than 4 </a:t>
            </a:r>
            <a:r>
              <a:rPr lang="en-US" sz="2400" dirty="0" smtClean="0">
                <a:solidFill>
                  <a:schemeClr val="dk1"/>
                </a:solidFill>
              </a:rPr>
              <a:t>years. </a:t>
            </a:r>
          </a:p>
          <a:p>
            <a:pPr marL="457200" indent="-457200" algn="l">
              <a:buFont typeface="Arial"/>
              <a:buChar char="•"/>
            </a:pPr>
            <a:r>
              <a:rPr lang="en-US" sz="2400" dirty="0" smtClean="0">
                <a:solidFill>
                  <a:schemeClr val="dk1"/>
                </a:solidFill>
              </a:rPr>
              <a:t>Using the </a:t>
            </a:r>
            <a:r>
              <a:rPr lang="en-US" sz="2400" dirty="0" err="1" smtClean="0">
                <a:solidFill>
                  <a:schemeClr val="dk1"/>
                </a:solidFill>
              </a:rPr>
              <a:t>PrOACT</a:t>
            </a:r>
            <a:r>
              <a:rPr lang="en-US" sz="2400" dirty="0" smtClean="0">
                <a:solidFill>
                  <a:schemeClr val="dk1"/>
                </a:solidFill>
              </a:rPr>
              <a:t> </a:t>
            </a:r>
            <a:r>
              <a:rPr lang="en-US" sz="2400" dirty="0" smtClean="0">
                <a:solidFill>
                  <a:schemeClr val="dk1"/>
                </a:solidFill>
              </a:rPr>
              <a:t>model, help Jane decide what major to choose. </a:t>
            </a:r>
            <a:endParaRPr lang="en-US" sz="2400" dirty="0"/>
          </a:p>
        </p:txBody>
      </p:sp>
    </p:spTree>
    <p:extLst>
      <p:ext uri="{BB962C8B-B14F-4D97-AF65-F5344CB8AC3E}">
        <p14:creationId xmlns:p14="http://schemas.microsoft.com/office/powerpoint/2010/main" val="41597496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Models</a:t>
            </a:r>
            <a:endParaRPr lang="en-US" dirty="0"/>
          </a:p>
        </p:txBody>
      </p:sp>
      <p:sp>
        <p:nvSpPr>
          <p:cNvPr id="3" name="Content Placeholder 2"/>
          <p:cNvSpPr>
            <a:spLocks noGrp="1"/>
          </p:cNvSpPr>
          <p:nvPr>
            <p:ph sz="half" idx="1"/>
          </p:nvPr>
        </p:nvSpPr>
        <p:spPr>
          <a:xfrm>
            <a:off x="838200" y="1904999"/>
            <a:ext cx="3528305" cy="3591838"/>
          </a:xfrm>
        </p:spPr>
        <p:txBody>
          <a:bodyPr>
            <a:normAutofit/>
          </a:bodyPr>
          <a:lstStyle/>
          <a:p>
            <a:r>
              <a:rPr lang="en-US" b="1" dirty="0">
                <a:latin typeface="Calibri"/>
                <a:cs typeface="Calibri"/>
              </a:rPr>
              <a:t>C</a:t>
            </a:r>
            <a:r>
              <a:rPr lang="en-US" dirty="0">
                <a:latin typeface="Calibri"/>
                <a:cs typeface="Calibri"/>
              </a:rPr>
              <a:t>ommunication</a:t>
            </a:r>
          </a:p>
          <a:p>
            <a:r>
              <a:rPr lang="en-US" b="1" dirty="0" smtClean="0">
                <a:latin typeface="Calibri"/>
                <a:cs typeface="Calibri"/>
              </a:rPr>
              <a:t>A</a:t>
            </a:r>
            <a:r>
              <a:rPr lang="en-US" dirty="0" smtClean="0">
                <a:latin typeface="Calibri"/>
                <a:cs typeface="Calibri"/>
              </a:rPr>
              <a:t>nalysis</a:t>
            </a:r>
            <a:endParaRPr lang="en-US" dirty="0">
              <a:latin typeface="Calibri"/>
              <a:cs typeface="Calibri"/>
            </a:endParaRPr>
          </a:p>
          <a:p>
            <a:r>
              <a:rPr lang="en-US" b="1" dirty="0" smtClean="0">
                <a:latin typeface="Calibri"/>
                <a:cs typeface="Calibri"/>
              </a:rPr>
              <a:t>S</a:t>
            </a:r>
            <a:r>
              <a:rPr lang="en-US" dirty="0" smtClean="0">
                <a:latin typeface="Calibri"/>
                <a:cs typeface="Calibri"/>
              </a:rPr>
              <a:t>ynthesis</a:t>
            </a:r>
            <a:endParaRPr lang="en-US" dirty="0">
              <a:latin typeface="Calibri"/>
              <a:cs typeface="Calibri"/>
            </a:endParaRPr>
          </a:p>
          <a:p>
            <a:r>
              <a:rPr lang="en-US" b="1" dirty="0" smtClean="0">
                <a:latin typeface="Calibri"/>
                <a:cs typeface="Calibri"/>
              </a:rPr>
              <a:t>V</a:t>
            </a:r>
            <a:r>
              <a:rPr lang="en-US" dirty="0" smtClean="0">
                <a:latin typeface="Calibri"/>
                <a:cs typeface="Calibri"/>
              </a:rPr>
              <a:t>aluing</a:t>
            </a:r>
            <a:endParaRPr lang="en-US" dirty="0">
              <a:latin typeface="Calibri"/>
              <a:cs typeface="Calibri"/>
            </a:endParaRPr>
          </a:p>
          <a:p>
            <a:r>
              <a:rPr lang="en-US" b="1" dirty="0" smtClean="0">
                <a:latin typeface="Calibri"/>
                <a:cs typeface="Calibri"/>
              </a:rPr>
              <a:t>E</a:t>
            </a:r>
            <a:r>
              <a:rPr lang="en-US" dirty="0" smtClean="0">
                <a:latin typeface="Calibri"/>
                <a:cs typeface="Calibri"/>
              </a:rPr>
              <a:t>xecution </a:t>
            </a:r>
            <a:endParaRPr lang="en-US" dirty="0">
              <a:latin typeface="Calibri"/>
              <a:cs typeface="Calibri"/>
            </a:endParaRPr>
          </a:p>
        </p:txBody>
      </p:sp>
      <p:sp>
        <p:nvSpPr>
          <p:cNvPr id="4" name="Text Placeholder 3"/>
          <p:cNvSpPr>
            <a:spLocks noGrp="1"/>
          </p:cNvSpPr>
          <p:nvPr>
            <p:ph type="body" sz="half" idx="2"/>
          </p:nvPr>
        </p:nvSpPr>
        <p:spPr>
          <a:xfrm>
            <a:off x="5041976" y="2033289"/>
            <a:ext cx="3340024" cy="3463548"/>
          </a:xfrm>
        </p:spPr>
        <p:txBody>
          <a:bodyPr>
            <a:normAutofit/>
          </a:bodyPr>
          <a:lstStyle/>
          <a:p>
            <a:r>
              <a:rPr lang="en-US" b="1" dirty="0" smtClean="0"/>
              <a:t>Pr</a:t>
            </a:r>
            <a:r>
              <a:rPr lang="en-US" dirty="0" smtClean="0"/>
              <a:t>oblem</a:t>
            </a:r>
          </a:p>
          <a:p>
            <a:r>
              <a:rPr lang="en-US" b="1" dirty="0" smtClean="0"/>
              <a:t>O</a:t>
            </a:r>
            <a:r>
              <a:rPr lang="en-US" dirty="0" smtClean="0"/>
              <a:t>bjectives</a:t>
            </a:r>
          </a:p>
          <a:p>
            <a:r>
              <a:rPr lang="en-US" b="1" dirty="0" smtClean="0"/>
              <a:t>A</a:t>
            </a:r>
            <a:r>
              <a:rPr lang="en-US" dirty="0" smtClean="0"/>
              <a:t>lternatives</a:t>
            </a:r>
          </a:p>
          <a:p>
            <a:r>
              <a:rPr lang="en-US" b="1" dirty="0" smtClean="0"/>
              <a:t>C</a:t>
            </a:r>
            <a:r>
              <a:rPr lang="en-US" dirty="0" smtClean="0"/>
              <a:t>onsequences</a:t>
            </a:r>
          </a:p>
          <a:p>
            <a:r>
              <a:rPr lang="en-US" b="1" dirty="0" smtClean="0"/>
              <a:t>T</a:t>
            </a:r>
            <a:r>
              <a:rPr lang="en-US" dirty="0" smtClean="0"/>
              <a:t>radeoffs</a:t>
            </a:r>
            <a:endParaRPr lang="en-US" b="1" dirty="0"/>
          </a:p>
        </p:txBody>
      </p:sp>
    </p:spTree>
    <p:extLst>
      <p:ext uri="{BB962C8B-B14F-4D97-AF65-F5344CB8AC3E}">
        <p14:creationId xmlns:p14="http://schemas.microsoft.com/office/powerpoint/2010/main" val="9154926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747" y="25008"/>
            <a:ext cx="7960582" cy="1470025"/>
          </a:xfrm>
        </p:spPr>
        <p:txBody>
          <a:bodyPr/>
          <a:lstStyle/>
          <a:p>
            <a:r>
              <a:rPr lang="en-US" dirty="0" smtClean="0"/>
              <a:t>Career </a:t>
            </a:r>
            <a:r>
              <a:rPr lang="en-US" dirty="0" smtClean="0"/>
              <a:t>Center (</a:t>
            </a:r>
            <a:r>
              <a:rPr lang="en-US" smtClean="0"/>
              <a:t>Extra Credit)</a:t>
            </a:r>
            <a:endParaRPr lang="en-US" dirty="0"/>
          </a:p>
        </p:txBody>
      </p:sp>
      <p:sp>
        <p:nvSpPr>
          <p:cNvPr id="3" name="Subtitle 2"/>
          <p:cNvSpPr>
            <a:spLocks noGrp="1"/>
          </p:cNvSpPr>
          <p:nvPr>
            <p:ph type="subTitle" idx="1"/>
          </p:nvPr>
        </p:nvSpPr>
        <p:spPr>
          <a:xfrm>
            <a:off x="613747" y="1530112"/>
            <a:ext cx="7960582" cy="4210256"/>
          </a:xfrm>
        </p:spPr>
        <p:txBody>
          <a:bodyPr>
            <a:normAutofit fontScale="92500" lnSpcReduction="20000"/>
          </a:bodyPr>
          <a:lstStyle/>
          <a:p>
            <a:pPr marL="457200" indent="-457200" algn="l">
              <a:buFont typeface="Arial"/>
              <a:buChar char="•"/>
            </a:pPr>
            <a:r>
              <a:rPr lang="en-US" dirty="0" smtClean="0">
                <a:solidFill>
                  <a:srgbClr val="000000"/>
                </a:solidFill>
              </a:rPr>
              <a:t>Typically 10-15 minute consulting appointments or 30 minute mock interviews, resume reviews, etc.</a:t>
            </a:r>
          </a:p>
          <a:p>
            <a:pPr marL="457200" indent="-457200" algn="l">
              <a:buFont typeface="Arial"/>
              <a:buChar char="•"/>
            </a:pPr>
            <a:r>
              <a:rPr lang="en-US" dirty="0" smtClean="0">
                <a:solidFill>
                  <a:srgbClr val="000000"/>
                </a:solidFill>
              </a:rPr>
              <a:t>Major Exploration</a:t>
            </a:r>
          </a:p>
          <a:p>
            <a:pPr marL="457200" indent="-457200" algn="l">
              <a:buFont typeface="Arial"/>
              <a:buChar char="•"/>
            </a:pPr>
            <a:r>
              <a:rPr lang="en-US" dirty="0" smtClean="0">
                <a:solidFill>
                  <a:srgbClr val="000000"/>
                </a:solidFill>
              </a:rPr>
              <a:t>Career Drop-Ins</a:t>
            </a:r>
          </a:p>
          <a:p>
            <a:pPr marL="457200" indent="-457200" algn="l">
              <a:buFont typeface="Arial"/>
              <a:buChar char="•"/>
            </a:pPr>
            <a:r>
              <a:rPr lang="en-US" dirty="0" smtClean="0">
                <a:solidFill>
                  <a:srgbClr val="000000"/>
                </a:solidFill>
              </a:rPr>
              <a:t>Resume Reviews</a:t>
            </a:r>
          </a:p>
          <a:p>
            <a:pPr marL="457200" indent="-457200" algn="l">
              <a:buFont typeface="Arial"/>
              <a:buChar char="•"/>
            </a:pPr>
            <a:r>
              <a:rPr lang="en-US" dirty="0" smtClean="0">
                <a:solidFill>
                  <a:srgbClr val="000000"/>
                </a:solidFill>
              </a:rPr>
              <a:t>Cover Letter Reviews</a:t>
            </a:r>
          </a:p>
          <a:p>
            <a:pPr marL="457200" indent="-457200" algn="l">
              <a:buFont typeface="Arial"/>
              <a:buChar char="•"/>
            </a:pPr>
            <a:r>
              <a:rPr lang="en-US" dirty="0" smtClean="0">
                <a:solidFill>
                  <a:srgbClr val="000000"/>
                </a:solidFill>
              </a:rPr>
              <a:t>Mock Interviews</a:t>
            </a:r>
          </a:p>
          <a:p>
            <a:pPr marL="457200" indent="-457200" algn="l">
              <a:buFont typeface="Arial"/>
              <a:buChar char="•"/>
            </a:pPr>
            <a:r>
              <a:rPr lang="en-US" dirty="0">
                <a:solidFill>
                  <a:srgbClr val="000000"/>
                </a:solidFill>
              </a:rPr>
              <a:t>http://</a:t>
            </a:r>
            <a:r>
              <a:rPr lang="en-US" dirty="0" err="1">
                <a:solidFill>
                  <a:srgbClr val="000000"/>
                </a:solidFill>
              </a:rPr>
              <a:t>www.careercenter.illinois.edu</a:t>
            </a:r>
            <a:r>
              <a:rPr lang="en-US" dirty="0">
                <a:solidFill>
                  <a:srgbClr val="000000"/>
                </a:solidFill>
              </a:rPr>
              <a:t>/</a:t>
            </a:r>
          </a:p>
        </p:txBody>
      </p:sp>
    </p:spTree>
    <p:extLst>
      <p:ext uri="{BB962C8B-B14F-4D97-AF65-F5344CB8AC3E}">
        <p14:creationId xmlns:p14="http://schemas.microsoft.com/office/powerpoint/2010/main" val="5128618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92603"/>
            <a:ext cx="7772400" cy="1143000"/>
          </a:xfrm>
        </p:spPr>
        <p:txBody>
          <a:bodyPr>
            <a:normAutofit/>
          </a:bodyPr>
          <a:lstStyle/>
          <a:p>
            <a:r>
              <a:rPr lang="en-US" sz="6000" dirty="0" smtClean="0"/>
              <a:t>Marcia’s Theory </a:t>
            </a:r>
            <a:endParaRPr lang="en-US" sz="6000" dirty="0"/>
          </a:p>
        </p:txBody>
      </p:sp>
    </p:spTree>
    <p:extLst>
      <p:ext uri="{BB962C8B-B14F-4D97-AF65-F5344CB8AC3E}">
        <p14:creationId xmlns:p14="http://schemas.microsoft.com/office/powerpoint/2010/main" val="141275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342900" y="1866646"/>
            <a:ext cx="8534400" cy="4175899"/>
          </a:xfrm>
        </p:spPr>
        <p:txBody>
          <a:bodyPr>
            <a:normAutofit fontScale="92500"/>
          </a:bodyPr>
          <a:lstStyle/>
          <a:p>
            <a:r>
              <a:rPr lang="en-US" altLang="ko-KR" sz="2800" dirty="0">
                <a:effectLst>
                  <a:outerShdw blurRad="38100" dist="38100" dir="2700000" algn="tl">
                    <a:srgbClr val="DDDDDD"/>
                  </a:outerShdw>
                </a:effectLst>
                <a:latin typeface="Tahoma" charset="0"/>
                <a:ea typeface="Gulim" charset="0"/>
                <a:cs typeface="Gulim" charset="0"/>
              </a:rPr>
              <a:t>Extended Erikson's theory of adolescence by describing four alternatives that can occur for adolescents who are choosing their identities. </a:t>
            </a:r>
            <a:endParaRPr lang="en-US" altLang="ko-KR" sz="2800" dirty="0" smtClean="0">
              <a:effectLst>
                <a:outerShdw blurRad="38100" dist="38100" dir="2700000" algn="tl">
                  <a:srgbClr val="DDDDDD"/>
                </a:outerShdw>
              </a:effectLst>
              <a:latin typeface="Tahoma" charset="0"/>
              <a:ea typeface="Gulim" charset="0"/>
              <a:cs typeface="Gulim" charset="0"/>
            </a:endParaRPr>
          </a:p>
          <a:p>
            <a:endParaRPr lang="en-US" sz="2800" b="1" dirty="0" smtClean="0">
              <a:latin typeface="Tahoma" charset="0"/>
            </a:endParaRPr>
          </a:p>
          <a:p>
            <a:r>
              <a:rPr lang="en-US" sz="2800" b="1" dirty="0" smtClean="0">
                <a:latin typeface="Tahoma" charset="0"/>
              </a:rPr>
              <a:t>Crisis</a:t>
            </a:r>
            <a:r>
              <a:rPr lang="en-US" sz="2800" dirty="0">
                <a:latin typeface="Tahoma" charset="0"/>
              </a:rPr>
              <a:t>—experience of confusion and anxiety regarding important life choices that you face.</a:t>
            </a:r>
          </a:p>
          <a:p>
            <a:endParaRPr lang="en-US" sz="2800" dirty="0">
              <a:latin typeface="Tahoma" charset="0"/>
            </a:endParaRPr>
          </a:p>
          <a:p>
            <a:r>
              <a:rPr lang="en-US" sz="2800" b="1" dirty="0">
                <a:latin typeface="Tahoma" charset="0"/>
              </a:rPr>
              <a:t>Commitment</a:t>
            </a:r>
            <a:r>
              <a:rPr lang="en-US" sz="2800" dirty="0">
                <a:latin typeface="Tahoma" charset="0"/>
              </a:rPr>
              <a:t>- refers to making stable choices in these areas that can establish the pattern of your life.</a:t>
            </a:r>
          </a:p>
          <a:p>
            <a:endParaRPr lang="en-US" dirty="0">
              <a:latin typeface="Tahoma" charset="0"/>
            </a:endParaRPr>
          </a:p>
        </p:txBody>
      </p:sp>
      <p:sp>
        <p:nvSpPr>
          <p:cNvPr id="39939" name="TextBox 4"/>
          <p:cNvSpPr txBox="1">
            <a:spLocks noChangeArrowheads="1"/>
          </p:cNvSpPr>
          <p:nvPr/>
        </p:nvSpPr>
        <p:spPr bwMode="auto">
          <a:xfrm>
            <a:off x="153923" y="228600"/>
            <a:ext cx="87233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r>
              <a:rPr lang="en-US" sz="4000" dirty="0"/>
              <a:t>James </a:t>
            </a:r>
            <a:r>
              <a:rPr lang="en-US" sz="4000" u="sng" dirty="0"/>
              <a:t>Marcia</a:t>
            </a:r>
            <a:r>
              <a:rPr lang="ja-JP" altLang="en-US" sz="4000" u="sng" dirty="0"/>
              <a:t>’</a:t>
            </a:r>
            <a:r>
              <a:rPr lang="en-US" altLang="ja-JP" sz="4000" u="sng" dirty="0"/>
              <a:t>s Theory of Adolescent Identity Formation </a:t>
            </a:r>
            <a:r>
              <a:rPr lang="en-US" altLang="ja-JP" sz="4000" dirty="0"/>
              <a:t>(1966)…</a:t>
            </a:r>
            <a:endParaRPr lang="en-US" sz="4000" dirty="0"/>
          </a:p>
        </p:txBody>
      </p:sp>
    </p:spTree>
    <p:extLst>
      <p:ext uri="{BB962C8B-B14F-4D97-AF65-F5344CB8AC3E}">
        <p14:creationId xmlns:p14="http://schemas.microsoft.com/office/powerpoint/2010/main" val="12672213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57200" y="762000"/>
            <a:ext cx="8229600" cy="1143000"/>
          </a:xfrm>
          <a:noFill/>
        </p:spPr>
        <p:txBody>
          <a:bodyPr>
            <a:normAutofit fontScale="90000"/>
          </a:bodyPr>
          <a:lstStyle/>
          <a:p>
            <a:pPr eaLnBrk="1" hangingPunct="1"/>
            <a:r>
              <a:rPr lang="en-US" sz="3600">
                <a:latin typeface="Tahoma" charset="0"/>
              </a:rPr>
              <a:t>James Marcia</a:t>
            </a:r>
            <a:r>
              <a:rPr lang="ja-JP" altLang="en-US" sz="3600">
                <a:latin typeface="Tahoma" charset="0"/>
              </a:rPr>
              <a:t>’</a:t>
            </a:r>
            <a:r>
              <a:rPr lang="en-US" altLang="ja-JP" sz="3600">
                <a:latin typeface="Tahoma" charset="0"/>
              </a:rPr>
              <a:t>s Theory of Adolescent Identity Formation </a:t>
            </a:r>
            <a:r>
              <a:rPr lang="en-US" altLang="ja-JP" sz="2400">
                <a:latin typeface="Tahoma" charset="0"/>
              </a:rPr>
              <a:t>(continued)</a:t>
            </a:r>
            <a:endParaRPr lang="en-US" sz="2400">
              <a:latin typeface="Tahoma" charset="0"/>
            </a:endParaRPr>
          </a:p>
        </p:txBody>
      </p:sp>
      <p:sp>
        <p:nvSpPr>
          <p:cNvPr id="43010" name="Rectangle 3"/>
          <p:cNvSpPr>
            <a:spLocks noGrp="1" noChangeArrowheads="1"/>
          </p:cNvSpPr>
          <p:nvPr>
            <p:ph type="body" idx="1"/>
          </p:nvPr>
        </p:nvSpPr>
        <p:spPr>
          <a:xfrm>
            <a:off x="457200" y="1828800"/>
            <a:ext cx="8686800" cy="4302125"/>
          </a:xfrm>
          <a:noFill/>
        </p:spPr>
        <p:txBody>
          <a:bodyPr/>
          <a:lstStyle/>
          <a:p>
            <a:pPr eaLnBrk="1" hangingPunct="1">
              <a:buFont typeface="Wingdings" charset="0"/>
              <a:buNone/>
            </a:pPr>
            <a:r>
              <a:rPr lang="en-US" dirty="0">
                <a:latin typeface="Tahoma" charset="0"/>
              </a:rPr>
              <a:t>				</a:t>
            </a:r>
          </a:p>
          <a:p>
            <a:pPr eaLnBrk="1" hangingPunct="1">
              <a:lnSpc>
                <a:spcPct val="60000"/>
              </a:lnSpc>
              <a:buFont typeface="Wingdings" charset="0"/>
              <a:buNone/>
            </a:pPr>
            <a:r>
              <a:rPr lang="en-US" dirty="0">
                <a:latin typeface="Tahoma" charset="0"/>
              </a:rPr>
              <a:t>		</a:t>
            </a:r>
            <a:r>
              <a:rPr lang="en-US" sz="2800" dirty="0">
                <a:latin typeface="Tahoma" charset="0"/>
              </a:rPr>
              <a:t>		      </a:t>
            </a:r>
            <a:r>
              <a:rPr lang="en-US" sz="2800" dirty="0" smtClean="0">
                <a:latin typeface="Tahoma" charset="0"/>
              </a:rPr>
              <a:t>	Crisis</a:t>
            </a:r>
            <a:r>
              <a:rPr lang="en-US" sz="2800" dirty="0">
                <a:latin typeface="Tahoma" charset="0"/>
              </a:rPr>
              <a:t>		</a:t>
            </a:r>
            <a:r>
              <a:rPr lang="en-US" sz="2800" dirty="0" smtClean="0">
                <a:latin typeface="Tahoma" charset="0"/>
              </a:rPr>
              <a:t>		No </a:t>
            </a:r>
            <a:r>
              <a:rPr lang="en-US" sz="2800" dirty="0">
                <a:latin typeface="Tahoma" charset="0"/>
              </a:rPr>
              <a:t>Crisis</a:t>
            </a:r>
          </a:p>
          <a:p>
            <a:pPr eaLnBrk="1" hangingPunct="1">
              <a:lnSpc>
                <a:spcPct val="60000"/>
              </a:lnSpc>
              <a:buFont typeface="Wingdings" charset="0"/>
              <a:buNone/>
            </a:pPr>
            <a:endParaRPr lang="en-US" sz="2800" dirty="0">
              <a:latin typeface="Tahoma" charset="0"/>
            </a:endParaRPr>
          </a:p>
          <a:p>
            <a:pPr eaLnBrk="1" hangingPunct="1">
              <a:lnSpc>
                <a:spcPct val="60000"/>
              </a:lnSpc>
              <a:buFont typeface="Wingdings" charset="0"/>
              <a:buNone/>
            </a:pPr>
            <a:r>
              <a:rPr lang="en-US" sz="2800" dirty="0">
                <a:latin typeface="Tahoma" charset="0"/>
              </a:rPr>
              <a:t>Commitment 	Identity		</a:t>
            </a:r>
            <a:r>
              <a:rPr lang="en-US" sz="2800" dirty="0" smtClean="0">
                <a:latin typeface="Tahoma" charset="0"/>
              </a:rPr>
              <a:t>		Identity </a:t>
            </a:r>
            <a:endParaRPr lang="en-US" sz="2800" dirty="0">
              <a:latin typeface="Tahoma" charset="0"/>
            </a:endParaRPr>
          </a:p>
          <a:p>
            <a:pPr eaLnBrk="1" hangingPunct="1">
              <a:lnSpc>
                <a:spcPct val="60000"/>
              </a:lnSpc>
              <a:buFont typeface="Wingdings" charset="0"/>
              <a:buNone/>
            </a:pPr>
            <a:r>
              <a:rPr lang="en-US" sz="2800" dirty="0">
                <a:latin typeface="Tahoma" charset="0"/>
              </a:rPr>
              <a:t>				</a:t>
            </a:r>
            <a:r>
              <a:rPr lang="en-US" sz="2800" dirty="0" smtClean="0">
                <a:latin typeface="Tahoma" charset="0"/>
              </a:rPr>
              <a:t>		Achievement</a:t>
            </a:r>
            <a:r>
              <a:rPr lang="en-US" sz="2800" dirty="0">
                <a:latin typeface="Tahoma" charset="0"/>
              </a:rPr>
              <a:t>	</a:t>
            </a:r>
            <a:r>
              <a:rPr lang="en-US" sz="2800" dirty="0" smtClean="0">
                <a:latin typeface="Tahoma" charset="0"/>
              </a:rPr>
              <a:t>	Foreclosure</a:t>
            </a:r>
            <a:endParaRPr lang="en-US" sz="2800" dirty="0">
              <a:latin typeface="Tahoma" charset="0"/>
            </a:endParaRPr>
          </a:p>
          <a:p>
            <a:pPr eaLnBrk="1" hangingPunct="1">
              <a:lnSpc>
                <a:spcPct val="60000"/>
              </a:lnSpc>
              <a:buFont typeface="Wingdings" charset="0"/>
              <a:buNone/>
            </a:pPr>
            <a:endParaRPr lang="en-US" sz="2800" dirty="0">
              <a:latin typeface="Tahoma" charset="0"/>
            </a:endParaRPr>
          </a:p>
          <a:p>
            <a:pPr eaLnBrk="1" hangingPunct="1">
              <a:lnSpc>
                <a:spcPct val="60000"/>
              </a:lnSpc>
              <a:buFont typeface="Wingdings" charset="0"/>
              <a:buNone/>
            </a:pPr>
            <a:endParaRPr lang="en-US" sz="2800" dirty="0">
              <a:latin typeface="Tahoma" charset="0"/>
            </a:endParaRPr>
          </a:p>
          <a:p>
            <a:pPr eaLnBrk="1" hangingPunct="1">
              <a:lnSpc>
                <a:spcPct val="60000"/>
              </a:lnSpc>
              <a:buFont typeface="Wingdings" charset="0"/>
              <a:buNone/>
            </a:pPr>
            <a:r>
              <a:rPr lang="en-US" sz="2800" dirty="0">
                <a:latin typeface="Tahoma" charset="0"/>
              </a:rPr>
              <a:t>	</a:t>
            </a:r>
            <a:r>
              <a:rPr lang="en-US" sz="2800" dirty="0" smtClean="0">
                <a:latin typeface="Tahoma" charset="0"/>
              </a:rPr>
              <a:t>	</a:t>
            </a:r>
            <a:r>
              <a:rPr lang="en-US" sz="2800" dirty="0">
                <a:latin typeface="Tahoma" charset="0"/>
              </a:rPr>
              <a:t>	No		</a:t>
            </a:r>
            <a:r>
              <a:rPr lang="en-US" sz="2800" dirty="0" smtClean="0">
                <a:latin typeface="Tahoma" charset="0"/>
              </a:rPr>
              <a:t>	Moratorium</a:t>
            </a:r>
            <a:r>
              <a:rPr lang="en-US" sz="2800" dirty="0">
                <a:latin typeface="Tahoma" charset="0"/>
              </a:rPr>
              <a:t>	         </a:t>
            </a:r>
            <a:r>
              <a:rPr lang="en-US" sz="2800" dirty="0" smtClean="0">
                <a:latin typeface="Tahoma" charset="0"/>
              </a:rPr>
              <a:t>Identity</a:t>
            </a:r>
            <a:endParaRPr lang="en-US" sz="2800" dirty="0">
              <a:latin typeface="Tahoma" charset="0"/>
            </a:endParaRPr>
          </a:p>
          <a:p>
            <a:pPr eaLnBrk="1" hangingPunct="1">
              <a:lnSpc>
                <a:spcPct val="60000"/>
              </a:lnSpc>
              <a:buFont typeface="Wingdings" charset="0"/>
              <a:buNone/>
            </a:pPr>
            <a:r>
              <a:rPr lang="en-US" sz="2800" dirty="0">
                <a:latin typeface="Tahoma" charset="0"/>
              </a:rPr>
              <a:t>Commitment				</a:t>
            </a:r>
            <a:r>
              <a:rPr lang="en-US" sz="2800" dirty="0" smtClean="0">
                <a:latin typeface="Tahoma" charset="0"/>
              </a:rPr>
              <a:t>			 Diffusion</a:t>
            </a:r>
            <a:endParaRPr lang="en-US" sz="2800" dirty="0">
              <a:latin typeface="Tahoma" charset="0"/>
            </a:endParaRPr>
          </a:p>
        </p:txBody>
      </p:sp>
      <p:sp>
        <p:nvSpPr>
          <p:cNvPr id="43011" name="Rectangle 4"/>
          <p:cNvSpPr>
            <a:spLocks noChangeArrowheads="1"/>
          </p:cNvSpPr>
          <p:nvPr/>
        </p:nvSpPr>
        <p:spPr bwMode="auto">
          <a:xfrm>
            <a:off x="2624711" y="2857500"/>
            <a:ext cx="5029200" cy="2667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43012" name="Line 5"/>
          <p:cNvSpPr>
            <a:spLocks noChangeShapeType="1"/>
          </p:cNvSpPr>
          <p:nvPr/>
        </p:nvSpPr>
        <p:spPr bwMode="auto">
          <a:xfrm>
            <a:off x="2624711" y="4191000"/>
            <a:ext cx="502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13" name="Line 6"/>
          <p:cNvSpPr>
            <a:spLocks noChangeShapeType="1"/>
          </p:cNvSpPr>
          <p:nvPr/>
        </p:nvSpPr>
        <p:spPr bwMode="auto">
          <a:xfrm>
            <a:off x="5062350" y="28575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362514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747" y="2286364"/>
            <a:ext cx="7960582" cy="1470025"/>
          </a:xfrm>
        </p:spPr>
        <p:txBody>
          <a:bodyPr>
            <a:normAutofit/>
          </a:bodyPr>
          <a:lstStyle/>
          <a:p>
            <a:r>
              <a:rPr lang="en-US" sz="6000" dirty="0" smtClean="0"/>
              <a:t>Decision-Making</a:t>
            </a:r>
            <a:endParaRPr lang="en-US" sz="6000" dirty="0"/>
          </a:p>
        </p:txBody>
      </p:sp>
    </p:spTree>
    <p:extLst>
      <p:ext uri="{BB962C8B-B14F-4D97-AF65-F5344CB8AC3E}">
        <p14:creationId xmlns:p14="http://schemas.microsoft.com/office/powerpoint/2010/main" val="8067520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685800" y="381000"/>
            <a:ext cx="7772400" cy="838200"/>
          </a:xfrm>
          <a:noFill/>
        </p:spPr>
        <p:txBody>
          <a:bodyPr anchor="ctr"/>
          <a:lstStyle/>
          <a:p>
            <a:pPr eaLnBrk="1" hangingPunct="1"/>
            <a:r>
              <a:rPr lang="en-US">
                <a:latin typeface="Tahoma" charset="0"/>
              </a:rPr>
              <a:t>Decision-Making Strategies</a:t>
            </a:r>
          </a:p>
        </p:txBody>
      </p:sp>
      <p:sp>
        <p:nvSpPr>
          <p:cNvPr id="35842" name="Rectangle 4"/>
          <p:cNvSpPr>
            <a:spLocks noChangeArrowheads="1"/>
          </p:cNvSpPr>
          <p:nvPr/>
        </p:nvSpPr>
        <p:spPr bwMode="auto">
          <a:xfrm>
            <a:off x="838200" y="2438400"/>
            <a:ext cx="60071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35843" name="Line 5"/>
          <p:cNvSpPr>
            <a:spLocks noChangeShapeType="1"/>
          </p:cNvSpPr>
          <p:nvPr/>
        </p:nvSpPr>
        <p:spPr bwMode="auto">
          <a:xfrm>
            <a:off x="3886200" y="2438400"/>
            <a:ext cx="0" cy="3505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44" name="Line 6"/>
          <p:cNvSpPr>
            <a:spLocks noChangeShapeType="1"/>
          </p:cNvSpPr>
          <p:nvPr/>
        </p:nvSpPr>
        <p:spPr bwMode="auto">
          <a:xfrm>
            <a:off x="838200" y="4038600"/>
            <a:ext cx="594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45" name="Rectangle 7"/>
          <p:cNvSpPr>
            <a:spLocks noChangeArrowheads="1"/>
          </p:cNvSpPr>
          <p:nvPr/>
        </p:nvSpPr>
        <p:spPr bwMode="auto">
          <a:xfrm>
            <a:off x="1295400" y="1785187"/>
            <a:ext cx="5638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dirty="0">
                <a:latin typeface="Times New Roman" charset="0"/>
              </a:rPr>
              <a:t>     Self known		 </a:t>
            </a:r>
            <a:r>
              <a:rPr lang="en-US" dirty="0" smtClean="0">
                <a:latin typeface="Times New Roman" charset="0"/>
              </a:rPr>
              <a:t>                    </a:t>
            </a:r>
            <a:r>
              <a:rPr lang="en-US" dirty="0">
                <a:latin typeface="Times New Roman" charset="0"/>
              </a:rPr>
              <a:t>Self  Not known</a:t>
            </a:r>
          </a:p>
        </p:txBody>
      </p:sp>
      <p:sp>
        <p:nvSpPr>
          <p:cNvPr id="35846" name="Rectangle 8"/>
          <p:cNvSpPr>
            <a:spLocks noChangeArrowheads="1"/>
          </p:cNvSpPr>
          <p:nvPr/>
        </p:nvSpPr>
        <p:spPr bwMode="auto">
          <a:xfrm>
            <a:off x="4267200" y="45720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Confusion /Paralysis</a:t>
            </a:r>
          </a:p>
        </p:txBody>
      </p:sp>
      <p:sp>
        <p:nvSpPr>
          <p:cNvPr id="35847" name="Rectangle 9"/>
          <p:cNvSpPr>
            <a:spLocks noChangeArrowheads="1"/>
          </p:cNvSpPr>
          <p:nvPr/>
        </p:nvSpPr>
        <p:spPr bwMode="auto">
          <a:xfrm>
            <a:off x="1143000" y="45720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Intuitive Decisions</a:t>
            </a:r>
          </a:p>
        </p:txBody>
      </p:sp>
      <p:sp>
        <p:nvSpPr>
          <p:cNvPr id="35848" name="Rectangle 10"/>
          <p:cNvSpPr>
            <a:spLocks noChangeArrowheads="1"/>
          </p:cNvSpPr>
          <p:nvPr/>
        </p:nvSpPr>
        <p:spPr bwMode="auto">
          <a:xfrm>
            <a:off x="4038600" y="2743200"/>
            <a:ext cx="274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Dependent Decisions</a:t>
            </a:r>
          </a:p>
        </p:txBody>
      </p:sp>
      <p:sp>
        <p:nvSpPr>
          <p:cNvPr id="35849" name="Rectangle 11"/>
          <p:cNvSpPr>
            <a:spLocks noChangeArrowheads="1"/>
          </p:cNvSpPr>
          <p:nvPr/>
        </p:nvSpPr>
        <p:spPr bwMode="auto">
          <a:xfrm>
            <a:off x="6934200" y="2953366"/>
            <a:ext cx="1903413" cy="217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dirty="0">
                <a:latin typeface="Times New Roman" charset="0"/>
              </a:rPr>
              <a:t>Environment Known</a:t>
            </a:r>
          </a:p>
          <a:p>
            <a:pPr algn="ctr">
              <a:spcBef>
                <a:spcPct val="50000"/>
              </a:spcBef>
            </a:pPr>
            <a:endParaRPr lang="en-US" dirty="0" smtClean="0">
              <a:latin typeface="Times New Roman" charset="0"/>
            </a:endParaRPr>
          </a:p>
          <a:p>
            <a:pPr algn="ctr">
              <a:spcBef>
                <a:spcPct val="50000"/>
              </a:spcBef>
            </a:pPr>
            <a:endParaRPr lang="en-US" dirty="0">
              <a:latin typeface="Times New Roman" charset="0"/>
            </a:endParaRPr>
          </a:p>
          <a:p>
            <a:pPr algn="ctr">
              <a:spcBef>
                <a:spcPct val="50000"/>
              </a:spcBef>
            </a:pPr>
            <a:r>
              <a:rPr lang="en-US" dirty="0">
                <a:latin typeface="Times New Roman" charset="0"/>
              </a:rPr>
              <a:t>Environment Not Known</a:t>
            </a:r>
          </a:p>
        </p:txBody>
      </p:sp>
      <p:sp>
        <p:nvSpPr>
          <p:cNvPr id="35850" name="Rectangle 12"/>
          <p:cNvSpPr>
            <a:spLocks noChangeArrowheads="1"/>
          </p:cNvSpPr>
          <p:nvPr/>
        </p:nvSpPr>
        <p:spPr bwMode="auto">
          <a:xfrm>
            <a:off x="1524000" y="2743200"/>
            <a:ext cx="1604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sz="2800" b="1">
                <a:latin typeface="Times New Roman" charset="0"/>
              </a:rPr>
              <a:t>Planful </a:t>
            </a:r>
          </a:p>
          <a:p>
            <a:pPr algn="ctr"/>
            <a:r>
              <a:rPr lang="en-US" sz="2800" b="1">
                <a:latin typeface="Times New Roman" charset="0"/>
              </a:rPr>
              <a:t>Decisions</a:t>
            </a:r>
          </a:p>
        </p:txBody>
      </p:sp>
    </p:spTree>
    <p:extLst>
      <p:ext uri="{BB962C8B-B14F-4D97-AF65-F5344CB8AC3E}">
        <p14:creationId xmlns:p14="http://schemas.microsoft.com/office/powerpoint/2010/main" val="41876808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685800" y="381000"/>
            <a:ext cx="7772400" cy="838200"/>
          </a:xfrm>
          <a:noFill/>
        </p:spPr>
        <p:txBody>
          <a:bodyPr anchor="ctr">
            <a:normAutofit fontScale="90000"/>
          </a:bodyPr>
          <a:lstStyle/>
          <a:p>
            <a:pPr eaLnBrk="1" hangingPunct="1"/>
            <a:r>
              <a:rPr lang="en-US" sz="4000">
                <a:latin typeface="Tahoma" charset="0"/>
              </a:rPr>
              <a:t>Decision Making Strategies: Pitfalls…</a:t>
            </a:r>
          </a:p>
        </p:txBody>
      </p:sp>
      <p:sp>
        <p:nvSpPr>
          <p:cNvPr id="37890" name="Rectangle 4"/>
          <p:cNvSpPr>
            <a:spLocks noChangeArrowheads="1"/>
          </p:cNvSpPr>
          <p:nvPr/>
        </p:nvSpPr>
        <p:spPr bwMode="auto">
          <a:xfrm>
            <a:off x="838200" y="2438400"/>
            <a:ext cx="60071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37891" name="Line 5"/>
          <p:cNvSpPr>
            <a:spLocks noChangeShapeType="1"/>
          </p:cNvSpPr>
          <p:nvPr/>
        </p:nvSpPr>
        <p:spPr bwMode="auto">
          <a:xfrm>
            <a:off x="3886200" y="2438400"/>
            <a:ext cx="0" cy="3505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2" name="Line 6"/>
          <p:cNvSpPr>
            <a:spLocks noChangeShapeType="1"/>
          </p:cNvSpPr>
          <p:nvPr/>
        </p:nvSpPr>
        <p:spPr bwMode="auto">
          <a:xfrm>
            <a:off x="838200" y="4038600"/>
            <a:ext cx="594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3" name="Rectangle 7"/>
          <p:cNvSpPr>
            <a:spLocks noChangeArrowheads="1"/>
          </p:cNvSpPr>
          <p:nvPr/>
        </p:nvSpPr>
        <p:spPr bwMode="auto">
          <a:xfrm>
            <a:off x="1447800" y="1785187"/>
            <a:ext cx="56388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dirty="0">
                <a:latin typeface="Times New Roman" charset="0"/>
              </a:rPr>
              <a:t>     Self known		   </a:t>
            </a:r>
            <a:r>
              <a:rPr lang="en-US" dirty="0" smtClean="0">
                <a:latin typeface="Times New Roman" charset="0"/>
              </a:rPr>
              <a:t>              Self  </a:t>
            </a:r>
            <a:r>
              <a:rPr lang="en-US" dirty="0">
                <a:latin typeface="Times New Roman" charset="0"/>
              </a:rPr>
              <a:t>Not known</a:t>
            </a:r>
          </a:p>
        </p:txBody>
      </p:sp>
      <p:sp>
        <p:nvSpPr>
          <p:cNvPr id="37894" name="Rectangle 8"/>
          <p:cNvSpPr>
            <a:spLocks noChangeArrowheads="1"/>
          </p:cNvSpPr>
          <p:nvPr/>
        </p:nvSpPr>
        <p:spPr bwMode="auto">
          <a:xfrm>
            <a:off x="4267200" y="45720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Agonizing</a:t>
            </a:r>
          </a:p>
        </p:txBody>
      </p:sp>
      <p:sp>
        <p:nvSpPr>
          <p:cNvPr id="37895" name="Rectangle 9"/>
          <p:cNvSpPr>
            <a:spLocks noChangeArrowheads="1"/>
          </p:cNvSpPr>
          <p:nvPr/>
        </p:nvSpPr>
        <p:spPr bwMode="auto">
          <a:xfrm>
            <a:off x="1143000" y="4572000"/>
            <a:ext cx="2286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Impulsive;</a:t>
            </a:r>
          </a:p>
          <a:p>
            <a:pPr algn="ctr">
              <a:spcBef>
                <a:spcPct val="50000"/>
              </a:spcBef>
            </a:pPr>
            <a:r>
              <a:rPr lang="en-US" sz="2800" b="1">
                <a:latin typeface="Times New Roman" charset="0"/>
              </a:rPr>
              <a:t>Compliant</a:t>
            </a:r>
          </a:p>
        </p:txBody>
      </p:sp>
      <p:sp>
        <p:nvSpPr>
          <p:cNvPr id="37896" name="Rectangle 10"/>
          <p:cNvSpPr>
            <a:spLocks noChangeArrowheads="1"/>
          </p:cNvSpPr>
          <p:nvPr/>
        </p:nvSpPr>
        <p:spPr bwMode="auto">
          <a:xfrm>
            <a:off x="4038600" y="2743200"/>
            <a:ext cx="2743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sz="2800" b="1">
                <a:latin typeface="Times New Roman" charset="0"/>
              </a:rPr>
              <a:t>Delaying;</a:t>
            </a:r>
          </a:p>
          <a:p>
            <a:pPr algn="ctr">
              <a:spcBef>
                <a:spcPct val="50000"/>
              </a:spcBef>
            </a:pPr>
            <a:r>
              <a:rPr lang="en-US" sz="2800" b="1">
                <a:latin typeface="Times New Roman" charset="0"/>
              </a:rPr>
              <a:t>Fatalistic</a:t>
            </a:r>
          </a:p>
        </p:txBody>
      </p:sp>
      <p:sp>
        <p:nvSpPr>
          <p:cNvPr id="37897" name="Rectangle 11"/>
          <p:cNvSpPr>
            <a:spLocks noChangeArrowheads="1"/>
          </p:cNvSpPr>
          <p:nvPr/>
        </p:nvSpPr>
        <p:spPr bwMode="auto">
          <a:xfrm>
            <a:off x="6934200" y="2953366"/>
            <a:ext cx="1903413" cy="217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spcBef>
                <a:spcPct val="50000"/>
              </a:spcBef>
            </a:pPr>
            <a:r>
              <a:rPr lang="en-US" dirty="0">
                <a:latin typeface="Times New Roman" charset="0"/>
              </a:rPr>
              <a:t>Environment Known</a:t>
            </a:r>
          </a:p>
          <a:p>
            <a:pPr algn="ctr">
              <a:spcBef>
                <a:spcPct val="50000"/>
              </a:spcBef>
            </a:pPr>
            <a:endParaRPr lang="en-US" dirty="0" smtClean="0">
              <a:latin typeface="Times New Roman" charset="0"/>
            </a:endParaRPr>
          </a:p>
          <a:p>
            <a:pPr algn="ctr">
              <a:spcBef>
                <a:spcPct val="50000"/>
              </a:spcBef>
            </a:pPr>
            <a:endParaRPr lang="en-US" dirty="0">
              <a:latin typeface="Times New Roman" charset="0"/>
            </a:endParaRPr>
          </a:p>
          <a:p>
            <a:pPr algn="ctr">
              <a:spcBef>
                <a:spcPct val="50000"/>
              </a:spcBef>
            </a:pPr>
            <a:r>
              <a:rPr lang="en-US" dirty="0">
                <a:latin typeface="Times New Roman" charset="0"/>
              </a:rPr>
              <a:t>Environment Not Known</a:t>
            </a:r>
          </a:p>
        </p:txBody>
      </p:sp>
      <p:sp>
        <p:nvSpPr>
          <p:cNvPr id="37898" name="Rectangle 12"/>
          <p:cNvSpPr>
            <a:spLocks noChangeArrowheads="1"/>
          </p:cNvSpPr>
          <p:nvPr/>
        </p:nvSpPr>
        <p:spPr bwMode="auto">
          <a:xfrm>
            <a:off x="1524000" y="2743200"/>
            <a:ext cx="1604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sz="2800" b="1">
                <a:latin typeface="Times New Roman" charset="0"/>
              </a:rPr>
              <a:t>Planful </a:t>
            </a:r>
          </a:p>
          <a:p>
            <a:pPr algn="ctr"/>
            <a:r>
              <a:rPr lang="en-US" sz="2800" b="1">
                <a:latin typeface="Times New Roman" charset="0"/>
              </a:rPr>
              <a:t>Decisions</a:t>
            </a:r>
          </a:p>
        </p:txBody>
      </p:sp>
    </p:spTree>
    <p:extLst>
      <p:ext uri="{BB962C8B-B14F-4D97-AF65-F5344CB8AC3E}">
        <p14:creationId xmlns:p14="http://schemas.microsoft.com/office/powerpoint/2010/main" val="3493015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COE-template.potx</Template>
  <TotalTime>3680</TotalTime>
  <Words>1360</Words>
  <Application>Microsoft Macintosh PowerPoint</Application>
  <PresentationFormat>On-screen Show (4:3)</PresentationFormat>
  <Paragraphs>201</Paragraphs>
  <Slides>24</Slides>
  <Notes>4</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COE-template</vt:lpstr>
      <vt:lpstr>Custom Design</vt:lpstr>
      <vt:lpstr>1_Custom Design</vt:lpstr>
      <vt:lpstr>Review</vt:lpstr>
      <vt:lpstr>Let’s Start with a Writing Assignment</vt:lpstr>
      <vt:lpstr>Career Center (Extra Credit)</vt:lpstr>
      <vt:lpstr>Marcia’s Theory </vt:lpstr>
      <vt:lpstr>PowerPoint Presentation</vt:lpstr>
      <vt:lpstr>James Marcia’s Theory of Adolescent Identity Formation (continued)</vt:lpstr>
      <vt:lpstr>Decision-Making</vt:lpstr>
      <vt:lpstr>Decision-Making Strategies</vt:lpstr>
      <vt:lpstr>Decision Making Strategies: Pitfalls…</vt:lpstr>
      <vt:lpstr>Problem Solving?</vt:lpstr>
      <vt:lpstr>Process of Decision-Making (CASVE)…</vt:lpstr>
      <vt:lpstr>COMMUNICATION</vt:lpstr>
      <vt:lpstr>ANALYSIS</vt:lpstr>
      <vt:lpstr>Synthesis</vt:lpstr>
      <vt:lpstr>VALUING</vt:lpstr>
      <vt:lpstr>Execution</vt:lpstr>
      <vt:lpstr>Decision-Making</vt:lpstr>
      <vt:lpstr>PrOACT</vt:lpstr>
      <vt:lpstr>PrOACT</vt:lpstr>
      <vt:lpstr>PrOACT</vt:lpstr>
      <vt:lpstr>PrOACT</vt:lpstr>
      <vt:lpstr>PrOACT</vt:lpstr>
      <vt:lpstr>Let’s try it out</vt:lpstr>
      <vt:lpstr>Decision-Making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gmanola Manola</dc:creator>
  <cp:lastModifiedBy>Matthew King</cp:lastModifiedBy>
  <cp:revision>20</cp:revision>
  <dcterms:created xsi:type="dcterms:W3CDTF">2013-05-06T16:35:13Z</dcterms:created>
  <dcterms:modified xsi:type="dcterms:W3CDTF">2017-03-26T03:55:54Z</dcterms:modified>
</cp:coreProperties>
</file>