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sldIdLst>
    <p:sldId id="262" r:id="rId4"/>
    <p:sldId id="272" r:id="rId5"/>
    <p:sldId id="273" r:id="rId6"/>
    <p:sldId id="274" r:id="rId7"/>
    <p:sldId id="275" r:id="rId8"/>
    <p:sldId id="276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9" r:id="rId17"/>
    <p:sldId id="291" r:id="rId18"/>
    <p:sldId id="292" r:id="rId19"/>
    <p:sldId id="293" r:id="rId20"/>
    <p:sldId id="294" r:id="rId21"/>
    <p:sldId id="299" r:id="rId22"/>
    <p:sldId id="295" r:id="rId23"/>
    <p:sldId id="301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BE5A9-6AA6-FD47-B515-AC180F3A5027}" type="doc">
      <dgm:prSet loTypeId="urn:microsoft.com/office/officeart/2005/8/layout/default" loCatId="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DD71BA63-F0C0-A94D-8B95-7F79E415019C}">
      <dgm:prSet phldrT="[Text]"/>
      <dgm:spPr/>
      <dgm:t>
        <a:bodyPr/>
        <a:lstStyle/>
        <a:p>
          <a:r>
            <a:rPr lang="en-US" b="0" i="0" u="none" strike="noStrike" cap="none" baseline="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rPr>
            <a:t>Adaptive/Self-Management Skills</a:t>
          </a:r>
          <a:endParaRPr lang="en-US" u="none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AF30B75-59AD-824F-B180-3AF659092401}" type="parTrans" cxnId="{C5671078-B0B7-074A-8EC6-EFE6880D7513}">
      <dgm:prSet/>
      <dgm:spPr/>
      <dgm:t>
        <a:bodyPr/>
        <a:lstStyle/>
        <a:p>
          <a:endParaRPr lang="en-US"/>
        </a:p>
      </dgm:t>
    </dgm:pt>
    <dgm:pt modelId="{3318BC91-EF0D-A146-B5D2-CA0F95B4589C}" type="sibTrans" cxnId="{C5671078-B0B7-074A-8EC6-EFE6880D7513}">
      <dgm:prSet/>
      <dgm:spPr/>
      <dgm:t>
        <a:bodyPr/>
        <a:lstStyle/>
        <a:p>
          <a:endParaRPr lang="en-US"/>
        </a:p>
      </dgm:t>
    </dgm:pt>
    <dgm:pt modelId="{E4275DBF-08A8-5842-B770-E74836FECA32}">
      <dgm:prSet phldrT="[Text]"/>
      <dgm:spPr/>
      <dgm:t>
        <a:bodyPr/>
        <a:lstStyle/>
        <a:p>
          <a:pPr rtl="0"/>
          <a:r>
            <a:rPr lang="en-US" b="0" i="0" u="none" strike="noStrike" cap="none" baseline="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rPr>
            <a:t>Functional/Transferable Skills</a:t>
          </a:r>
          <a:endParaRPr lang="en-US" b="0" i="0" u="none" strike="noStrike" cap="none" baseline="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rial"/>
            <a:ea typeface="Arial"/>
            <a:cs typeface="Arial"/>
          </a:endParaRPr>
        </a:p>
      </dgm:t>
    </dgm:pt>
    <dgm:pt modelId="{11D793F6-E3AA-AD45-B4AC-AC5B8352222F}" type="parTrans" cxnId="{DDC737D2-7FE1-354D-A6DE-89B325D6239D}">
      <dgm:prSet/>
      <dgm:spPr/>
      <dgm:t>
        <a:bodyPr/>
        <a:lstStyle/>
        <a:p>
          <a:endParaRPr lang="en-US"/>
        </a:p>
      </dgm:t>
    </dgm:pt>
    <dgm:pt modelId="{0DBCD641-A106-804D-9274-A0741BA0B2FB}" type="sibTrans" cxnId="{DDC737D2-7FE1-354D-A6DE-89B325D6239D}">
      <dgm:prSet/>
      <dgm:spPr/>
      <dgm:t>
        <a:bodyPr/>
        <a:lstStyle/>
        <a:p>
          <a:endParaRPr lang="en-US"/>
        </a:p>
      </dgm:t>
    </dgm:pt>
    <dgm:pt modelId="{91527966-732B-7F49-B5E1-10F911475CCE}">
      <dgm:prSet phldrT="[Text]"/>
      <dgm:spPr/>
      <dgm:t>
        <a:bodyPr/>
        <a:lstStyle/>
        <a:p>
          <a:pPr rtl="0"/>
          <a:r>
            <a:rPr lang="en-US" b="0" i="0" u="none" strike="noStrike" cap="none" baseline="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rPr>
            <a:t>Work Content/Specific Skills</a:t>
          </a:r>
          <a:endParaRPr lang="en-US" b="0" i="0" u="none" strike="noStrike" cap="none" baseline="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rial"/>
            <a:ea typeface="Arial"/>
            <a:cs typeface="Arial"/>
          </a:endParaRPr>
        </a:p>
      </dgm:t>
    </dgm:pt>
    <dgm:pt modelId="{27D57918-ED66-D04E-ABD6-CF0EF309A0E3}" type="parTrans" cxnId="{4954B70D-21E2-AD44-A29B-466C96AFCEB5}">
      <dgm:prSet/>
      <dgm:spPr/>
      <dgm:t>
        <a:bodyPr/>
        <a:lstStyle/>
        <a:p>
          <a:endParaRPr lang="en-US"/>
        </a:p>
      </dgm:t>
    </dgm:pt>
    <dgm:pt modelId="{58A2A7D1-95CB-0045-AF3F-14BB6D045592}" type="sibTrans" cxnId="{4954B70D-21E2-AD44-A29B-466C96AFCEB5}">
      <dgm:prSet/>
      <dgm:spPr/>
      <dgm:t>
        <a:bodyPr/>
        <a:lstStyle/>
        <a:p>
          <a:endParaRPr lang="en-US"/>
        </a:p>
      </dgm:t>
    </dgm:pt>
    <dgm:pt modelId="{A2A139E1-8BC1-EA42-83FF-758E790ED7B8}" type="pres">
      <dgm:prSet presAssocID="{FE3BE5A9-6AA6-FD47-B515-AC180F3A502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D5EAAC-7901-5D46-9282-ECBEBC264537}" type="pres">
      <dgm:prSet presAssocID="{DD71BA63-F0C0-A94D-8B95-7F79E415019C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64ECC2E-4DF8-0B46-AA29-AD5ED204B118}" type="pres">
      <dgm:prSet presAssocID="{3318BC91-EF0D-A146-B5D2-CA0F95B4589C}" presName="sibTrans" presStyleCnt="0"/>
      <dgm:spPr/>
    </dgm:pt>
    <dgm:pt modelId="{31B1435A-8072-EE44-8CBF-C0F24FB939D4}" type="pres">
      <dgm:prSet presAssocID="{E4275DBF-08A8-5842-B770-E74836FECA32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1386A93-CEBF-4C4A-ADA9-D8BD4267B808}" type="pres">
      <dgm:prSet presAssocID="{0DBCD641-A106-804D-9274-A0741BA0B2FB}" presName="sibTrans" presStyleCnt="0"/>
      <dgm:spPr/>
    </dgm:pt>
    <dgm:pt modelId="{3F2D05FC-C042-944A-8ADB-206BFDC750FF}" type="pres">
      <dgm:prSet presAssocID="{91527966-732B-7F49-B5E1-10F911475CCE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C5671078-B0B7-074A-8EC6-EFE6880D7513}" srcId="{FE3BE5A9-6AA6-FD47-B515-AC180F3A5027}" destId="{DD71BA63-F0C0-A94D-8B95-7F79E415019C}" srcOrd="0" destOrd="0" parTransId="{3AF30B75-59AD-824F-B180-3AF659092401}" sibTransId="{3318BC91-EF0D-A146-B5D2-CA0F95B4589C}"/>
    <dgm:cxn modelId="{E8852226-21A6-504F-BECC-53DD449E2719}" type="presOf" srcId="{FE3BE5A9-6AA6-FD47-B515-AC180F3A5027}" destId="{A2A139E1-8BC1-EA42-83FF-758E790ED7B8}" srcOrd="0" destOrd="0" presId="urn:microsoft.com/office/officeart/2005/8/layout/default"/>
    <dgm:cxn modelId="{60B81538-A732-2E43-9673-3EEA0ACD303F}" type="presOf" srcId="{DD71BA63-F0C0-A94D-8B95-7F79E415019C}" destId="{ACD5EAAC-7901-5D46-9282-ECBEBC264537}" srcOrd="0" destOrd="0" presId="urn:microsoft.com/office/officeart/2005/8/layout/default"/>
    <dgm:cxn modelId="{4954B70D-21E2-AD44-A29B-466C96AFCEB5}" srcId="{FE3BE5A9-6AA6-FD47-B515-AC180F3A5027}" destId="{91527966-732B-7F49-B5E1-10F911475CCE}" srcOrd="2" destOrd="0" parTransId="{27D57918-ED66-D04E-ABD6-CF0EF309A0E3}" sibTransId="{58A2A7D1-95CB-0045-AF3F-14BB6D045592}"/>
    <dgm:cxn modelId="{4BC461A7-1AC7-A64C-88AD-D3EAB9ACB36C}" type="presOf" srcId="{91527966-732B-7F49-B5E1-10F911475CCE}" destId="{3F2D05FC-C042-944A-8ADB-206BFDC750FF}" srcOrd="0" destOrd="0" presId="urn:microsoft.com/office/officeart/2005/8/layout/default"/>
    <dgm:cxn modelId="{DDC737D2-7FE1-354D-A6DE-89B325D6239D}" srcId="{FE3BE5A9-6AA6-FD47-B515-AC180F3A5027}" destId="{E4275DBF-08A8-5842-B770-E74836FECA32}" srcOrd="1" destOrd="0" parTransId="{11D793F6-E3AA-AD45-B4AC-AC5B8352222F}" sibTransId="{0DBCD641-A106-804D-9274-A0741BA0B2FB}"/>
    <dgm:cxn modelId="{6DF8C1ED-F958-FD4C-8641-F0089D58888E}" type="presOf" srcId="{E4275DBF-08A8-5842-B770-E74836FECA32}" destId="{31B1435A-8072-EE44-8CBF-C0F24FB939D4}" srcOrd="0" destOrd="0" presId="urn:microsoft.com/office/officeart/2005/8/layout/default"/>
    <dgm:cxn modelId="{EF422F2A-CB14-FD4A-8AEE-ABB89EB66751}" type="presParOf" srcId="{A2A139E1-8BC1-EA42-83FF-758E790ED7B8}" destId="{ACD5EAAC-7901-5D46-9282-ECBEBC264537}" srcOrd="0" destOrd="0" presId="urn:microsoft.com/office/officeart/2005/8/layout/default"/>
    <dgm:cxn modelId="{9DD0C3DB-B93C-EE45-A071-42C63F68F804}" type="presParOf" srcId="{A2A139E1-8BC1-EA42-83FF-758E790ED7B8}" destId="{D64ECC2E-4DF8-0B46-AA29-AD5ED204B118}" srcOrd="1" destOrd="0" presId="urn:microsoft.com/office/officeart/2005/8/layout/default"/>
    <dgm:cxn modelId="{E31408FC-E3FD-FD4A-BE22-BB9A162253E2}" type="presParOf" srcId="{A2A139E1-8BC1-EA42-83FF-758E790ED7B8}" destId="{31B1435A-8072-EE44-8CBF-C0F24FB939D4}" srcOrd="2" destOrd="0" presId="urn:microsoft.com/office/officeart/2005/8/layout/default"/>
    <dgm:cxn modelId="{F6220A9C-839F-1442-B39E-D04A02814302}" type="presParOf" srcId="{A2A139E1-8BC1-EA42-83FF-758E790ED7B8}" destId="{11386A93-CEBF-4C4A-ADA9-D8BD4267B808}" srcOrd="3" destOrd="0" presId="urn:microsoft.com/office/officeart/2005/8/layout/default"/>
    <dgm:cxn modelId="{B9BE693B-757C-344D-875D-F48AFF39E6F4}" type="presParOf" srcId="{A2A139E1-8BC1-EA42-83FF-758E790ED7B8}" destId="{3F2D05FC-C042-944A-8ADB-206BFDC750F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5EAAC-7901-5D46-9282-ECBEBC264537}">
      <dsp:nvSpPr>
        <dsp:cNvPr id="0" name=""/>
        <dsp:cNvSpPr/>
      </dsp:nvSpPr>
      <dsp:spPr>
        <a:xfrm>
          <a:off x="178214" y="1465"/>
          <a:ext cx="3749129" cy="2249477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u="none" strike="noStrike" kern="1200" cap="none" baseline="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rPr>
            <a:t>Adaptive/Self-Management Skills</a:t>
          </a:r>
          <a:endParaRPr lang="en-US" sz="3000" u="none" kern="120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27261" y="330893"/>
        <a:ext cx="2651035" cy="1590621"/>
      </dsp:txXfrm>
    </dsp:sp>
    <dsp:sp modelId="{31B1435A-8072-EE44-8CBF-C0F24FB939D4}">
      <dsp:nvSpPr>
        <dsp:cNvPr id="0" name=""/>
        <dsp:cNvSpPr/>
      </dsp:nvSpPr>
      <dsp:spPr>
        <a:xfrm>
          <a:off x="4302256" y="1465"/>
          <a:ext cx="3749129" cy="2249477"/>
        </a:xfrm>
        <a:prstGeom prst="ellipse">
          <a:avLst/>
        </a:prstGeom>
        <a:solidFill>
          <a:schemeClr val="accent6">
            <a:shade val="80000"/>
            <a:hueOff val="-190846"/>
            <a:satOff val="8505"/>
            <a:lumOff val="118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u="none" strike="noStrike" kern="1200" cap="none" baseline="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rPr>
            <a:t>Functional/Transferable Skills</a:t>
          </a:r>
          <a:endParaRPr lang="en-US" sz="3000" b="0" i="0" u="none" strike="noStrike" kern="1200" cap="none" baseline="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rial"/>
            <a:ea typeface="Arial"/>
            <a:cs typeface="Arial"/>
          </a:endParaRPr>
        </a:p>
      </dsp:txBody>
      <dsp:txXfrm>
        <a:off x="4851303" y="330893"/>
        <a:ext cx="2651035" cy="1590621"/>
      </dsp:txXfrm>
    </dsp:sp>
    <dsp:sp modelId="{3F2D05FC-C042-944A-8ADB-206BFDC750FF}">
      <dsp:nvSpPr>
        <dsp:cNvPr id="0" name=""/>
        <dsp:cNvSpPr/>
      </dsp:nvSpPr>
      <dsp:spPr>
        <a:xfrm>
          <a:off x="2240235" y="2625856"/>
          <a:ext cx="3749129" cy="2249477"/>
        </a:xfrm>
        <a:prstGeom prst="ellipse">
          <a:avLst/>
        </a:prstGeom>
        <a:solidFill>
          <a:schemeClr val="accent6">
            <a:shade val="80000"/>
            <a:hueOff val="-381691"/>
            <a:satOff val="17009"/>
            <a:lumOff val="237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i="0" u="none" strike="noStrike" kern="1200" cap="none" baseline="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Arial"/>
              <a:cs typeface="Arial"/>
              <a:sym typeface="Arial"/>
            </a:rPr>
            <a:t>Work Content/Specific Skills</a:t>
          </a:r>
          <a:endParaRPr lang="en-US" sz="3000" b="0" i="0" u="none" strike="noStrike" kern="1200" cap="none" baseline="0" dirty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Arial"/>
            <a:ea typeface="Arial"/>
            <a:cs typeface="Arial"/>
          </a:endParaRPr>
        </a:p>
      </dsp:txBody>
      <dsp:txXfrm>
        <a:off x="2789282" y="2955284"/>
        <a:ext cx="2651035" cy="159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F7-396A-284D-8764-E657F35F7527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2A14-86F1-C84D-8C26-D3B2DC590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794" y="4343385"/>
            <a:ext cx="5486374" cy="4114794"/>
          </a:xfrm>
          <a:prstGeom prst="rect">
            <a:avLst/>
          </a:prstGeom>
        </p:spPr>
        <p:txBody>
          <a:bodyPr lIns="90428" tIns="90428" rIns="90428" bIns="90428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pPr defTabSz="452217"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pPr defTabSz="452217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794" y="4343385"/>
            <a:ext cx="5486374" cy="4114794"/>
          </a:xfrm>
          <a:prstGeom prst="rect">
            <a:avLst/>
          </a:prstGeom>
        </p:spPr>
        <p:txBody>
          <a:bodyPr lIns="90428" tIns="90428" rIns="90428" bIns="90428" anchor="ctr" anchorCtr="0">
            <a:noAutofit/>
          </a:bodyPr>
          <a:lstStyle/>
          <a:p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878"/>
            <a:ext cx="5029200" cy="41145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794" y="4343385"/>
            <a:ext cx="5486374" cy="4114794"/>
          </a:xfrm>
          <a:prstGeom prst="rect">
            <a:avLst/>
          </a:prstGeom>
        </p:spPr>
        <p:txBody>
          <a:bodyPr lIns="90428" tIns="90428" rIns="90428" bIns="90428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799" y="4343379"/>
            <a:ext cx="5486389" cy="4114780"/>
          </a:xfrm>
          <a:prstGeom prst="rect">
            <a:avLst/>
          </a:prstGeom>
        </p:spPr>
        <p:txBody>
          <a:bodyPr lIns="89405" tIns="89405" rIns="89405" bIns="8940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</a:rPr>
              <a:t>1. Self-Assessment: Understanding who you are, where you are and where you want to go.  We'll look at your interests, skills, values and background environments. </a:t>
            </a:r>
            <a:r>
              <a:rPr lang="en-US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dirty="0">
                <a:solidFill>
                  <a:schemeClr val="dk1"/>
                </a:solidFill>
              </a:rPr>
              <a:t>Life span development --lectures on Identity, Interests, Skills, Values</a:t>
            </a:r>
          </a:p>
          <a:p>
            <a:pPr>
              <a:lnSpc>
                <a:spcPct val="115000"/>
              </a:lnSpc>
            </a:pPr>
            <a:endParaRPr sz="1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</a:rPr>
              <a:t>2. Gathering and Assessing Career Info: Discovering the possibilities open to you.  Examining those possibilities to get information to make decisions. Assignments: Major/Educational Exploration, </a:t>
            </a:r>
            <a:r>
              <a:rPr lang="en-US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dirty="0">
                <a:solidFill>
                  <a:schemeClr val="dk1"/>
                </a:solidFill>
              </a:rPr>
              <a:t>Occupational Exploration, </a:t>
            </a:r>
            <a:r>
              <a:rPr lang="en-US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100" dirty="0">
                <a:solidFill>
                  <a:schemeClr val="dk1"/>
                </a:solidFill>
              </a:rPr>
              <a:t>Informational Interviewing, Informal talks with peers and colleagues, Computer sites like O*NET, Volunteering, internships</a:t>
            </a:r>
          </a:p>
          <a:p>
            <a:pPr marL="620967" indent="-161451">
              <a:lnSpc>
                <a:spcPct val="115000"/>
              </a:lnSpc>
            </a:pPr>
            <a:endParaRPr sz="1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</a:rPr>
              <a:t>3. Integrating Career Info: Combining the previous two to match yourself to the available futures. Group discussion on: Family/Significant others, Dual career couple, Community and society (racism/diversity, sexism, heterosexism)</a:t>
            </a:r>
          </a:p>
          <a:p>
            <a:pPr>
              <a:lnSpc>
                <a:spcPct val="115000"/>
              </a:lnSpc>
            </a:pPr>
            <a:endParaRPr sz="1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</a:rPr>
              <a:t>4. Effective Decision Making: Learning how you make decisions and what affects those decisions. (lecture on that as well)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endParaRPr sz="11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</a:rPr>
              <a:t>5. Effectively Communicating Yourself to Employers: From getting your foot in the door to marketing yourself in an interview. Mostly from career center workshops: </a:t>
            </a:r>
            <a:r>
              <a:rPr lang="en-US" sz="1100" dirty="0" err="1">
                <a:solidFill>
                  <a:schemeClr val="dk1"/>
                </a:solidFill>
              </a:rPr>
              <a:t>Resum</a:t>
            </a:r>
            <a:r>
              <a:rPr lang="en-US" sz="1100" dirty="0">
                <a:solidFill>
                  <a:schemeClr val="dk1"/>
                </a:solidFill>
              </a:rPr>
              <a:t>, Interviewing, The job search; assignment on cover letters and resumes</a:t>
            </a:r>
          </a:p>
          <a:p>
            <a:pPr marL="620967" indent="-161451">
              <a:lnSpc>
                <a:spcPct val="115000"/>
              </a:lnSpc>
              <a:buClr>
                <a:schemeClr val="dk1"/>
              </a:buClr>
              <a:buSzPct val="100000"/>
            </a:pPr>
            <a:r>
              <a:rPr lang="en-US" sz="1100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100" dirty="0">
                <a:solidFill>
                  <a:schemeClr val="dk1"/>
                </a:solidFill>
              </a:rPr>
              <a:t>6. Work Adjustment: Understanding how to adapt to your new work environment and make it work for you. Lecture on Structure of work, </a:t>
            </a:r>
            <a:r>
              <a:rPr lang="en-US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dirty="0">
                <a:solidFill>
                  <a:schemeClr val="dk1"/>
                </a:solidFill>
              </a:rPr>
              <a:t>Transition to work</a:t>
            </a:r>
          </a:p>
          <a:p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794" y="4343385"/>
            <a:ext cx="5486374" cy="4114794"/>
          </a:xfrm>
          <a:prstGeom prst="rect">
            <a:avLst/>
          </a:prstGeom>
        </p:spPr>
        <p:txBody>
          <a:bodyPr lIns="90428" tIns="90428" rIns="90428" bIns="90428" anchor="ctr" anchorCtr="0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pPr defTabSz="452217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794" y="4343385"/>
            <a:ext cx="5486374" cy="4114794"/>
          </a:xfrm>
          <a:prstGeom prst="rect">
            <a:avLst/>
          </a:prstGeom>
        </p:spPr>
        <p:txBody>
          <a:bodyPr lIns="90428" tIns="90428" rIns="90428" bIns="90428" anchor="ctr" anchorCtr="0">
            <a:noAutofit/>
          </a:bodyPr>
          <a:lstStyle/>
          <a:p>
            <a:endParaRPr dirty="0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8975"/>
            <a:ext cx="4565650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2463"/>
            <a:ext cx="5029199" cy="4114486"/>
          </a:xfrm>
          <a:prstGeom prst="rect">
            <a:avLst/>
          </a:prstGeom>
          <a:noFill/>
          <a:ln>
            <a:noFill/>
          </a:ln>
        </p:spPr>
        <p:txBody>
          <a:bodyPr lIns="92728" tIns="46364" rIns="92728" bIns="46364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1229687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805313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47" y="494674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47" y="2070300"/>
            <a:ext cx="7960582" cy="38292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AEE9BC-C4F7-2049-BF98-2E7077E874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13747" y="859962"/>
            <a:ext cx="796058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3747" y="2435588"/>
            <a:ext cx="7960582" cy="32206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E796-D063-C24A-BF3B-9E1F69A71805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298A-45F2-BE43-B69A-B8B8AFC4851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-79869"/>
            <a:ext cx="9170341" cy="70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F4B1-E577-F14C-8EF5-52B5EF578BEF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F3F3-35AE-DC45-B755-CCAD6EA7DB8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nourlfoo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3" y="-166764"/>
            <a:ext cx="917088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3230-1AA7-B04B-B6ED-579E21B67211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82D4-BB5C-1F43-9BFE-A8F2DE4C02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E_PowerPoint Template_A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pics.illinois.edu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youtu.be/4sZdcB6bjI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charset="0"/>
              </a:rPr>
              <a:t>Skills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EPSY </a:t>
            </a: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220</a:t>
            </a:r>
          </a:p>
          <a:p>
            <a:pPr>
              <a:buFont typeface="Monotype Sorts" charset="0"/>
              <a:buNone/>
            </a:pPr>
            <a:r>
              <a:rPr lang="en-US" smtClean="0">
                <a:solidFill>
                  <a:schemeClr val="tx1"/>
                </a:solidFill>
                <a:latin typeface="Arial" charset="0"/>
              </a:rPr>
              <a:t>Class </a:t>
            </a:r>
            <a:r>
              <a:rPr lang="en-US" smtClean="0">
                <a:solidFill>
                  <a:schemeClr val="tx1"/>
                </a:solidFill>
                <a:latin typeface="Arial" charset="0"/>
              </a:rPr>
              <a:t>3</a:t>
            </a:r>
            <a:endParaRPr lang="en-US" dirty="0" smtClean="0">
              <a:solidFill>
                <a:schemeClr val="tx1"/>
              </a:solidFill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TA: Matt King</a:t>
            </a:r>
          </a:p>
        </p:txBody>
      </p:sp>
    </p:spTree>
    <p:extLst>
      <p:ext uri="{BB962C8B-B14F-4D97-AF65-F5344CB8AC3E}">
        <p14:creationId xmlns:p14="http://schemas.microsoft.com/office/powerpoint/2010/main" val="371911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Skills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60431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8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2075" tIns="46025" rIns="92075" bIns="46025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2"/>
              </a:buClr>
              <a:buNone/>
            </a:pPr>
            <a:endParaRPr sz="18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90000"/>
              </a:lnSpc>
              <a:spcBef>
                <a:spcPts val="720"/>
              </a:spcBef>
              <a:buClr>
                <a:schemeClr val="lt2"/>
              </a:buClr>
              <a:buSzPct val="25000"/>
              <a:buNone/>
            </a:pPr>
            <a:r>
              <a:rPr lang="en-US" sz="36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3600" b="0" i="0" u="sng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Adaptive/Self-Management</a:t>
            </a:r>
            <a:r>
              <a:rPr lang="en-US" sz="36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Skills</a:t>
            </a:r>
          </a:p>
          <a:p>
            <a:pPr marL="0" indent="0">
              <a:spcBef>
                <a:spcPts val="400"/>
              </a:spcBef>
              <a:buClr>
                <a:schemeClr val="lt2"/>
              </a:buClr>
              <a:buNone/>
            </a:pPr>
            <a:endParaRPr sz="18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57200">
              <a:lnSpc>
                <a:spcPct val="90000"/>
              </a:lnSpc>
              <a:spcBef>
                <a:spcPts val="620"/>
              </a:spcBef>
              <a:buClrTx/>
              <a:buSzPct val="100000"/>
              <a:tabLst>
                <a:tab pos="342900" algn="l"/>
              </a:tabLst>
            </a:pPr>
            <a:r>
              <a:rPr lang="en-US" sz="31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Enable an individual to accept and adjust to the physical, interpersonal, &amp; organizational arrangements &amp; conditions in which a job </a:t>
            </a:r>
            <a:r>
              <a:rPr lang="en-US" sz="31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exists</a:t>
            </a:r>
            <a:endParaRPr sz="18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57200">
              <a:lnSpc>
                <a:spcPct val="90000"/>
              </a:lnSpc>
              <a:spcBef>
                <a:spcPts val="620"/>
              </a:spcBef>
              <a:buClrTx/>
              <a:buSzPct val="100000"/>
              <a:tabLst>
                <a:tab pos="342900" algn="l"/>
              </a:tabLst>
            </a:pPr>
            <a:r>
              <a:rPr lang="en-US" sz="31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31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how to respond to authority, </a:t>
            </a:r>
            <a:r>
              <a:rPr lang="en-US" sz="31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accept criticism/feedback,</a:t>
            </a:r>
            <a:r>
              <a:rPr lang="en-US" sz="31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>
              <a:rPr lang="en-US" sz="3100" b="0" i="0" u="none" strike="noStrike" cap="none" baseline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along with others, regulate emotions, self-presentation, </a:t>
            </a:r>
            <a:r>
              <a:rPr lang="en-US" sz="3100" b="0" i="0" u="none" strike="noStrike" cap="none" baseline="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3100" b="0" i="0" u="none" strike="noStrike" cap="none" baseline="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Skills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8097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rgbClr val="2E5FAF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36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Functional/Transferable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Skills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1" indent="-457200">
              <a:spcBef>
                <a:spcPts val="620"/>
              </a:spcBef>
              <a:spcAft>
                <a:spcPts val="0"/>
              </a:spcAft>
              <a:buClrTx/>
              <a:buSzPct val="100000"/>
              <a:tabLst>
                <a:tab pos="342900" algn="l"/>
              </a:tabLst>
            </a:pPr>
            <a:r>
              <a:rPr lang="en-US" sz="3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an individual to relate to things, data, and </a:t>
            </a:r>
            <a:r>
              <a:rPr lang="en-US" sz="3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sz="3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1" indent="-457200">
              <a:spcBef>
                <a:spcPts val="620"/>
              </a:spcBef>
              <a:spcAft>
                <a:spcPts val="0"/>
              </a:spcAft>
              <a:buClrTx/>
              <a:buSzPct val="100000"/>
              <a:tabLst>
                <a:tab pos="342900" algn="l"/>
              </a:tabLst>
            </a:pPr>
            <a:r>
              <a:rPr lang="en-US" sz="3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learned in one environment and transferred to </a:t>
            </a:r>
            <a:r>
              <a:rPr lang="en-US" sz="3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</a:t>
            </a:r>
            <a:endParaRPr sz="3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1" indent="-457200">
              <a:spcBef>
                <a:spcPts val="620"/>
              </a:spcBef>
              <a:spcAft>
                <a:spcPts val="0"/>
              </a:spcAft>
              <a:buClrTx/>
              <a:buSzPct val="100000"/>
              <a:tabLst>
                <a:tab pos="342900" algn="l"/>
              </a:tabLst>
            </a:pPr>
            <a:r>
              <a:rPr lang="en-US" sz="3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3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speaking, programming, writing, organization, research,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</a:pPr>
            <a:r>
              <a:rPr lang="en-US" dirty="0"/>
              <a:t>3 Types of Skills</a:t>
            </a:r>
            <a:endParaRPr lang="en-US" b="1" i="0" u="none" strike="noStrike" cap="small" baseline="0" dirty="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rgbClr val="959DB2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36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Content/Specific</a:t>
            </a:r>
            <a:r>
              <a:rPr lang="en-US" sz="3600" b="0" i="0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57200">
              <a:spcBef>
                <a:spcPts val="620"/>
              </a:spcBef>
              <a:buClrTx/>
              <a:buSzPct val="100000"/>
              <a:tabLst>
                <a:tab pos="342900" algn="l"/>
              </a:tabLst>
            </a:pPr>
            <a:r>
              <a:rPr lang="en-US" sz="3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an individual to perform a specific </a:t>
            </a:r>
            <a:r>
              <a:rPr lang="en-US" sz="3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</a:t>
            </a:r>
            <a:endParaRPr sz="3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57200">
              <a:spcBef>
                <a:spcPts val="620"/>
              </a:spcBef>
              <a:buClrTx/>
              <a:buSzPct val="100000"/>
              <a:tabLst>
                <a:tab pos="342900" algn="l"/>
              </a:tabLst>
            </a:pPr>
            <a:r>
              <a:rPr lang="en-US" sz="3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3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 procedures, </a:t>
            </a:r>
            <a:r>
              <a:rPr lang="en-US" sz="3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pipe-fitting</a:t>
            </a:r>
            <a:r>
              <a:rPr lang="en-US" sz="3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working cash register, accounting practices, marketing techniques, how to punt a football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66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 Transferrable Skills Desired by Employers Across Fields</a:t>
            </a:r>
            <a:endParaRPr lang="en-US" dirty="0"/>
          </a:p>
        </p:txBody>
      </p:sp>
      <p:sp>
        <p:nvSpPr>
          <p:cNvPr id="172" name="Shape 1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393700" indent="-34290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Supervising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Relations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Coping with Pressure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Negotiating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Speaking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Management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Interviewing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Organizing/Managing/Coordinating</a:t>
            </a:r>
          </a:p>
          <a:p>
            <a:pPr marL="393700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4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Teaching/Instructing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 method:</a:t>
            </a:r>
          </a:p>
          <a:p>
            <a:pPr marL="971550" lvl="1" indent="-514350">
              <a:spcBef>
                <a:spcPts val="640"/>
              </a:spcBef>
              <a:buClr>
                <a:schemeClr val="lt2"/>
              </a:buClr>
              <a:buSzPct val="100000"/>
              <a:buFont typeface="+mj-lt"/>
              <a:buAutoNum type="arabicPeriod"/>
            </a:pPr>
            <a:r>
              <a:rPr lang="en-US" sz="3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ituation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lvl="1" indent="-514350">
              <a:spcBef>
                <a:spcPts val="640"/>
              </a:spcBef>
              <a:buClr>
                <a:schemeClr val="lt2"/>
              </a:buClr>
              <a:buSzPct val="100000"/>
              <a:buFont typeface="+mj-lt"/>
              <a:buAutoNum type="arabicPeriod"/>
            </a:pPr>
            <a:r>
              <a:rPr lang="en-US" sz="3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lvl="1" indent="-514350">
              <a:spcBef>
                <a:spcPts val="640"/>
              </a:spcBef>
              <a:buClr>
                <a:schemeClr val="lt2"/>
              </a:buClr>
              <a:buSzPct val="100000"/>
              <a:buFont typeface="+mj-lt"/>
              <a:buAutoNum type="arabicPeriod"/>
            </a:pPr>
            <a:r>
              <a:rPr lang="en-US" sz="3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ction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lvl="1" indent="-514350">
              <a:spcBef>
                <a:spcPts val="640"/>
              </a:spcBef>
              <a:buClr>
                <a:schemeClr val="lt2"/>
              </a:buClr>
              <a:buSzPct val="100000"/>
              <a:buFont typeface="+mj-lt"/>
              <a:buAutoNum type="arabicPeriod"/>
            </a:pPr>
            <a:r>
              <a:rPr lang="en-US" sz="3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esults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Skills in an Interview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38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your “negative” attributes can translate into skills… </a:t>
            </a:r>
          </a:p>
          <a:p>
            <a:pPr marL="64008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Talkative</a:t>
            </a:r>
          </a:p>
          <a:p>
            <a:pPr marL="64008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Confronting</a:t>
            </a:r>
          </a:p>
          <a:p>
            <a:pPr marL="64008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Antisocial</a:t>
            </a:r>
          </a:p>
          <a:p>
            <a:pPr marL="64008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Perfectionist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008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Offbeat/weird</a:t>
            </a:r>
          </a:p>
          <a:p>
            <a:pPr marL="64008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Nosy…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“Polish Up” The Unloved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54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400050" indent="-37465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what you perceive to be your most &amp; least desirable “thing” about you… </a:t>
            </a:r>
          </a:p>
          <a:p>
            <a:pPr marL="400050" indent="-37465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“Translate” this into a vocational skill</a:t>
            </a:r>
          </a:p>
          <a:p>
            <a:pPr marL="400050" indent="-37465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STAR method to describe your skill to a classmate</a:t>
            </a:r>
          </a:p>
          <a:p>
            <a:pPr marL="400050" marR="0" lvl="0" indent="-3746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666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482600" indent="-45720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Part-time work</a:t>
            </a: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Unpaid work/volunteering</a:t>
            </a: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Internships</a:t>
            </a: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experience</a:t>
            </a: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your own business</a:t>
            </a: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activities</a:t>
            </a: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Academic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898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931"/>
            <a:ext cx="8229600" cy="11430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Top 10 transferable skills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217" y="1205931"/>
            <a:ext cx="7772400" cy="5257800"/>
          </a:xfrm>
          <a:noFill/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charset="0"/>
              </a:rPr>
              <a:t>These might be some skills you include on a résumé:</a:t>
            </a:r>
          </a:p>
          <a:p>
            <a:pPr lvl="1"/>
            <a:r>
              <a:rPr lang="en-US" sz="2400" dirty="0" smtClean="0">
                <a:latin typeface="Arial" charset="0"/>
              </a:rPr>
              <a:t>Writing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Supervising</a:t>
            </a:r>
          </a:p>
          <a:p>
            <a:pPr lvl="1"/>
            <a:r>
              <a:rPr lang="en-US" sz="2400" dirty="0">
                <a:latin typeface="Arial" charset="0"/>
              </a:rPr>
              <a:t>Public Relations</a:t>
            </a:r>
          </a:p>
          <a:p>
            <a:pPr lvl="1"/>
            <a:r>
              <a:rPr lang="en-US" sz="2400" dirty="0">
                <a:latin typeface="Arial" charset="0"/>
              </a:rPr>
              <a:t>Coping with Pressure</a:t>
            </a:r>
          </a:p>
          <a:p>
            <a:pPr lvl="1"/>
            <a:r>
              <a:rPr lang="en-US" sz="2400" dirty="0">
                <a:latin typeface="Arial" charset="0"/>
              </a:rPr>
              <a:t>Negotiating</a:t>
            </a:r>
          </a:p>
          <a:p>
            <a:pPr lvl="1"/>
            <a:r>
              <a:rPr lang="en-US" sz="2400" dirty="0">
                <a:latin typeface="Arial" charset="0"/>
              </a:rPr>
              <a:t>Speaking</a:t>
            </a:r>
          </a:p>
          <a:p>
            <a:pPr lvl="1"/>
            <a:r>
              <a:rPr lang="en-US" sz="2400" dirty="0">
                <a:latin typeface="Arial" charset="0"/>
              </a:rPr>
              <a:t>Budget Management</a:t>
            </a:r>
          </a:p>
          <a:p>
            <a:pPr lvl="1"/>
            <a:r>
              <a:rPr lang="en-US" sz="2400" dirty="0">
                <a:latin typeface="Arial" charset="0"/>
              </a:rPr>
              <a:t>Interviewing</a:t>
            </a:r>
          </a:p>
          <a:p>
            <a:pPr lvl="1"/>
            <a:r>
              <a:rPr lang="en-US" sz="2400" dirty="0">
                <a:latin typeface="Arial" charset="0"/>
              </a:rPr>
              <a:t>Organizing/Managing/Coordinating</a:t>
            </a:r>
          </a:p>
          <a:p>
            <a:pPr lvl="1"/>
            <a:r>
              <a:rPr lang="en-US" sz="2400" dirty="0">
                <a:latin typeface="Arial" charset="0"/>
              </a:rPr>
              <a:t>Teaching/Instructing</a:t>
            </a:r>
          </a:p>
        </p:txBody>
      </p:sp>
    </p:spTree>
    <p:extLst>
      <p:ext uri="{BB962C8B-B14F-4D97-AF65-F5344CB8AC3E}">
        <p14:creationId xmlns:p14="http://schemas.microsoft.com/office/powerpoint/2010/main" val="261172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Awareness of SKILLS is needed to:</a:t>
            </a:r>
          </a:p>
          <a:p>
            <a:pPr marL="342900" lvl="1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8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Write a resume</a:t>
            </a:r>
          </a:p>
          <a:p>
            <a:pPr marL="342900" indent="-342900">
              <a:spcBef>
                <a:spcPts val="400"/>
              </a:spcBef>
              <a:buClr>
                <a:schemeClr val="lt2"/>
              </a:buClr>
            </a:pPr>
            <a:endParaRPr sz="18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342900" lvl="1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8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Market yourself (for example, in interviews)</a:t>
            </a:r>
          </a:p>
          <a:p>
            <a:pPr marL="342900" indent="-342900">
              <a:spcBef>
                <a:spcPts val="400"/>
              </a:spcBef>
              <a:buClr>
                <a:schemeClr val="lt2"/>
              </a:buClr>
            </a:pPr>
            <a:endParaRPr sz="18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342900" lvl="1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8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Identify areas of strength or need for improvement</a:t>
            </a:r>
          </a:p>
          <a:p>
            <a:pPr marL="342900" indent="-342900">
              <a:spcBef>
                <a:spcPts val="400"/>
              </a:spcBef>
              <a:buClr>
                <a:schemeClr val="lt2"/>
              </a:buClr>
            </a:pPr>
            <a:endParaRPr sz="1800" b="0" i="0" u="none" strike="noStrike" cap="none" baseline="0" dirty="0">
              <a:latin typeface="Arial"/>
              <a:ea typeface="Arial"/>
              <a:cs typeface="Arial"/>
              <a:sym typeface="Arial"/>
            </a:endParaRPr>
          </a:p>
          <a:p>
            <a:pPr marL="342900" lvl="1" indent="-342900">
              <a:spcBef>
                <a:spcPts val="560"/>
              </a:spcBef>
              <a:buClr>
                <a:schemeClr val="lt2"/>
              </a:buClr>
              <a:buSzPct val="100000"/>
            </a:pPr>
            <a:r>
              <a:rPr lang="en-US" sz="2800" b="0" i="0" u="none" strike="noStrike" cap="none" baseline="0" dirty="0">
                <a:latin typeface="Arial"/>
                <a:ea typeface="Arial"/>
                <a:cs typeface="Arial"/>
                <a:sym typeface="Arial"/>
              </a:rPr>
              <a:t>Decide on possible careers (b/c you want a job you CAN actually do)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Cover Skills?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64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buClr>
                <a:schemeClr val="lt2"/>
              </a:buClr>
              <a:buSzPct val="75000"/>
              <a:buFont typeface="+mj-lt"/>
              <a:buAutoNum type="arabicPeriod"/>
            </a:pPr>
            <a:r>
              <a:rPr lang="en-US" sz="32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https://www.epics.illinois.edu/</a:t>
            </a:r>
          </a:p>
          <a:p>
            <a:pPr marL="342900" marR="0" lvl="0" indent="-342900" algn="l" rtl="0">
              <a:spcBef>
                <a:spcPts val="0"/>
              </a:spcBef>
              <a:buFont typeface="+mj-lt"/>
              <a:buAutoNum type="arabicPeriod"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buClr>
                <a:schemeClr val="lt2"/>
              </a:buClr>
              <a:buSzPct val="75000"/>
              <a:buFont typeface="+mj-lt"/>
              <a:buAutoNum type="arabicPeriod"/>
            </a:pPr>
            <a:r>
              <a:rPr lang="en-US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</a:p>
          <a:p>
            <a:pPr marL="342900" marR="0" lvl="0" indent="-342900" algn="l" rtl="0">
              <a:spcBef>
                <a:spcPts val="0"/>
              </a:spcBef>
              <a:buFont typeface="+mj-lt"/>
              <a:buAutoNum type="arabicPeriod"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buClr>
                <a:schemeClr val="lt2"/>
              </a:buClr>
              <a:buSzPct val="75000"/>
              <a:buFont typeface="+mj-lt"/>
              <a:buAutoNum type="arabicPeriod"/>
            </a:pPr>
            <a:r>
              <a:rPr lang="en-US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the “competency builder”</a:t>
            </a:r>
          </a:p>
          <a:p>
            <a:pPr marL="342900" marR="0" lvl="0" indent="-342900" algn="l" rtl="0">
              <a:spcBef>
                <a:spcPts val="0"/>
              </a:spcBef>
              <a:buFont typeface="+mj-lt"/>
              <a:buAutoNum type="arabicPeriod"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buClr>
                <a:schemeClr val="lt2"/>
              </a:buClr>
              <a:buSzPct val="75000"/>
              <a:buFont typeface="+mj-lt"/>
              <a:buAutoNum type="arabicPeriod"/>
            </a:pPr>
            <a:r>
              <a:rPr lang="en-US" sz="3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along &amp; answer the questions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More About Your Own Skills: EPICS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843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Interest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be emailing you instructions to complete to Strong Interest Inventory</a:t>
            </a:r>
          </a:p>
          <a:p>
            <a:pPr lvl="1"/>
            <a:r>
              <a:rPr lang="en-US" dirty="0" smtClean="0"/>
              <a:t>Also will be posted on Compass</a:t>
            </a:r>
          </a:p>
          <a:p>
            <a:pPr lvl="1"/>
            <a:r>
              <a:rPr lang="en-US" dirty="0" smtClean="0"/>
              <a:t>You must complete by this Saturday</a:t>
            </a:r>
          </a:p>
          <a:p>
            <a:pPr lvl="1"/>
            <a:r>
              <a:rPr lang="en-US" dirty="0" smtClean="0"/>
              <a:t>I will email you your results on Sunday</a:t>
            </a:r>
          </a:p>
          <a:p>
            <a:pPr lvl="2"/>
            <a:r>
              <a:rPr lang="en-US" dirty="0" smtClean="0"/>
              <a:t>You may print them out and bring them into class (next Tuesday) or have it open in a </a:t>
            </a:r>
            <a:r>
              <a:rPr lang="en-US" dirty="0" err="1" smtClean="0"/>
              <a:t>pdf</a:t>
            </a:r>
            <a:r>
              <a:rPr lang="en-US" dirty="0" smtClean="0"/>
              <a:t> file on your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5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-3681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Group </a:t>
            </a:r>
            <a:r>
              <a:rPr lang="en-US" dirty="0" smtClean="0">
                <a:latin typeface="Tahoma" charset="0"/>
              </a:rPr>
              <a:t>Presentation</a:t>
            </a:r>
            <a:endParaRPr lang="en-US" dirty="0">
              <a:latin typeface="Tahoma" charset="0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733315" y="886449"/>
            <a:ext cx="7772400" cy="53905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The topics that will be covered are: 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Diversity &amp; Racism in the </a:t>
            </a:r>
            <a:r>
              <a:rPr lang="en-US" sz="2400" dirty="0" smtClean="0">
                <a:latin typeface="Tahoma" charset="0"/>
              </a:rPr>
              <a:t>Workplace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Sexual Harassment &amp; Sexism in the </a:t>
            </a:r>
            <a:r>
              <a:rPr lang="en-US" sz="2400" dirty="0" smtClean="0">
                <a:latin typeface="Tahoma" charset="0"/>
              </a:rPr>
              <a:t>Workplace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Heterosexism &amp; </a:t>
            </a:r>
            <a:r>
              <a:rPr lang="en-US" sz="2400" dirty="0" err="1">
                <a:latin typeface="Tahoma" charset="0"/>
              </a:rPr>
              <a:t>Transphobia</a:t>
            </a:r>
            <a:r>
              <a:rPr lang="en-US" sz="2400" dirty="0">
                <a:latin typeface="Tahoma" charset="0"/>
              </a:rPr>
              <a:t> in the </a:t>
            </a:r>
            <a:r>
              <a:rPr lang="en-US" sz="2400" dirty="0" smtClean="0">
                <a:latin typeface="Tahoma" charset="0"/>
              </a:rPr>
              <a:t>Workplace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Disability/</a:t>
            </a:r>
            <a:r>
              <a:rPr lang="en-US" sz="2400" dirty="0" err="1" smtClean="0">
                <a:latin typeface="Tahoma" charset="0"/>
              </a:rPr>
              <a:t>Ableism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in the </a:t>
            </a:r>
            <a:r>
              <a:rPr lang="en-US" sz="2400" dirty="0" smtClean="0">
                <a:latin typeface="Tahoma" charset="0"/>
              </a:rPr>
              <a:t>Workplace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Tahoma" charset="0"/>
              </a:rPr>
              <a:t>Dual Career </a:t>
            </a:r>
            <a:r>
              <a:rPr lang="en-US" sz="2400" dirty="0" smtClean="0">
                <a:latin typeface="Tahoma" charset="0"/>
              </a:rPr>
              <a:t>Couples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Tahoma" charset="0"/>
              </a:rPr>
              <a:t>The Gender Gap in Pay</a:t>
            </a:r>
            <a:endParaRPr lang="en-US" sz="2400" dirty="0">
              <a:latin typeface="Tahoma" charset="0"/>
            </a:endParaRPr>
          </a:p>
          <a:p>
            <a:pPr lvl="1">
              <a:lnSpc>
                <a:spcPct val="12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ja-JP" sz="2400" dirty="0" smtClean="0">
                <a:latin typeface="Tahoma" charset="0"/>
              </a:rPr>
              <a:t>Start identifying people you want to work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ja-JP" sz="2400" dirty="0" smtClean="0">
                <a:latin typeface="Tahoma" charset="0"/>
              </a:rPr>
              <a:t>6 topics, so 4 groups of 5 people and 2 groups of 4 people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ja-JP" sz="2400" dirty="0" smtClean="0">
                <a:latin typeface="Tahoma" charset="0"/>
              </a:rPr>
              <a:t>Once you have a group, email me with the names of all the people in your group and the topic you want to present</a:t>
            </a:r>
            <a:endParaRPr lang="en-US" altLang="ja-JP" sz="1600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3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Self-assessment</a:t>
            </a:r>
          </a:p>
          <a:p>
            <a:pPr marL="514350" lvl="0" indent="-5143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Gathering/assessing career info</a:t>
            </a:r>
          </a:p>
          <a:p>
            <a:pPr marL="514350" lvl="0" indent="-5143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Integration of self-assessment, career info &amp; environmental </a:t>
            </a:r>
            <a:r>
              <a:rPr lang="en-US" sz="2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influences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514350" lvl="0" indent="-5143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Decision making</a:t>
            </a:r>
          </a:p>
          <a:p>
            <a:pPr marL="514350" lvl="0" indent="-5143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Marketing yourself</a:t>
            </a:r>
          </a:p>
          <a:p>
            <a:pPr marL="514350" lvl="0" indent="-5143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Work adjustment &amp; </a:t>
            </a:r>
            <a:r>
              <a:rPr lang="en-US" sz="2800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expansion</a:t>
            </a:r>
            <a:endParaRPr lang="en-US" sz="2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Skills for Career and Life Planning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70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lang="en-US" sz="3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Competencies that can be used in a </a:t>
            </a:r>
            <a:r>
              <a:rPr lang="en-US" sz="36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variety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work settings and for a </a:t>
            </a:r>
            <a:r>
              <a:rPr lang="en-US" sz="3600" b="0" i="0" u="sng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variety</a:t>
            </a:r>
            <a:r>
              <a:rPr lang="en-US" sz="3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tasks”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“Vocational Skill”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49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482600" indent="-45720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talent or ability</a:t>
            </a:r>
          </a:p>
          <a:p>
            <a:pPr>
              <a:spcBef>
                <a:spcPts val="400"/>
              </a:spcBef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Personality/traits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400"/>
              </a:spcBef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i="0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experiences and opportunities</a:t>
            </a:r>
          </a:p>
          <a:p>
            <a:pPr>
              <a:spcBef>
                <a:spcPts val="400"/>
              </a:spcBef>
            </a:pPr>
            <a:endParaRPr sz="1800" i="0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indent="-457200">
              <a:spcBef>
                <a:spcPts val="640"/>
              </a:spcBef>
              <a:buClr>
                <a:schemeClr val="lt2"/>
              </a:buClr>
              <a:buSzPct val="100000"/>
            </a:pPr>
            <a:r>
              <a:rPr lang="en-US" sz="3200" i="0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Deliberate </a:t>
            </a:r>
            <a:r>
              <a:rPr lang="en-US" sz="3200" i="0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cultivation</a:t>
            </a:r>
            <a:endParaRPr lang="en-US" sz="3200" i="0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Skills Come From?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06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Risk-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taking (don</a:t>
            </a:r>
            <a:r>
              <a:rPr lang="fr-FR" sz="2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be afraid</a:t>
            </a:r>
            <a:r>
              <a:rPr lang="en-US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mess up)</a:t>
            </a:r>
            <a:endParaRPr lang="en-US" sz="28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9800" lvl="1" indent="-457200">
              <a:buSzPct val="100000"/>
              <a:buFont typeface="Courier New"/>
              <a:buChar char="o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sym typeface="Arial"/>
              </a:rPr>
              <a:t>Failure is 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sym typeface="Arial"/>
              </a:rPr>
              <a:t>usually) good in the long run!!</a:t>
            </a:r>
            <a:endParaRPr lang="en-US" sz="2800" b="0" i="0" u="none" strike="noStrike" cap="none" baseline="0" dirty="0">
              <a:solidFill>
                <a:srgbClr val="000000"/>
              </a:solidFill>
              <a:sym typeface="Arial"/>
            </a:endParaRPr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&amp; meeting reasonable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2800" dirty="0">
              <a:solidFill>
                <a:srgbClr val="000000"/>
              </a:solidFill>
            </a:endParaRP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from others!</a:t>
            </a:r>
            <a:endParaRPr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Supportive </a:t>
            </a: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environment/encouragement</a:t>
            </a:r>
            <a:endParaRPr lang="en-US" sz="2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2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Persistence/Hard </a:t>
            </a:r>
            <a:r>
              <a:rPr lang="en-US" sz="2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One Build Skills?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59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idx="1"/>
          </p:nvPr>
        </p:nvSpPr>
        <p:spPr>
          <a:xfrm>
            <a:off x="678934" y="144568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Tough to find vocabulary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tend to be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trivialized</a:t>
            </a:r>
          </a:p>
          <a:p>
            <a:pPr marL="914400" lvl="1" indent="-431800">
              <a:spcBef>
                <a:spcPts val="640"/>
              </a:spcBef>
              <a:buSzPct val="100000"/>
              <a:buFont typeface="Arial"/>
              <a:buChar char="●"/>
            </a:pPr>
            <a:r>
              <a:rPr lang="en-US" sz="3000" dirty="0" smtClean="0">
                <a:solidFill>
                  <a:srgbClr val="000000"/>
                </a:solidFill>
              </a:rPr>
              <a:t>E.g., “in comparison to whom?”</a:t>
            </a:r>
            <a:endParaRPr lang="en-US" sz="3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develop slowly and often later in life so they are hard to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recognize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tend to put themselves down or write off their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abilities</a:t>
            </a:r>
            <a:endParaRPr lang="en-US" sz="3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Why is it hard to think about own skills?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86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idx="1"/>
          </p:nvPr>
        </p:nvSpPr>
        <p:spPr>
          <a:xfrm>
            <a:off x="457200" y="142553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multiple skills, perhaps with none of them performed at an “outstanding level”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esearch 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overwhelmingly suggests that </a:t>
            </a:r>
            <a:r>
              <a:rPr lang="en-US" sz="3200" b="0" i="0" u="sng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multipotentiality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better than having one outstanding </a:t>
            </a:r>
            <a:r>
              <a:rPr lang="en-US" sz="3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talent</a:t>
            </a:r>
          </a:p>
          <a:p>
            <a:pPr marL="0" lvl="0" indent="0">
              <a:spcBef>
                <a:spcPts val="400"/>
              </a:spcBef>
              <a:buClr>
                <a:schemeClr val="lt2"/>
              </a:buClr>
              <a:buNone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31800">
              <a:lnSpc>
                <a:spcPct val="90000"/>
              </a:lnSpc>
              <a:spcBef>
                <a:spcPts val="64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career revolves around one skill, but rather a cluster of skills</a:t>
            </a:r>
          </a:p>
          <a:p>
            <a: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endParaRPr lang="en-US" sz="3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Multipotentiality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789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‪Why Some of Us Don't Have One True Calling | Emilie </a:t>
            </a:r>
            <a:r>
              <a:rPr lang="en-US" dirty="0" err="1"/>
              <a:t>Wapnick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://youtu.be/</a:t>
            </a:r>
            <a:r>
              <a:rPr lang="en-US" dirty="0" smtClean="0">
                <a:hlinkClick r:id="rId2"/>
              </a:rPr>
              <a:t>4sZdcB6bjI8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Discussion Questions:</a:t>
            </a:r>
          </a:p>
          <a:p>
            <a:pPr lvl="1"/>
            <a:r>
              <a:rPr lang="en-US" dirty="0" smtClean="0"/>
              <a:t>Do you feel like a </a:t>
            </a:r>
            <a:r>
              <a:rPr lang="en-US" dirty="0" err="1" smtClean="0"/>
              <a:t>multipotentialite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do you think of her advice?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D358-8A24-7049-A48F-65336BBBFA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COE-template.potx</Template>
  <TotalTime>104</TotalTime>
  <Words>1013</Words>
  <Application>Microsoft Macintosh PowerPoint</Application>
  <PresentationFormat>On-screen Show (4:3)</PresentationFormat>
  <Paragraphs>193</Paragraphs>
  <Slides>22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COE-template</vt:lpstr>
      <vt:lpstr>Custom Design</vt:lpstr>
      <vt:lpstr>1_Custom Design</vt:lpstr>
      <vt:lpstr>Skills</vt:lpstr>
      <vt:lpstr>Why Cover Skills?</vt:lpstr>
      <vt:lpstr>6 Skills for Career and Life Planning</vt:lpstr>
      <vt:lpstr>What is a “Vocational Skill”</vt:lpstr>
      <vt:lpstr>Where Do Skills Come From?</vt:lpstr>
      <vt:lpstr>How Does One Build Skills?</vt:lpstr>
      <vt:lpstr>Why is it hard to think about own skills?</vt:lpstr>
      <vt:lpstr>What is Multipotentiality?</vt:lpstr>
      <vt:lpstr>Ted Talk</vt:lpstr>
      <vt:lpstr>3 Types of Skills</vt:lpstr>
      <vt:lpstr>3 Types of Skills</vt:lpstr>
      <vt:lpstr>3 Types of Skills</vt:lpstr>
      <vt:lpstr>3 Types of Skills</vt:lpstr>
      <vt:lpstr>Top 10 Transferrable Skills Desired by Employers Across Fields</vt:lpstr>
      <vt:lpstr>Describing Skills in an Interview</vt:lpstr>
      <vt:lpstr>“Polish Up” The Unloved Skills</vt:lpstr>
      <vt:lpstr>Activity</vt:lpstr>
      <vt:lpstr>Acquiring Skills</vt:lpstr>
      <vt:lpstr>Top 10 transferable skills</vt:lpstr>
      <vt:lpstr>Thinking More About Your Own Skills: EPICS</vt:lpstr>
      <vt:lpstr>Strong Interest Inventory</vt:lpstr>
      <vt:lpstr>Group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gmanola Manola</dc:creator>
  <cp:lastModifiedBy>Matthew King</cp:lastModifiedBy>
  <cp:revision>14</cp:revision>
  <dcterms:created xsi:type="dcterms:W3CDTF">2013-05-06T16:35:13Z</dcterms:created>
  <dcterms:modified xsi:type="dcterms:W3CDTF">2017-03-26T04:35:08Z</dcterms:modified>
</cp:coreProperties>
</file>