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sldIdLst>
    <p:sldId id="307" r:id="rId4"/>
    <p:sldId id="308" r:id="rId5"/>
    <p:sldId id="309" r:id="rId6"/>
    <p:sldId id="273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275" r:id="rId16"/>
    <p:sldId id="277" r:id="rId17"/>
    <p:sldId id="279" r:id="rId18"/>
    <p:sldId id="280" r:id="rId19"/>
    <p:sldId id="281" r:id="rId20"/>
    <p:sldId id="282" r:id="rId21"/>
    <p:sldId id="284" r:id="rId22"/>
    <p:sldId id="296" r:id="rId23"/>
    <p:sldId id="285" r:id="rId24"/>
    <p:sldId id="286" r:id="rId25"/>
    <p:sldId id="288" r:id="rId26"/>
    <p:sldId id="290" r:id="rId27"/>
    <p:sldId id="291" r:id="rId28"/>
    <p:sldId id="292" r:id="rId29"/>
    <p:sldId id="293" r:id="rId30"/>
    <p:sldId id="294" r:id="rId31"/>
    <p:sldId id="295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83"/>
  </p:normalViewPr>
  <p:slideViewPr>
    <p:cSldViewPr snapToGrid="0" snapToObjects="1">
      <p:cViewPr varScale="1">
        <p:scale>
          <a:sx n="94" d="100"/>
          <a:sy n="94" d="100"/>
        </p:scale>
        <p:origin x="88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747" y="1229687"/>
            <a:ext cx="7960582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3747" y="2805313"/>
            <a:ext cx="7960582" cy="32206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1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747" y="494674"/>
            <a:ext cx="7960582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3747" y="2070300"/>
            <a:ext cx="7960582" cy="38292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7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DA2B80-83C5-8E4A-8DBE-B1803DF1F8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0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7C86B-73D4-2848-9D02-45C1D9EB90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4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13747" y="859962"/>
            <a:ext cx="7960582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13747" y="2435588"/>
            <a:ext cx="7960582" cy="32206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2.xml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0E796-D063-C24A-BF3B-9E1F69A71805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8298A-45F2-BE43-B69A-B8B8AFC4851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OE_PowerPoint Template_A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77" y="-79869"/>
            <a:ext cx="9170341" cy="708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0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FF4B1-E577-F14C-8EF5-52B5EF578BEF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9F3F3-35AE-DC45-B755-CCAD6EA7DB8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OE_PowerPoint Template_nourlfoote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3" y="-166764"/>
            <a:ext cx="9170884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0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13230-1AA7-B04B-B6ED-579E21B67211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882D4-BB5C-1F43-9BFE-A8F2DE4C02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OE_PowerPoint Template_A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8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3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3-30 at 11.31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99" y="439641"/>
            <a:ext cx="7603067" cy="588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93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Career Development Theory</a:t>
            </a:r>
          </a:p>
        </p:txBody>
      </p:sp>
      <p:sp>
        <p:nvSpPr>
          <p:cNvPr id="235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496854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TW" b="1" dirty="0">
                <a:latin typeface="Tahoma" charset="0"/>
                <a:ea typeface="PMingLiU" charset="0"/>
                <a:cs typeface="PMingLiU" charset="0"/>
              </a:rPr>
              <a:t>Social Cognitive Career Theory</a:t>
            </a:r>
            <a:r>
              <a:rPr lang="en-US" altLang="zh-TW" dirty="0">
                <a:latin typeface="Tahoma" charset="0"/>
                <a:ea typeface="PMingLiU" charset="0"/>
                <a:cs typeface="PMingLiU" charset="0"/>
              </a:rPr>
              <a:t> </a:t>
            </a:r>
            <a:r>
              <a:rPr lang="en-US" altLang="zh-TW" b="1" dirty="0">
                <a:latin typeface="Tahoma" charset="0"/>
                <a:ea typeface="PMingLiU" charset="0"/>
                <a:cs typeface="PMingLiU" charset="0"/>
              </a:rPr>
              <a:t>(SCCT</a:t>
            </a:r>
            <a:r>
              <a:rPr lang="en-US" altLang="zh-TW" dirty="0">
                <a:latin typeface="Tahoma" charset="0"/>
                <a:ea typeface="PMingLiU" charset="0"/>
                <a:cs typeface="PMingLiU" charset="0"/>
              </a:rPr>
              <a:t>; Lent, Brown, </a:t>
            </a:r>
            <a:r>
              <a:rPr lang="en-US" altLang="zh-TW" dirty="0" err="1">
                <a:latin typeface="Tahoma" charset="0"/>
                <a:ea typeface="PMingLiU" charset="0"/>
                <a:cs typeface="PMingLiU" charset="0"/>
              </a:rPr>
              <a:t>Hacket</a:t>
            </a:r>
            <a:r>
              <a:rPr lang="en-US" altLang="zh-TW" dirty="0">
                <a:latin typeface="Tahoma" charset="0"/>
                <a:ea typeface="PMingLiU" charset="0"/>
                <a:cs typeface="PMingLiU" charset="0"/>
              </a:rPr>
              <a:t>, 1994)</a:t>
            </a:r>
          </a:p>
          <a:p>
            <a:pPr lvl="1" eaLnBrk="1" hangingPunct="1">
              <a:lnSpc>
                <a:spcPct val="120000"/>
              </a:lnSpc>
              <a:buFont typeface="Wingdings" charset="0"/>
              <a:buNone/>
            </a:pPr>
            <a:r>
              <a:rPr lang="en-US" altLang="zh-TW" dirty="0">
                <a:latin typeface="Tahoma" charset="0"/>
                <a:ea typeface="PMingLiU" charset="0"/>
                <a:cs typeface="PMingLiU" charset="0"/>
              </a:rPr>
              <a:t>	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dirty="0">
                <a:latin typeface="Tahoma" charset="0"/>
                <a:ea typeface="PMingLiU" charset="0"/>
                <a:cs typeface="PMingLiU" charset="0"/>
              </a:rPr>
              <a:t>Derived from Bandura’s (1986) social cognitive theory of </a:t>
            </a:r>
            <a:r>
              <a:rPr lang="en-US" altLang="zh-TW" u="sng" dirty="0">
                <a:latin typeface="Tahoma" charset="0"/>
                <a:ea typeface="PMingLiU" charset="0"/>
                <a:cs typeface="PMingLiU" charset="0"/>
              </a:rPr>
              <a:t>self-efficacy</a:t>
            </a:r>
            <a:r>
              <a:rPr lang="en-US" altLang="zh-TW" dirty="0">
                <a:latin typeface="Tahoma" charset="0"/>
                <a:ea typeface="PMingLiU" charset="0"/>
                <a:cs typeface="PMingLiU" charset="0"/>
              </a:rPr>
              <a:t> </a:t>
            </a:r>
          </a:p>
          <a:p>
            <a:pPr lvl="1" eaLnBrk="1" hangingPunct="1">
              <a:lnSpc>
                <a:spcPct val="120000"/>
              </a:lnSpc>
              <a:buFont typeface="Wingdings" charset="0"/>
              <a:buNone/>
            </a:pPr>
            <a:endParaRPr lang="en-US" altLang="zh-TW" dirty="0">
              <a:latin typeface="Tahoma" charset="0"/>
              <a:ea typeface="PMingLiU" charset="0"/>
              <a:cs typeface="PMingLiU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TW" dirty="0">
                <a:latin typeface="Tahoma" charset="0"/>
                <a:ea typeface="PMingLiU" charset="0"/>
                <a:cs typeface="PMingLiU" charset="0"/>
              </a:rPr>
              <a:t>Emphasizes how self-efficacy influences career interests, goals, and behaviors.</a:t>
            </a:r>
          </a:p>
          <a:p>
            <a:pPr lvl="1" eaLnBrk="1" hangingPunct="1">
              <a:lnSpc>
                <a:spcPct val="120000"/>
              </a:lnSpc>
            </a:pPr>
            <a:endParaRPr lang="en-US" dirty="0">
              <a:latin typeface="Tahoma" charset="0"/>
              <a:ea typeface="PMingLiU" charset="0"/>
              <a:cs typeface="PMingLiU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dirty="0">
                <a:latin typeface="Tahoma" charset="0"/>
                <a:ea typeface="PMingLiU" charset="0"/>
                <a:cs typeface="PMingLiU" charset="0"/>
              </a:rPr>
              <a:t>Basically, what you think you can do matters (and the </a:t>
            </a:r>
            <a:r>
              <a:rPr lang="en-US" dirty="0" err="1">
                <a:latin typeface="Tahoma" charset="0"/>
                <a:ea typeface="PMingLiU" charset="0"/>
                <a:cs typeface="PMingLiU" charset="0"/>
              </a:rPr>
              <a:t>env</a:t>
            </a:r>
            <a:r>
              <a:rPr lang="en-US" dirty="0">
                <a:latin typeface="Tahoma" charset="0"/>
                <a:ea typeface="PMingLiU" charset="0"/>
                <a:cs typeface="PMingLiU" charset="0"/>
              </a:rPr>
              <a:t>. shapes what you think you can do)</a:t>
            </a:r>
            <a:endParaRPr lang="en-US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40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noFill/>
        </p:spPr>
        <p:txBody>
          <a:bodyPr anchor="ctr"/>
          <a:lstStyle/>
          <a:p>
            <a:pPr eaLnBrk="1" hangingPunct="1"/>
            <a:r>
              <a:rPr lang="en-US" dirty="0">
                <a:latin typeface="Tahoma" charset="0"/>
              </a:rPr>
              <a:t>To summarize…</a:t>
            </a:r>
          </a:p>
        </p:txBody>
      </p:sp>
      <p:sp>
        <p:nvSpPr>
          <p:cNvPr id="245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2400" cy="4774940"/>
          </a:xfrm>
          <a:noFill/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3300" u="sng" dirty="0" smtClean="0">
                <a:latin typeface="Tahoma" charset="0"/>
              </a:rPr>
              <a:t>Super</a:t>
            </a:r>
            <a:r>
              <a:rPr lang="en-US" sz="3300" dirty="0" smtClean="0">
                <a:latin typeface="Tahoma" charset="0"/>
              </a:rPr>
              <a:t>: GEEMD – growth, exploration, establishment, maintenance, disengagement </a:t>
            </a:r>
            <a:endParaRPr lang="en-US" sz="3300" u="sng" dirty="0" smtClean="0">
              <a:latin typeface="Tahoma" charset="0"/>
            </a:endParaRPr>
          </a:p>
          <a:p>
            <a:pPr eaLnBrk="1" hangingPunct="1"/>
            <a:r>
              <a:rPr lang="en-US" sz="3300" u="sng" dirty="0" smtClean="0">
                <a:latin typeface="Tahoma" charset="0"/>
              </a:rPr>
              <a:t>Holland</a:t>
            </a:r>
            <a:r>
              <a:rPr lang="en-US" sz="3300" dirty="0">
                <a:latin typeface="Tahoma" charset="0"/>
              </a:rPr>
              <a:t>: person (e.g. interests) &amp; environment fit</a:t>
            </a:r>
          </a:p>
          <a:p>
            <a:pPr eaLnBrk="1" hangingPunct="1"/>
            <a:r>
              <a:rPr lang="en-US" sz="3300" u="sng" dirty="0" err="1">
                <a:latin typeface="Tahoma" charset="0"/>
              </a:rPr>
              <a:t>Gottfredson</a:t>
            </a:r>
            <a:r>
              <a:rPr lang="en-US" sz="3300" dirty="0">
                <a:latin typeface="Tahoma" charset="0"/>
              </a:rPr>
              <a:t>: prestige, sex-type, THEN interests</a:t>
            </a:r>
          </a:p>
          <a:p>
            <a:pPr eaLnBrk="1" hangingPunct="1"/>
            <a:r>
              <a:rPr lang="en-US" sz="3300" u="sng" dirty="0">
                <a:latin typeface="Tahoma" charset="0"/>
              </a:rPr>
              <a:t>TWA</a:t>
            </a:r>
            <a:r>
              <a:rPr lang="en-US" sz="3300" dirty="0">
                <a:latin typeface="Tahoma" charset="0"/>
              </a:rPr>
              <a:t>: match between what you need &amp; what your employer needs </a:t>
            </a:r>
          </a:p>
          <a:p>
            <a:pPr eaLnBrk="1" hangingPunct="1"/>
            <a:r>
              <a:rPr lang="en-US" sz="3300" u="sng" dirty="0">
                <a:latin typeface="Tahoma" charset="0"/>
              </a:rPr>
              <a:t>SCCT</a:t>
            </a:r>
            <a:r>
              <a:rPr lang="en-US" sz="3300" dirty="0">
                <a:latin typeface="Tahoma" charset="0"/>
              </a:rPr>
              <a:t>: externally focused… self-efficacy &amp; role of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17381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en-US">
                <a:latin typeface="Tahoma" charset="0"/>
              </a:rPr>
              <a:t>Keep in mind…</a:t>
            </a:r>
          </a:p>
        </p:txBody>
      </p:sp>
      <p:sp>
        <p:nvSpPr>
          <p:cNvPr id="256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772400" cy="4572000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3600" dirty="0">
                <a:latin typeface="Tahoma" charset="0"/>
              </a:rPr>
              <a:t>We </a:t>
            </a:r>
            <a:r>
              <a:rPr lang="en-US" sz="3600" dirty="0" err="1">
                <a:latin typeface="Tahoma" charset="0"/>
              </a:rPr>
              <a:t>shouldn</a:t>
            </a:r>
            <a:r>
              <a:rPr lang="ja-JP" altLang="en-US" sz="3600" dirty="0">
                <a:latin typeface="Tahoma" charset="0"/>
              </a:rPr>
              <a:t>’</a:t>
            </a:r>
            <a:r>
              <a:rPr lang="en-US" altLang="ja-JP" sz="3600" dirty="0">
                <a:latin typeface="Tahoma" charset="0"/>
              </a:rPr>
              <a:t>t completely accept a </a:t>
            </a:r>
            <a:r>
              <a:rPr lang="en-US" altLang="ja-JP" sz="3600" dirty="0" smtClean="0">
                <a:latin typeface="Tahoma" charset="0"/>
              </a:rPr>
              <a:t>theory</a:t>
            </a:r>
            <a:endParaRPr lang="en-US" altLang="ja-JP" sz="3600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 sz="3600" dirty="0">
              <a:latin typeface="Tahoma" charset="0"/>
            </a:endParaRPr>
          </a:p>
          <a:p>
            <a:pPr eaLnBrk="1" hangingPunct="1"/>
            <a:r>
              <a:rPr lang="en-US" sz="3600" dirty="0">
                <a:latin typeface="Tahoma" charset="0"/>
              </a:rPr>
              <a:t>We </a:t>
            </a:r>
            <a:r>
              <a:rPr lang="en-US" sz="3600" dirty="0" err="1">
                <a:latin typeface="Tahoma" charset="0"/>
              </a:rPr>
              <a:t>shouldn</a:t>
            </a:r>
            <a:r>
              <a:rPr lang="ja-JP" altLang="en-US" sz="3600" dirty="0">
                <a:latin typeface="Tahoma" charset="0"/>
              </a:rPr>
              <a:t>’</a:t>
            </a:r>
            <a:r>
              <a:rPr lang="en-US" altLang="ja-JP" sz="3600" dirty="0">
                <a:latin typeface="Tahoma" charset="0"/>
              </a:rPr>
              <a:t>t immediately reject a </a:t>
            </a:r>
            <a:r>
              <a:rPr lang="en-US" altLang="ja-JP" sz="3600" dirty="0" smtClean="0">
                <a:latin typeface="Tahoma" charset="0"/>
              </a:rPr>
              <a:t>theory</a:t>
            </a:r>
            <a:endParaRPr lang="en-US" altLang="ja-JP" sz="3600" dirty="0">
              <a:latin typeface="Tahoma" charset="0"/>
            </a:endParaRPr>
          </a:p>
          <a:p>
            <a:pPr eaLnBrk="1" hangingPunct="1"/>
            <a:endParaRPr lang="en-US" sz="3600" dirty="0">
              <a:latin typeface="Tahoma" charset="0"/>
            </a:endParaRPr>
          </a:p>
          <a:p>
            <a:pPr eaLnBrk="1" hangingPunct="1"/>
            <a:r>
              <a:rPr lang="en-US" sz="3600" dirty="0">
                <a:latin typeface="Tahoma" charset="0"/>
              </a:rPr>
              <a:t>No theory can encompass everyone</a:t>
            </a:r>
          </a:p>
          <a:p>
            <a:pPr lvl="1" eaLnBrk="1" hangingPunct="1"/>
            <a:r>
              <a:rPr lang="ja-JP" altLang="en-US" dirty="0">
                <a:latin typeface="Tahoma" charset="0"/>
              </a:rPr>
              <a:t>“</a:t>
            </a:r>
            <a:r>
              <a:rPr lang="en-US" altLang="ja-JP" dirty="0">
                <a:latin typeface="Tahoma" charset="0"/>
              </a:rPr>
              <a:t>Essentially, all models are wrong, but some are useful.</a:t>
            </a:r>
            <a:r>
              <a:rPr lang="ja-JP" altLang="en-US" dirty="0">
                <a:latin typeface="Tahoma" charset="0"/>
              </a:rPr>
              <a:t>”</a:t>
            </a:r>
            <a:r>
              <a:rPr lang="en-US" altLang="ja-JP" dirty="0">
                <a:latin typeface="Tahoma" charset="0"/>
              </a:rPr>
              <a:t> –George Box</a:t>
            </a:r>
          </a:p>
          <a:p>
            <a:pPr lvl="1" eaLnBrk="1" hangingPunct="1"/>
            <a:endParaRPr lang="en-US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67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6087"/>
            <a:ext cx="8229600" cy="1143000"/>
          </a:xfrm>
        </p:spPr>
        <p:txBody>
          <a:bodyPr>
            <a:noAutofit/>
          </a:bodyPr>
          <a:lstStyle/>
          <a:p>
            <a:r>
              <a:rPr lang="en-US" sz="7000" dirty="0">
                <a:latin typeface="Garamond" charset="0"/>
                <a:cs typeface="Arial" charset="0"/>
              </a:rPr>
              <a:t>Social Cognitive Career Theory (SCCT)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80865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Garamond" charset="0"/>
                <a:cs typeface="Arial" charset="0"/>
              </a:rPr>
              <a:t>Overview of SCCT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137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accent2"/>
                </a:solidFill>
                <a:latin typeface="Verdana" charset="0"/>
                <a:cs typeface="Arial" charset="0"/>
              </a:rPr>
              <a:t>Lent, Brown and Hackett – </a:t>
            </a:r>
            <a:r>
              <a:rPr lang="en-US" sz="2400" b="1" dirty="0" smtClean="0">
                <a:solidFill>
                  <a:schemeClr val="accent2"/>
                </a:solidFill>
                <a:latin typeface="Verdana" charset="0"/>
                <a:cs typeface="Arial" charset="0"/>
              </a:rPr>
              <a:t>1994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>
              <a:solidFill>
                <a:schemeClr val="accent2"/>
              </a:solidFill>
              <a:latin typeface="Verdana" charset="0"/>
              <a:cs typeface="Arial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Verdana" charset="0"/>
                <a:cs typeface="Arial" charset="0"/>
              </a:rPr>
              <a:t>Grew out of Albert Bandura</a:t>
            </a:r>
            <a:r>
              <a:rPr lang="ja-JP" altLang="en-US" sz="2400" dirty="0">
                <a:latin typeface="Verdana" charset="0"/>
                <a:cs typeface="Arial" charset="0"/>
              </a:rPr>
              <a:t>’</a:t>
            </a:r>
            <a:r>
              <a:rPr lang="en-US" sz="2400" dirty="0">
                <a:latin typeface="Verdana" charset="0"/>
                <a:cs typeface="Arial" charset="0"/>
              </a:rPr>
              <a:t>s social cognitive </a:t>
            </a:r>
            <a:r>
              <a:rPr lang="en-US" sz="2400" dirty="0" smtClean="0">
                <a:latin typeface="Verdana" charset="0"/>
                <a:cs typeface="Arial" charset="0"/>
              </a:rPr>
              <a:t>theory (knowledge is obtained by observing others)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sz="2400" dirty="0" smtClean="0">
                <a:latin typeface="Verdana" charset="0"/>
                <a:cs typeface="Arial" charset="0"/>
              </a:rPr>
              <a:t> </a:t>
            </a:r>
            <a:endParaRPr lang="en-US" sz="2400" dirty="0">
              <a:latin typeface="Verdana" charset="0"/>
              <a:cs typeface="Arial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Verdana" charset="0"/>
                <a:cs typeface="Arial" charset="0"/>
              </a:rPr>
              <a:t>Attempts to address issues of culture, gender, genetic endowment, social context </a:t>
            </a:r>
            <a:r>
              <a:rPr lang="en-US" sz="2400" dirty="0" smtClean="0">
                <a:latin typeface="Verdana" charset="0"/>
                <a:cs typeface="Arial" charset="0"/>
              </a:rPr>
              <a:t>an unexpected </a:t>
            </a:r>
            <a:r>
              <a:rPr lang="en-US" sz="2400" dirty="0">
                <a:latin typeface="Verdana" charset="0"/>
                <a:cs typeface="Arial" charset="0"/>
              </a:rPr>
              <a:t>life events that may interact with and supersede the effects of career-related choices. </a:t>
            </a:r>
            <a:endParaRPr lang="en-US" sz="2400" dirty="0" smtClean="0">
              <a:latin typeface="Verdana" charset="0"/>
              <a:cs typeface="Arial" charset="0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endParaRPr lang="en-US" sz="2400" dirty="0">
              <a:latin typeface="Verdana" charset="0"/>
              <a:cs typeface="Arial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Verdana" charset="0"/>
                <a:cs typeface="Arial" charset="0"/>
              </a:rPr>
              <a:t>Focuses on the connection between self-efficacy, outcome expectations and personal goals that influence an individual</a:t>
            </a:r>
            <a:r>
              <a:rPr lang="ja-JP" altLang="en-US" sz="2400" dirty="0">
                <a:latin typeface="Verdana" charset="0"/>
                <a:cs typeface="Arial" charset="0"/>
              </a:rPr>
              <a:t>’</a:t>
            </a:r>
            <a:r>
              <a:rPr lang="en-US" sz="2400" dirty="0">
                <a:latin typeface="Verdana" charset="0"/>
                <a:cs typeface="Arial" charset="0"/>
              </a:rPr>
              <a:t>s career choice.</a:t>
            </a:r>
          </a:p>
        </p:txBody>
      </p:sp>
    </p:spTree>
    <p:extLst>
      <p:ext uri="{BB962C8B-B14F-4D97-AF65-F5344CB8AC3E}">
        <p14:creationId xmlns:p14="http://schemas.microsoft.com/office/powerpoint/2010/main" val="348584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  <a:cs typeface="Arial" charset="0"/>
              </a:rPr>
              <a:t>Assumptions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 typeface="Wingdings" charset="0"/>
              <a:buAutoNum type="arabicPeriod"/>
            </a:pPr>
            <a:r>
              <a:rPr lang="en-US" sz="2600" dirty="0">
                <a:latin typeface="Verdana" charset="0"/>
                <a:cs typeface="Arial" charset="0"/>
              </a:rPr>
              <a:t>Interests are strongly related to one</a:t>
            </a:r>
            <a:r>
              <a:rPr lang="ja-JP" altLang="en-US" sz="2600" dirty="0">
                <a:latin typeface="Verdana" charset="0"/>
                <a:cs typeface="Arial" charset="0"/>
              </a:rPr>
              <a:t>’</a:t>
            </a:r>
            <a:r>
              <a:rPr lang="en-US" sz="2600" dirty="0">
                <a:latin typeface="Verdana" charset="0"/>
                <a:cs typeface="Arial" charset="0"/>
              </a:rPr>
              <a:t>s self-efficacy and outcome expectations</a:t>
            </a:r>
          </a:p>
          <a:p>
            <a:pPr marL="533400" indent="-533400" eaLnBrk="1" hangingPunct="1">
              <a:buFont typeface="Wingdings" charset="0"/>
              <a:buAutoNum type="arabicPeriod"/>
            </a:pPr>
            <a:r>
              <a:rPr lang="en-US" sz="2600" dirty="0">
                <a:latin typeface="Verdana" charset="0"/>
                <a:cs typeface="Arial" charset="0"/>
              </a:rPr>
              <a:t>Performance accomplishments can influence learning experiences, which in turn influence self-efficacy, goals, and actions</a:t>
            </a:r>
          </a:p>
          <a:p>
            <a:pPr marL="533400" indent="-533400" eaLnBrk="1" hangingPunct="1">
              <a:buFont typeface="Wingdings" charset="0"/>
              <a:buAutoNum type="arabicPeriod"/>
            </a:pPr>
            <a:r>
              <a:rPr lang="en-US" sz="2600" dirty="0">
                <a:latin typeface="Verdana" charset="0"/>
                <a:cs typeface="Arial" charset="0"/>
              </a:rPr>
              <a:t>Self efficacy and outcome expectations vary depending on the context of the situation</a:t>
            </a:r>
          </a:p>
          <a:p>
            <a:pPr marL="914400" lvl="1" indent="-457200" eaLnBrk="1" hangingPunct="1">
              <a:buFont typeface="Wingdings" charset="0"/>
              <a:buChar char="p"/>
            </a:pPr>
            <a:r>
              <a:rPr lang="en-US" sz="2200" dirty="0">
                <a:latin typeface="Verdana" charset="0"/>
                <a:cs typeface="Arial" charset="0"/>
              </a:rPr>
              <a:t>E.g., woman taking a math class in an all-female school vs. all-male school</a:t>
            </a:r>
          </a:p>
        </p:txBody>
      </p:sp>
    </p:spTree>
    <p:extLst>
      <p:ext uri="{BB962C8B-B14F-4D97-AF65-F5344CB8AC3E}">
        <p14:creationId xmlns:p14="http://schemas.microsoft.com/office/powerpoint/2010/main" val="46425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  <a:cs typeface="Arial" charset="0"/>
              </a:rPr>
              <a:t>Self-efficacy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Verdana" charset="0"/>
                <a:cs typeface="Arial" charset="0"/>
              </a:rPr>
              <a:t>Perceived judgments or beliefs of one</a:t>
            </a:r>
            <a:r>
              <a:rPr lang="ja-JP" altLang="en-US" sz="2400" dirty="0">
                <a:latin typeface="Verdana" charset="0"/>
                <a:cs typeface="Arial" charset="0"/>
              </a:rPr>
              <a:t>’</a:t>
            </a:r>
            <a:r>
              <a:rPr lang="en-US" sz="2400" dirty="0">
                <a:latin typeface="Verdana" charset="0"/>
                <a:cs typeface="Arial" charset="0"/>
              </a:rPr>
              <a:t>s capacity to successfully perform a task or </a:t>
            </a:r>
            <a:r>
              <a:rPr lang="en-US" sz="2400" dirty="0" smtClean="0">
                <a:latin typeface="Verdana" charset="0"/>
                <a:cs typeface="Arial" charset="0"/>
              </a:rPr>
              <a:t>behavior</a:t>
            </a:r>
            <a:endParaRPr lang="en-US" sz="2400" dirty="0">
              <a:latin typeface="Verdana" charset="0"/>
              <a:cs typeface="Arial" charset="0"/>
            </a:endParaRPr>
          </a:p>
          <a:p>
            <a:pPr lvl="1"/>
            <a:r>
              <a:rPr lang="en-US" sz="2000" dirty="0" smtClean="0">
                <a:latin typeface="Verdana" charset="0"/>
                <a:cs typeface="Arial" charset="0"/>
              </a:rPr>
              <a:t> </a:t>
            </a:r>
            <a:r>
              <a:rPr lang="en-US" sz="2000" dirty="0">
                <a:latin typeface="Verdana" charset="0"/>
                <a:cs typeface="Arial" charset="0"/>
              </a:rPr>
              <a:t>A </a:t>
            </a:r>
            <a:r>
              <a:rPr lang="en-US" sz="2000" i="1" dirty="0">
                <a:latin typeface="Verdana" charset="0"/>
                <a:cs typeface="Arial" charset="0"/>
              </a:rPr>
              <a:t>cognitive</a:t>
            </a:r>
            <a:r>
              <a:rPr lang="en-US" sz="2000" dirty="0">
                <a:latin typeface="Verdana" charset="0"/>
                <a:cs typeface="Arial" charset="0"/>
              </a:rPr>
              <a:t> appraisal of one</a:t>
            </a:r>
            <a:r>
              <a:rPr lang="ja-JP" altLang="en-US" sz="2000" dirty="0">
                <a:latin typeface="Verdana" charset="0"/>
                <a:cs typeface="Arial" charset="0"/>
              </a:rPr>
              <a:t>’</a:t>
            </a:r>
            <a:r>
              <a:rPr lang="en-US" sz="2000" dirty="0">
                <a:latin typeface="Verdana" charset="0"/>
                <a:cs typeface="Arial" charset="0"/>
              </a:rPr>
              <a:t>s abilities</a:t>
            </a:r>
          </a:p>
          <a:p>
            <a:pPr eaLnBrk="1" hangingPunct="1"/>
            <a:r>
              <a:rPr lang="en-US" sz="2400" dirty="0">
                <a:latin typeface="Verdana" charset="0"/>
                <a:cs typeface="Arial" charset="0"/>
              </a:rPr>
              <a:t>These beliefs develop throughout our lives, vary by task, and can change</a:t>
            </a:r>
          </a:p>
          <a:p>
            <a:pPr eaLnBrk="1" hangingPunct="1"/>
            <a:r>
              <a:rPr lang="en-US" sz="2400" dirty="0">
                <a:latin typeface="Verdana" charset="0"/>
                <a:cs typeface="Arial" charset="0"/>
              </a:rPr>
              <a:t>We develop self-efficacy through: </a:t>
            </a:r>
          </a:p>
          <a:p>
            <a:pPr lvl="1" eaLnBrk="1" hangingPunct="1"/>
            <a:r>
              <a:rPr lang="en-US" sz="2000" dirty="0">
                <a:latin typeface="Verdana" charset="0"/>
                <a:cs typeface="Arial" charset="0"/>
              </a:rPr>
              <a:t>personal accomplishments </a:t>
            </a:r>
          </a:p>
          <a:p>
            <a:pPr lvl="1" eaLnBrk="1" hangingPunct="1"/>
            <a:r>
              <a:rPr lang="en-US" sz="2000" dirty="0">
                <a:latin typeface="Verdana" charset="0"/>
                <a:cs typeface="Arial" charset="0"/>
              </a:rPr>
              <a:t>vicarious learning </a:t>
            </a:r>
          </a:p>
          <a:p>
            <a:pPr lvl="1" eaLnBrk="1" hangingPunct="1"/>
            <a:r>
              <a:rPr lang="en-US" sz="2000" dirty="0">
                <a:latin typeface="Verdana" charset="0"/>
                <a:cs typeface="Arial" charset="0"/>
              </a:rPr>
              <a:t>social persuasion </a:t>
            </a:r>
          </a:p>
          <a:p>
            <a:pPr lvl="1" eaLnBrk="1" hangingPunct="1"/>
            <a:r>
              <a:rPr lang="en-US" sz="2000" dirty="0">
                <a:latin typeface="Verdana" charset="0"/>
                <a:cs typeface="Arial" charset="0"/>
              </a:rPr>
              <a:t>physiological states and reactions to the events in which we are </a:t>
            </a:r>
            <a:r>
              <a:rPr lang="en-US" sz="2000" dirty="0" smtClean="0">
                <a:latin typeface="Verdana" charset="0"/>
                <a:cs typeface="Arial" charset="0"/>
              </a:rPr>
              <a:t>performing (e.g., anxiety) </a:t>
            </a:r>
            <a:endParaRPr lang="en-US" sz="2000" dirty="0">
              <a:latin typeface="Verdana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Verdan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71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3926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Garamond" charset="0"/>
                <a:cs typeface="Times New Roman" charset="0"/>
              </a:rPr>
              <a:t>Four Sources of Self-Efficacy</a:t>
            </a:r>
            <a:r>
              <a:rPr lang="en-US" sz="3200">
                <a:latin typeface="Garamond" charset="0"/>
                <a:cs typeface="Times New Roman" charset="0"/>
              </a:rPr>
              <a:t>:</a:t>
            </a:r>
            <a:endParaRPr lang="en-US" sz="3600">
              <a:latin typeface="Garamond" charset="0"/>
              <a:cs typeface="Times New Roman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46490"/>
            <a:ext cx="7772400" cy="4648200"/>
          </a:xfrm>
        </p:spPr>
        <p:txBody>
          <a:bodyPr>
            <a:normAutofit/>
          </a:bodyPr>
          <a:lstStyle/>
          <a:p>
            <a:pPr marL="533400" indent="-533400" eaLnBrk="1" hangingPunct="1">
              <a:lnSpc>
                <a:spcPct val="90000"/>
              </a:lnSpc>
              <a:spcAft>
                <a:spcPct val="20000"/>
              </a:spcAft>
              <a:buFont typeface="Wingdings" charset="0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Verdana" charset="0"/>
                <a:cs typeface="Times New Roman" charset="0"/>
              </a:rPr>
              <a:t>Performance </a:t>
            </a:r>
            <a:r>
              <a:rPr lang="en-US" sz="2400" b="1" dirty="0" smtClean="0">
                <a:solidFill>
                  <a:schemeClr val="accent1"/>
                </a:solidFill>
                <a:latin typeface="Verdana" charset="0"/>
                <a:cs typeface="Times New Roman" charset="0"/>
              </a:rPr>
              <a:t>accomplishment</a:t>
            </a:r>
            <a:endParaRPr lang="en-US" sz="2400" b="1" dirty="0">
              <a:solidFill>
                <a:srgbClr val="FF0066"/>
              </a:solidFill>
              <a:latin typeface="Verdana" charset="0"/>
              <a:cs typeface="Times New Roman" charset="0"/>
            </a:endParaRPr>
          </a:p>
          <a:p>
            <a:pPr marL="933450" lvl="1" indent="-533400">
              <a:lnSpc>
                <a:spcPct val="90000"/>
              </a:lnSpc>
              <a:spcAft>
                <a:spcPct val="20000"/>
              </a:spcAft>
            </a:pPr>
            <a:r>
              <a:rPr lang="en-US" sz="2000" dirty="0">
                <a:latin typeface="Verdana" charset="0"/>
                <a:cs typeface="Times New Roman" charset="0"/>
              </a:rPr>
              <a:t>A</a:t>
            </a:r>
            <a:r>
              <a:rPr lang="en-US" sz="2000" dirty="0" smtClean="0">
                <a:latin typeface="Verdana" charset="0"/>
                <a:cs typeface="Times New Roman" charset="0"/>
              </a:rPr>
              <a:t>ctually </a:t>
            </a:r>
            <a:r>
              <a:rPr lang="en-US" sz="2000" dirty="0">
                <a:latin typeface="Verdana" charset="0"/>
                <a:cs typeface="Times New Roman" charset="0"/>
              </a:rPr>
              <a:t>succeeding or failing at something </a:t>
            </a:r>
            <a:r>
              <a:rPr lang="en-US" sz="2000" dirty="0" smtClean="0">
                <a:latin typeface="Verdana" charset="0"/>
                <a:cs typeface="Times New Roman" charset="0"/>
              </a:rPr>
              <a:t>yourself </a:t>
            </a:r>
            <a:r>
              <a:rPr lang="en-US" sz="2000" dirty="0">
                <a:latin typeface="Verdana" charset="0"/>
                <a:cs typeface="Times New Roman" charset="0"/>
              </a:rPr>
              <a:t>(i.e. gets A on the math test)</a:t>
            </a:r>
          </a:p>
          <a:p>
            <a:pPr marL="533400" indent="-533400" eaLnBrk="1" hangingPunct="1">
              <a:lnSpc>
                <a:spcPct val="90000"/>
              </a:lnSpc>
              <a:spcAft>
                <a:spcPct val="20000"/>
              </a:spcAft>
              <a:buFont typeface="Wingdings" charset="0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Verdana" charset="0"/>
                <a:cs typeface="Times New Roman" charset="0"/>
              </a:rPr>
              <a:t>Vicarious </a:t>
            </a:r>
            <a:r>
              <a:rPr lang="en-US" sz="2400" b="1" dirty="0" smtClean="0">
                <a:solidFill>
                  <a:schemeClr val="accent1"/>
                </a:solidFill>
                <a:latin typeface="Verdana" charset="0"/>
                <a:cs typeface="Times New Roman" charset="0"/>
              </a:rPr>
              <a:t>experience</a:t>
            </a:r>
            <a:endParaRPr lang="en-US" sz="2400" b="1" dirty="0">
              <a:latin typeface="Verdana" charset="0"/>
              <a:cs typeface="Times New Roman" charset="0"/>
            </a:endParaRPr>
          </a:p>
          <a:p>
            <a:pPr marL="933450" lvl="1" indent="-533400">
              <a:lnSpc>
                <a:spcPct val="90000"/>
              </a:lnSpc>
              <a:spcAft>
                <a:spcPct val="20000"/>
              </a:spcAft>
            </a:pPr>
            <a:r>
              <a:rPr lang="en-US" sz="2000" dirty="0">
                <a:latin typeface="Verdana" charset="0"/>
                <a:cs typeface="Times New Roman" charset="0"/>
              </a:rPr>
              <a:t>O</a:t>
            </a:r>
            <a:r>
              <a:rPr lang="en-US" sz="2000" dirty="0" smtClean="0">
                <a:latin typeface="Verdana" charset="0"/>
                <a:cs typeface="Times New Roman" charset="0"/>
              </a:rPr>
              <a:t>bservational learning </a:t>
            </a:r>
            <a:r>
              <a:rPr lang="en-US" sz="2000" dirty="0">
                <a:latin typeface="Verdana" charset="0"/>
                <a:cs typeface="Times New Roman" charset="0"/>
              </a:rPr>
              <a:t>— seeing someone else succeed or fail at some </a:t>
            </a:r>
            <a:r>
              <a:rPr lang="en-US" sz="2000" dirty="0" smtClean="0">
                <a:latin typeface="Verdana" charset="0"/>
                <a:cs typeface="Times New Roman" charset="0"/>
              </a:rPr>
              <a:t>task</a:t>
            </a:r>
            <a:endParaRPr lang="en-US" sz="2000" b="1" dirty="0">
              <a:latin typeface="Verdana" charset="0"/>
              <a:cs typeface="Times New Roman" charset="0"/>
            </a:endParaRPr>
          </a:p>
          <a:p>
            <a:pPr marL="533400" indent="-533400" eaLnBrk="1" hangingPunct="1">
              <a:lnSpc>
                <a:spcPct val="90000"/>
              </a:lnSpc>
              <a:spcAft>
                <a:spcPct val="20000"/>
              </a:spcAft>
              <a:buFont typeface="Wingdings" charset="0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Verdana" charset="0"/>
                <a:cs typeface="Times New Roman" charset="0"/>
              </a:rPr>
              <a:t>Social </a:t>
            </a:r>
            <a:r>
              <a:rPr lang="en-US" sz="2400" b="1" dirty="0" smtClean="0">
                <a:solidFill>
                  <a:schemeClr val="accent1"/>
                </a:solidFill>
                <a:latin typeface="Verdana" charset="0"/>
                <a:cs typeface="Times New Roman" charset="0"/>
              </a:rPr>
              <a:t>persuasion</a:t>
            </a:r>
            <a:endParaRPr lang="en-US" sz="2400" b="1" dirty="0">
              <a:solidFill>
                <a:srgbClr val="FF0066"/>
              </a:solidFill>
              <a:latin typeface="Verdana" charset="0"/>
              <a:cs typeface="Times New Roman" charset="0"/>
            </a:endParaRPr>
          </a:p>
          <a:p>
            <a:pPr marL="933450" lvl="1" indent="-533400">
              <a:lnSpc>
                <a:spcPct val="90000"/>
              </a:lnSpc>
              <a:spcAft>
                <a:spcPct val="20000"/>
              </a:spcAft>
            </a:pPr>
            <a:r>
              <a:rPr lang="en-US" sz="2000" dirty="0">
                <a:latin typeface="Verdana" charset="0"/>
                <a:cs typeface="Times New Roman" charset="0"/>
              </a:rPr>
              <a:t>G</a:t>
            </a:r>
            <a:r>
              <a:rPr lang="en-US" sz="2000" dirty="0" smtClean="0">
                <a:latin typeface="Verdana" charset="0"/>
                <a:cs typeface="Times New Roman" charset="0"/>
              </a:rPr>
              <a:t>etting </a:t>
            </a:r>
            <a:r>
              <a:rPr lang="en-US" sz="2000" dirty="0">
                <a:latin typeface="Verdana" charset="0"/>
                <a:cs typeface="Times New Roman" charset="0"/>
              </a:rPr>
              <a:t>encouragement or discouragement about performance or potential </a:t>
            </a:r>
          </a:p>
          <a:p>
            <a:pPr marL="533400" indent="-533400" eaLnBrk="1" hangingPunct="1">
              <a:lnSpc>
                <a:spcPct val="90000"/>
              </a:lnSpc>
              <a:spcAft>
                <a:spcPct val="20000"/>
              </a:spcAft>
              <a:buFont typeface="Wingdings" charset="0"/>
              <a:buAutoNum type="arabicPeriod"/>
            </a:pPr>
            <a:r>
              <a:rPr lang="en-US" sz="2400" b="1" dirty="0" smtClean="0">
                <a:solidFill>
                  <a:schemeClr val="accent1"/>
                </a:solidFill>
                <a:latin typeface="Verdana" charset="0"/>
                <a:cs typeface="Times New Roman" charset="0"/>
              </a:rPr>
              <a:t>Emotional </a:t>
            </a:r>
            <a:r>
              <a:rPr lang="en-US" sz="2400" b="1" dirty="0">
                <a:solidFill>
                  <a:schemeClr val="accent1"/>
                </a:solidFill>
                <a:latin typeface="Verdana" charset="0"/>
                <a:cs typeface="Times New Roman" charset="0"/>
              </a:rPr>
              <a:t>arousal (anxiety</a:t>
            </a:r>
            <a:r>
              <a:rPr lang="en-US" sz="2400" b="1" dirty="0" smtClean="0">
                <a:solidFill>
                  <a:schemeClr val="accent1"/>
                </a:solidFill>
                <a:latin typeface="Verdana" charset="0"/>
                <a:cs typeface="Times New Roman" charset="0"/>
              </a:rPr>
              <a:t>)</a:t>
            </a:r>
            <a:endParaRPr lang="en-US" sz="2400" b="1" dirty="0">
              <a:solidFill>
                <a:srgbClr val="FF0066"/>
              </a:solidFill>
              <a:latin typeface="Verdana" charset="0"/>
              <a:cs typeface="Times New Roman" charset="0"/>
            </a:endParaRPr>
          </a:p>
          <a:p>
            <a:pPr marL="933450" lvl="1" indent="-533400">
              <a:lnSpc>
                <a:spcPct val="90000"/>
              </a:lnSpc>
              <a:spcAft>
                <a:spcPct val="20000"/>
              </a:spcAft>
            </a:pPr>
            <a:r>
              <a:rPr lang="en-US" sz="2000" dirty="0">
                <a:latin typeface="Verdana" charset="0"/>
                <a:cs typeface="Times New Roman" charset="0"/>
              </a:rPr>
              <a:t>H</a:t>
            </a:r>
            <a:r>
              <a:rPr lang="en-US" sz="2000" dirty="0" smtClean="0">
                <a:latin typeface="Verdana" charset="0"/>
                <a:cs typeface="Times New Roman" charset="0"/>
              </a:rPr>
              <a:t>ow </a:t>
            </a:r>
            <a:r>
              <a:rPr lang="en-US" sz="2000" dirty="0">
                <a:latin typeface="Verdana" charset="0"/>
                <a:cs typeface="Times New Roman" charset="0"/>
              </a:rPr>
              <a:t>physiologically aroused or anxious you may get before performance of a </a:t>
            </a:r>
            <a:r>
              <a:rPr lang="en-US" sz="2000" dirty="0" smtClean="0">
                <a:latin typeface="Verdana" charset="0"/>
                <a:cs typeface="Times New Roman" charset="0"/>
              </a:rPr>
              <a:t>task </a:t>
            </a:r>
            <a:endParaRPr lang="en-US" sz="2000" dirty="0">
              <a:latin typeface="Verdana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36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  <a:cs typeface="Arial" charset="0"/>
              </a:rPr>
              <a:t>Outcome Expectations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97" y="1600200"/>
            <a:ext cx="8527527" cy="4525963"/>
          </a:xfrm>
        </p:spPr>
        <p:txBody>
          <a:bodyPr/>
          <a:lstStyle/>
          <a:p>
            <a:pPr lvl="1" eaLnBrk="1" hangingPunct="1"/>
            <a:endParaRPr lang="en-US" sz="2000" dirty="0">
              <a:latin typeface="Verdana" charset="0"/>
              <a:cs typeface="Arial" charset="0"/>
            </a:endParaRPr>
          </a:p>
          <a:p>
            <a:pPr eaLnBrk="1" hangingPunct="1"/>
            <a:r>
              <a:rPr lang="en-US" dirty="0" smtClean="0">
                <a:latin typeface="Verdana" charset="0"/>
                <a:cs typeface="Arial" charset="0"/>
              </a:rPr>
              <a:t>The </a:t>
            </a:r>
            <a:r>
              <a:rPr lang="en-US" dirty="0">
                <a:latin typeface="Verdana" charset="0"/>
                <a:cs typeface="Arial" charset="0"/>
              </a:rPr>
              <a:t>expected outcomes resulting from our performance in a particular event serve to motivate us to further </a:t>
            </a:r>
            <a:r>
              <a:rPr lang="en-US" dirty="0" smtClean="0">
                <a:latin typeface="Verdana" charset="0"/>
                <a:cs typeface="Arial" charset="0"/>
              </a:rPr>
              <a:t>action</a:t>
            </a:r>
            <a:endParaRPr lang="en-US" dirty="0">
              <a:latin typeface="Verdana" charset="0"/>
              <a:cs typeface="Arial" charset="0"/>
            </a:endParaRPr>
          </a:p>
          <a:p>
            <a:pPr lvl="1" eaLnBrk="1" hangingPunct="1"/>
            <a:r>
              <a:rPr lang="en-US" sz="2400" dirty="0">
                <a:latin typeface="Verdana" charset="0"/>
                <a:cs typeface="Arial" charset="0"/>
              </a:rPr>
              <a:t>Some of us are motivated by simply doing a task </a:t>
            </a:r>
          </a:p>
          <a:p>
            <a:pPr lvl="1" eaLnBrk="1" hangingPunct="1"/>
            <a:r>
              <a:rPr lang="en-US" sz="2400" dirty="0">
                <a:latin typeface="Verdana" charset="0"/>
                <a:cs typeface="Arial" charset="0"/>
              </a:rPr>
              <a:t>Others may require a reward for doing a task </a:t>
            </a:r>
          </a:p>
          <a:p>
            <a:pPr lvl="1" eaLnBrk="1" hangingPunct="1"/>
            <a:r>
              <a:rPr lang="en-US" sz="2400" dirty="0">
                <a:latin typeface="Verdana" charset="0"/>
                <a:cs typeface="Arial" charset="0"/>
              </a:rPr>
              <a:t>Still others may believe we must do the task </a:t>
            </a:r>
            <a:r>
              <a:rPr lang="en-US" sz="2400" dirty="0" smtClean="0">
                <a:latin typeface="Verdana" charset="0"/>
                <a:cs typeface="Arial" charset="0"/>
              </a:rPr>
              <a:t>well</a:t>
            </a:r>
            <a:endParaRPr lang="en-US" sz="2400" dirty="0">
              <a:latin typeface="Verdana" charset="0"/>
              <a:cs typeface="Arial" charset="0"/>
            </a:endParaRPr>
          </a:p>
          <a:p>
            <a:pPr eaLnBrk="1" hangingPunct="1"/>
            <a:endParaRPr lang="en-US" sz="2400" dirty="0">
              <a:latin typeface="Verdan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70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58200" cy="11398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800">
                <a:latin typeface="Garamond" charset="0"/>
                <a:cs typeface="Arial" charset="0"/>
              </a:rPr>
              <a:t>The Relationship between Self-efficacy, Outcome Expectations, and Personal Goals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530725"/>
          </a:xfrm>
        </p:spPr>
        <p:txBody>
          <a:bodyPr>
            <a:normAutofit fontScale="92500"/>
          </a:bodyPr>
          <a:lstStyle/>
          <a:p>
            <a:pPr>
              <a:lnSpc>
                <a:spcPct val="95000"/>
              </a:lnSpc>
            </a:pPr>
            <a:r>
              <a:rPr lang="en-US" sz="2400" dirty="0">
                <a:latin typeface="Verdana" charset="0"/>
                <a:cs typeface="Arial" charset="0"/>
              </a:rPr>
              <a:t>An individual develops an expertise/ability for a particular endeavor and meets with success. </a:t>
            </a:r>
            <a:endParaRPr lang="en-US" sz="2400" dirty="0" smtClean="0">
              <a:latin typeface="Verdana" charset="0"/>
              <a:cs typeface="Arial" charset="0"/>
            </a:endParaRPr>
          </a:p>
          <a:p>
            <a:pPr marL="0" indent="0">
              <a:lnSpc>
                <a:spcPct val="95000"/>
              </a:lnSpc>
              <a:buNone/>
            </a:pPr>
            <a:endParaRPr lang="en-US" sz="2400" dirty="0" smtClean="0">
              <a:latin typeface="Verdana" charset="0"/>
              <a:cs typeface="Arial" charset="0"/>
            </a:endParaRPr>
          </a:p>
          <a:p>
            <a:pPr>
              <a:lnSpc>
                <a:spcPct val="95000"/>
              </a:lnSpc>
            </a:pPr>
            <a:r>
              <a:rPr lang="en-US" sz="2400" dirty="0" smtClean="0">
                <a:latin typeface="Verdana" charset="0"/>
                <a:cs typeface="Arial" charset="0"/>
              </a:rPr>
              <a:t>This </a:t>
            </a:r>
            <a:r>
              <a:rPr lang="en-US" sz="2400" dirty="0">
                <a:latin typeface="Verdana" charset="0"/>
                <a:cs typeface="Arial" charset="0"/>
              </a:rPr>
              <a:t>reinforces one</a:t>
            </a:r>
            <a:r>
              <a:rPr lang="ja-JP" altLang="en-US" sz="2400" dirty="0">
                <a:latin typeface="Verdana" charset="0"/>
                <a:cs typeface="Arial" charset="0"/>
              </a:rPr>
              <a:t>’</a:t>
            </a:r>
            <a:r>
              <a:rPr lang="en-US" sz="2400" dirty="0">
                <a:latin typeface="Verdana" charset="0"/>
                <a:cs typeface="Arial" charset="0"/>
              </a:rPr>
              <a:t>s </a:t>
            </a:r>
            <a:r>
              <a:rPr lang="en-US" sz="2400" b="1" dirty="0">
                <a:solidFill>
                  <a:schemeClr val="accent1"/>
                </a:solidFill>
                <a:latin typeface="Verdana" charset="0"/>
                <a:cs typeface="Arial" charset="0"/>
              </a:rPr>
              <a:t>self-efficacy</a:t>
            </a:r>
            <a:r>
              <a:rPr lang="en-US" sz="2400" dirty="0">
                <a:latin typeface="Verdana" charset="0"/>
                <a:cs typeface="Arial" charset="0"/>
              </a:rPr>
              <a:t> or belief in future continued success in the use of this ability/expertise. </a:t>
            </a:r>
            <a:endParaRPr lang="en-US" sz="2400" dirty="0" smtClean="0">
              <a:latin typeface="Verdana" charset="0"/>
              <a:cs typeface="Arial" charset="0"/>
            </a:endParaRPr>
          </a:p>
          <a:p>
            <a:pPr marL="0" indent="0">
              <a:lnSpc>
                <a:spcPct val="95000"/>
              </a:lnSpc>
              <a:buNone/>
            </a:pPr>
            <a:endParaRPr lang="en-US" sz="2400" dirty="0" smtClean="0">
              <a:latin typeface="Verdana" charset="0"/>
              <a:cs typeface="Arial" charset="0"/>
            </a:endParaRPr>
          </a:p>
          <a:p>
            <a:pPr>
              <a:lnSpc>
                <a:spcPct val="95000"/>
              </a:lnSpc>
            </a:pPr>
            <a:r>
              <a:rPr lang="en-US" sz="2400" dirty="0" smtClean="0">
                <a:latin typeface="Verdana" charset="0"/>
                <a:cs typeface="Arial" charset="0"/>
              </a:rPr>
              <a:t>As </a:t>
            </a:r>
            <a:r>
              <a:rPr lang="en-US" sz="2400" dirty="0">
                <a:latin typeface="Verdana" charset="0"/>
                <a:cs typeface="Arial" charset="0"/>
              </a:rPr>
              <a:t>a result, one is likely to develop </a:t>
            </a:r>
            <a:r>
              <a:rPr lang="en-US" sz="2400" b="1" dirty="0">
                <a:solidFill>
                  <a:schemeClr val="accent1"/>
                </a:solidFill>
                <a:latin typeface="Verdana" charset="0"/>
                <a:cs typeface="Arial" charset="0"/>
              </a:rPr>
              <a:t>goals</a:t>
            </a:r>
            <a:r>
              <a:rPr lang="en-US" sz="2400" dirty="0">
                <a:latin typeface="Verdana" charset="0"/>
                <a:cs typeface="Arial" charset="0"/>
              </a:rPr>
              <a:t> that involve continuing involvement in that activity/endeavor. </a:t>
            </a:r>
            <a:endParaRPr lang="en-US" sz="2400" dirty="0" smtClean="0">
              <a:latin typeface="Verdana" charset="0"/>
              <a:cs typeface="Arial" charset="0"/>
            </a:endParaRPr>
          </a:p>
          <a:p>
            <a:pPr marL="0" indent="0">
              <a:lnSpc>
                <a:spcPct val="95000"/>
              </a:lnSpc>
              <a:buNone/>
            </a:pPr>
            <a:endParaRPr lang="en-US" sz="2400" dirty="0" smtClean="0">
              <a:latin typeface="Verdana" charset="0"/>
              <a:cs typeface="Arial" charset="0"/>
            </a:endParaRPr>
          </a:p>
          <a:p>
            <a:pPr>
              <a:lnSpc>
                <a:spcPct val="95000"/>
              </a:lnSpc>
            </a:pPr>
            <a:r>
              <a:rPr lang="en-US" sz="2400" dirty="0" smtClean="0">
                <a:latin typeface="Verdana" charset="0"/>
                <a:cs typeface="Arial" charset="0"/>
              </a:rPr>
              <a:t>Contextual </a:t>
            </a:r>
            <a:r>
              <a:rPr lang="en-US" sz="2400" dirty="0">
                <a:latin typeface="Verdana" charset="0"/>
                <a:cs typeface="Arial" charset="0"/>
              </a:rPr>
              <a:t>factors come into play by influencing the individual</a:t>
            </a:r>
            <a:r>
              <a:rPr lang="ja-JP" altLang="en-US" sz="2400" dirty="0">
                <a:latin typeface="Verdana" charset="0"/>
                <a:cs typeface="Arial" charset="0"/>
              </a:rPr>
              <a:t>’</a:t>
            </a:r>
            <a:r>
              <a:rPr lang="en-US" sz="2400" dirty="0">
                <a:latin typeface="Verdana" charset="0"/>
                <a:cs typeface="Arial" charset="0"/>
              </a:rPr>
              <a:t>s perception of the </a:t>
            </a:r>
            <a:r>
              <a:rPr lang="en-US" sz="2400" b="1" dirty="0">
                <a:solidFill>
                  <a:schemeClr val="accent1"/>
                </a:solidFill>
                <a:latin typeface="Verdana" charset="0"/>
                <a:cs typeface="Arial" charset="0"/>
              </a:rPr>
              <a:t>outcome expectation</a:t>
            </a:r>
            <a:r>
              <a:rPr lang="en-US" sz="2400" dirty="0">
                <a:latin typeface="Verdana" charset="0"/>
                <a:cs typeface="Arial" charset="0"/>
              </a:rPr>
              <a:t>.</a:t>
            </a:r>
            <a:endParaRPr lang="en-US" sz="2400" b="1" dirty="0">
              <a:latin typeface="Verdan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8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3-30 at 11.34.58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4" b="7797"/>
          <a:stretch/>
        </p:blipFill>
        <p:spPr>
          <a:xfrm>
            <a:off x="705900" y="474133"/>
            <a:ext cx="7709968" cy="38946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14133" y="4707466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April 5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, 2017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0710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77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1988"/>
            <a:ext cx="8229600" cy="4525963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8800" dirty="0">
                <a:latin typeface="Verdana" charset="0"/>
                <a:cs typeface="Arial" charset="0"/>
              </a:rPr>
              <a:t>An individual develops an expertise/ability for a particular endeavor and meets with success</a:t>
            </a:r>
            <a:r>
              <a:rPr lang="en-US" sz="8800" dirty="0" smtClean="0">
                <a:latin typeface="Verdana" charset="0"/>
                <a:cs typeface="Arial" charset="0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sz="7200" dirty="0" smtClean="0">
                <a:solidFill>
                  <a:srgbClr val="FF0000"/>
                </a:solidFill>
                <a:latin typeface="Verdana" charset="0"/>
                <a:cs typeface="Arial" charset="0"/>
              </a:rPr>
              <a:t>During middle school, you learn to play basketball and are the starting point guard on your school’s team</a:t>
            </a:r>
          </a:p>
          <a:p>
            <a:pPr>
              <a:lnSpc>
                <a:spcPct val="120000"/>
              </a:lnSpc>
            </a:pPr>
            <a:r>
              <a:rPr lang="en-US" sz="8800" dirty="0" smtClean="0">
                <a:latin typeface="Verdana" charset="0"/>
                <a:cs typeface="Arial" charset="0"/>
              </a:rPr>
              <a:t>This </a:t>
            </a:r>
            <a:r>
              <a:rPr lang="en-US" sz="8800" dirty="0">
                <a:latin typeface="Verdana" charset="0"/>
                <a:cs typeface="Arial" charset="0"/>
              </a:rPr>
              <a:t>reinforces one</a:t>
            </a:r>
            <a:r>
              <a:rPr lang="ja-JP" altLang="en-US" sz="8800" dirty="0">
                <a:latin typeface="Verdana" charset="0"/>
                <a:cs typeface="Arial" charset="0"/>
              </a:rPr>
              <a:t>’</a:t>
            </a:r>
            <a:r>
              <a:rPr lang="en-US" sz="8800" dirty="0">
                <a:latin typeface="Verdana" charset="0"/>
                <a:cs typeface="Arial" charset="0"/>
              </a:rPr>
              <a:t>s </a:t>
            </a:r>
            <a:r>
              <a:rPr lang="en-US" sz="8800" b="1" dirty="0">
                <a:solidFill>
                  <a:schemeClr val="accent1"/>
                </a:solidFill>
                <a:latin typeface="Verdana" charset="0"/>
                <a:cs typeface="Arial" charset="0"/>
              </a:rPr>
              <a:t>self-efficacy</a:t>
            </a:r>
            <a:r>
              <a:rPr lang="en-US" sz="8800" dirty="0">
                <a:latin typeface="Verdana" charset="0"/>
                <a:cs typeface="Arial" charset="0"/>
              </a:rPr>
              <a:t> or belief in future continued success in the use of this ability/expertise</a:t>
            </a:r>
            <a:r>
              <a:rPr lang="en-US" sz="8800" dirty="0" smtClean="0">
                <a:latin typeface="Verdana" charset="0"/>
                <a:cs typeface="Arial" charset="0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sz="7200" dirty="0" smtClean="0">
                <a:solidFill>
                  <a:srgbClr val="FF0000"/>
                </a:solidFill>
                <a:latin typeface="Verdana" charset="0"/>
                <a:cs typeface="Arial" charset="0"/>
              </a:rPr>
              <a:t>You try out for and make the varsity team as a freshman in high school</a:t>
            </a:r>
            <a:endParaRPr lang="en-US" sz="9200" dirty="0">
              <a:solidFill>
                <a:srgbClr val="FF0000"/>
              </a:solidFill>
              <a:latin typeface="Verdana" charset="0"/>
              <a:cs typeface="Arial" charset="0"/>
            </a:endParaRPr>
          </a:p>
          <a:p>
            <a:pPr>
              <a:lnSpc>
                <a:spcPct val="120000"/>
              </a:lnSpc>
            </a:pPr>
            <a:r>
              <a:rPr lang="en-US" sz="8800" dirty="0">
                <a:latin typeface="Verdana" charset="0"/>
                <a:cs typeface="Arial" charset="0"/>
              </a:rPr>
              <a:t>As a result, one is likely to develop </a:t>
            </a:r>
            <a:r>
              <a:rPr lang="en-US" sz="8800" b="1" dirty="0">
                <a:solidFill>
                  <a:schemeClr val="accent1"/>
                </a:solidFill>
                <a:latin typeface="Verdana" charset="0"/>
                <a:cs typeface="Arial" charset="0"/>
              </a:rPr>
              <a:t>goals</a:t>
            </a:r>
            <a:r>
              <a:rPr lang="en-US" sz="8800" dirty="0">
                <a:latin typeface="Verdana" charset="0"/>
                <a:cs typeface="Arial" charset="0"/>
              </a:rPr>
              <a:t> that involve continuing involvement in that activity/endeavor. </a:t>
            </a:r>
            <a:endParaRPr lang="en-US" sz="8800" dirty="0" smtClean="0">
              <a:latin typeface="Verdana" charset="0"/>
              <a:cs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sz="7200" dirty="0" smtClean="0">
                <a:solidFill>
                  <a:srgbClr val="FF0000"/>
                </a:solidFill>
                <a:latin typeface="Verdana" charset="0"/>
                <a:cs typeface="Arial" charset="0"/>
              </a:rPr>
              <a:t>You decide you want to earn a scholarship to play basketball in college</a:t>
            </a:r>
            <a:endParaRPr lang="en-US" sz="7200" dirty="0">
              <a:solidFill>
                <a:srgbClr val="FF0000"/>
              </a:solidFill>
              <a:latin typeface="Verdana" charset="0"/>
              <a:cs typeface="Arial" charset="0"/>
            </a:endParaRPr>
          </a:p>
          <a:p>
            <a:pPr>
              <a:lnSpc>
                <a:spcPct val="120000"/>
              </a:lnSpc>
            </a:pPr>
            <a:r>
              <a:rPr lang="en-US" sz="8800" dirty="0">
                <a:latin typeface="Verdana" charset="0"/>
                <a:cs typeface="Arial" charset="0"/>
              </a:rPr>
              <a:t>Contextual factors come into play by influencing the individual</a:t>
            </a:r>
            <a:r>
              <a:rPr lang="ja-JP" altLang="en-US" sz="8800" dirty="0">
                <a:latin typeface="Verdana" charset="0"/>
                <a:cs typeface="Arial" charset="0"/>
              </a:rPr>
              <a:t>’</a:t>
            </a:r>
            <a:r>
              <a:rPr lang="en-US" sz="8800" dirty="0">
                <a:latin typeface="Verdana" charset="0"/>
                <a:cs typeface="Arial" charset="0"/>
              </a:rPr>
              <a:t>s perception of the </a:t>
            </a:r>
            <a:r>
              <a:rPr lang="en-US" sz="8800" b="1" dirty="0">
                <a:solidFill>
                  <a:schemeClr val="accent1"/>
                </a:solidFill>
                <a:latin typeface="Verdana" charset="0"/>
                <a:cs typeface="Arial" charset="0"/>
              </a:rPr>
              <a:t>outcome expectation</a:t>
            </a:r>
            <a:r>
              <a:rPr lang="en-US" sz="8800" dirty="0" smtClean="0">
                <a:latin typeface="Verdana" charset="0"/>
                <a:cs typeface="Arial" charset="0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sz="7200" dirty="0" smtClean="0">
                <a:solidFill>
                  <a:srgbClr val="FF0000"/>
                </a:solidFill>
                <a:latin typeface="Verdana" charset="0"/>
                <a:cs typeface="Arial" charset="0"/>
              </a:rPr>
              <a:t>Your continued success in high school and your parents ability to pay for you to play travel ball gives you confidence to walk-on to a college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87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  <a:cs typeface="Arial" charset="0"/>
              </a:rPr>
              <a:t>Implications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>
                <a:latin typeface="Verdana" charset="0"/>
                <a:cs typeface="Arial" charset="0"/>
              </a:rPr>
              <a:t>This theory suggests that we must take both what we know about cognition and a person's ability to control destiny and the fact that there are social conditions that are difficult or impossible to change and create an approach that addresses the impact of a cognitive person who is making the best of their social world. </a:t>
            </a:r>
          </a:p>
          <a:p>
            <a:pPr eaLnBrk="1" hangingPunct="1">
              <a:buFont typeface="Wingdings" charset="0"/>
              <a:buNone/>
            </a:pPr>
            <a:endParaRPr lang="en-US">
              <a:latin typeface="Verdan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0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  <a:cs typeface="Arial" charset="0"/>
              </a:rPr>
              <a:t>Summary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dirty="0">
                <a:latin typeface="Verdana" charset="0"/>
                <a:cs typeface="Arial" charset="0"/>
              </a:rPr>
              <a:t>SCCT acknowledges how perceptions about expectations and probable outcomes significantly influence individuals' career choice and persistence in pursuing particular career goals. 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Verdana" charset="0"/>
                <a:cs typeface="Arial" charset="0"/>
              </a:rPr>
              <a:t>Career interventions can enhance individuals' sense of self efficacy by encouraging them to increase their skill competencies, develop more successful learning strategies and help towards eliminating self-limiting beliefs</a:t>
            </a:r>
          </a:p>
        </p:txBody>
      </p:sp>
    </p:spTree>
    <p:extLst>
      <p:ext uri="{BB962C8B-B14F-4D97-AF65-F5344CB8AC3E}">
        <p14:creationId xmlns:p14="http://schemas.microsoft.com/office/powerpoint/2010/main" val="205131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52657"/>
            <a:ext cx="8229600" cy="1143000"/>
          </a:xfrm>
        </p:spPr>
        <p:txBody>
          <a:bodyPr>
            <a:noAutofit/>
          </a:bodyPr>
          <a:lstStyle/>
          <a:p>
            <a:r>
              <a:rPr lang="en-US" sz="7000" dirty="0"/>
              <a:t>Theory of Work Adjustment</a:t>
            </a:r>
          </a:p>
        </p:txBody>
      </p:sp>
    </p:spTree>
    <p:extLst>
      <p:ext uri="{BB962C8B-B14F-4D97-AF65-F5344CB8AC3E}">
        <p14:creationId xmlns:p14="http://schemas.microsoft.com/office/powerpoint/2010/main" val="2915346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Theory of Work Adjustment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Person – Environment Correspondence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It posits a dynamic interaction between person and environment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History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/>
              <a:t>   - </a:t>
            </a:r>
            <a:r>
              <a:rPr lang="en-US" sz="2400"/>
              <a:t>Developed by Dawis, England, &amp; Lofquist in 1964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/>
              <a:t>   -  Revised by Lofquist and Dawis, in 1991 – it became 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/>
              <a:t>      more inclusive</a:t>
            </a:r>
          </a:p>
        </p:txBody>
      </p:sp>
    </p:spTree>
    <p:extLst>
      <p:ext uri="{BB962C8B-B14F-4D97-AF65-F5344CB8AC3E}">
        <p14:creationId xmlns:p14="http://schemas.microsoft.com/office/powerpoint/2010/main" val="532423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Theory of Work Adjustment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Basic assumption: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Individuals </a:t>
            </a:r>
            <a:r>
              <a:rPr lang="en-US" dirty="0"/>
              <a:t>seek to achieve and maintain a positive relationship with their work environment (work adjustment)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781183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Theory of Work Adjustment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Key Points:</a:t>
            </a:r>
          </a:p>
          <a:p>
            <a:pPr>
              <a:buFont typeface="Wingdings" charset="0"/>
              <a:buNone/>
            </a:pPr>
            <a:r>
              <a:rPr lang="en-US" sz="2800"/>
              <a:t> </a:t>
            </a:r>
            <a:r>
              <a:rPr lang="en-US" sz="2400"/>
              <a:t>(1) work personality and work environment should be amenable</a:t>
            </a:r>
          </a:p>
          <a:p>
            <a:pPr>
              <a:buFont typeface="Wingdings" charset="0"/>
              <a:buNone/>
            </a:pPr>
            <a:r>
              <a:rPr lang="en-US" sz="2400"/>
              <a:t> (2) individual needs – most important in determining the individual</a:t>
            </a:r>
            <a:r>
              <a:rPr lang="ja-JP" altLang="en-US" sz="2400">
                <a:latin typeface="Arial"/>
              </a:rPr>
              <a:t>’</a:t>
            </a:r>
            <a:r>
              <a:rPr lang="en-US" sz="2400"/>
              <a:t>s fit into work environment</a:t>
            </a:r>
          </a:p>
          <a:p>
            <a:pPr>
              <a:buFont typeface="Wingdings" charset="0"/>
              <a:buNone/>
            </a:pPr>
            <a:r>
              <a:rPr lang="en-US" sz="2400"/>
              <a:t> (3) job placement best accomplished through a match between worker traits and work environment</a:t>
            </a:r>
          </a:p>
          <a:p>
            <a:pPr>
              <a:buFont typeface="Wingdings" charset="0"/>
              <a:buNone/>
            </a:pPr>
            <a:r>
              <a:rPr lang="en-US" sz="2400"/>
              <a:t> (4) individual needs and work reinforcer system are important aspects of stability and tenure</a:t>
            </a:r>
          </a:p>
        </p:txBody>
      </p:sp>
    </p:spTree>
    <p:extLst>
      <p:ext uri="{BB962C8B-B14F-4D97-AF65-F5344CB8AC3E}">
        <p14:creationId xmlns:p14="http://schemas.microsoft.com/office/powerpoint/2010/main" val="4207315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Theory of Work Adjustment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Individual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/>
              <a:t>      </a:t>
            </a:r>
            <a:r>
              <a:rPr lang="en-US" sz="2400"/>
              <a:t>- abilities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/>
              <a:t>       - interests, values, needs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/>
              <a:t>       - </a:t>
            </a:r>
            <a:r>
              <a:rPr lang="en-US" sz="2400" i="1"/>
              <a:t>Minnesota Importance Questionnaire</a:t>
            </a:r>
            <a:r>
              <a:rPr lang="en-US" sz="2400"/>
              <a:t> (University 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/>
              <a:t>         of Minnesota, 1984) identifies values                 </a:t>
            </a:r>
          </a:p>
          <a:p>
            <a:pPr>
              <a:lnSpc>
                <a:spcPct val="90000"/>
              </a:lnSpc>
            </a:pPr>
            <a:r>
              <a:rPr lang="en-US" sz="2800"/>
              <a:t>Job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/>
              <a:t>       - ability requirements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/>
              <a:t>       - reinforcer systems: achievement, advancement,  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/>
              <a:t>             authority, co-workers, activity, security, social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/>
              <a:t>             service, social status, and variety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63784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Theory of Work Adjustment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Satisfactoriness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 dirty="0"/>
              <a:t>     </a:t>
            </a:r>
            <a:r>
              <a:rPr lang="en-US" sz="2400" dirty="0"/>
              <a:t>- external </a:t>
            </a:r>
            <a:r>
              <a:rPr lang="en-US" sz="2400" dirty="0" smtClean="0"/>
              <a:t>evaluation &gt; how well does your environment fit you</a:t>
            </a:r>
            <a:endParaRPr lang="en-US" sz="24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/>
              <a:t>      - the correspondence between individual abilities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/>
              <a:t>       and ability requirements of job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Satisfaction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 dirty="0"/>
              <a:t>    </a:t>
            </a:r>
            <a:r>
              <a:rPr lang="en-US" sz="2400" dirty="0"/>
              <a:t>- internal </a:t>
            </a:r>
            <a:r>
              <a:rPr lang="en-US" sz="2400" dirty="0" smtClean="0"/>
              <a:t>evaluation &gt; how well do you fit your environment</a:t>
            </a:r>
            <a:endParaRPr lang="en-US" sz="24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/>
              <a:t>    - correspondence between individual needs and the  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/>
              <a:t>      work reinforcement system of the job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/>
              <a:t>    - negatively related to job turnover, work alienation,  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/>
              <a:t>      withdrawal behavior (e.g., absenteeism, lateness)</a:t>
            </a:r>
          </a:p>
        </p:txBody>
      </p:sp>
    </p:spTree>
    <p:extLst>
      <p:ext uri="{BB962C8B-B14F-4D97-AF65-F5344CB8AC3E}">
        <p14:creationId xmlns:p14="http://schemas.microsoft.com/office/powerpoint/2010/main" val="173452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Theory of Work Adjustment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adjustment behavior: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   </a:t>
            </a:r>
            <a:r>
              <a:rPr lang="en-US" sz="2400"/>
              <a:t>(1) </a:t>
            </a:r>
            <a:r>
              <a:rPr lang="en-US" sz="2400" u="sng"/>
              <a:t>Flexibility</a:t>
            </a:r>
            <a:r>
              <a:rPr lang="en-US" sz="2400"/>
              <a:t>- tolerance for lack of correspondence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/>
              <a:t>    (2) </a:t>
            </a:r>
            <a:r>
              <a:rPr lang="en-US" sz="2400" u="sng"/>
              <a:t>Perseverance</a:t>
            </a:r>
            <a:r>
              <a:rPr lang="en-US" sz="2400"/>
              <a:t> – the length of time the individuals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/>
              <a:t>             spends in the adjustment process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/>
              <a:t>    (3) </a:t>
            </a:r>
            <a:r>
              <a:rPr lang="en-US" sz="2400" u="sng"/>
              <a:t>Active adjustment behavior</a:t>
            </a:r>
            <a:r>
              <a:rPr lang="en-US" sz="2400"/>
              <a:t>- acting on the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/>
              <a:t>             environment to achieve closer correspondence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/>
              <a:t>    (4) </a:t>
            </a:r>
            <a:r>
              <a:rPr lang="en-US" sz="2400" u="sng"/>
              <a:t>Reactive adjustment behavior</a:t>
            </a:r>
            <a:r>
              <a:rPr lang="en-US" sz="2400"/>
              <a:t> – changing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/>
              <a:t>             something about oneself to achieve closer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/>
              <a:t>             correspondence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4551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3-30 at 11.36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9" y="1003300"/>
            <a:ext cx="5469467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4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Career Theories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cs typeface="Times New Roman" charset="0"/>
              </a:rPr>
              <a:t>EPSY 220</a:t>
            </a:r>
          </a:p>
          <a:p>
            <a:r>
              <a:rPr lang="en-US" dirty="0">
                <a:solidFill>
                  <a:srgbClr val="000000"/>
                </a:solidFill>
                <a:cs typeface="Times New Roman" charset="0"/>
              </a:rPr>
              <a:t>Class 4</a:t>
            </a:r>
          </a:p>
          <a:p>
            <a:r>
              <a:rPr lang="en-US" dirty="0" smtClean="0">
                <a:solidFill>
                  <a:srgbClr val="000000"/>
                </a:solidFill>
                <a:cs typeface="Times New Roman" charset="0"/>
              </a:rPr>
              <a:t>TA</a:t>
            </a:r>
            <a:r>
              <a:rPr lang="en-US" dirty="0">
                <a:solidFill>
                  <a:srgbClr val="000000"/>
                </a:solidFill>
                <a:cs typeface="Times New Roman" charset="0"/>
              </a:rPr>
              <a:t>: Matt 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75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noFill/>
        </p:spPr>
        <p:txBody>
          <a:bodyPr anchor="ctr"/>
          <a:lstStyle/>
          <a:p>
            <a:pPr eaLnBrk="1" hangingPunct="1"/>
            <a:r>
              <a:rPr lang="en-US" dirty="0">
                <a:latin typeface="Tahoma" charset="0"/>
              </a:rPr>
              <a:t>What is a Theory?</a:t>
            </a:r>
          </a:p>
        </p:txBody>
      </p:sp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533400" y="1143000"/>
            <a:ext cx="8534400" cy="52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3200" dirty="0"/>
              <a:t>A framework established to predict or explain something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3200" dirty="0"/>
              <a:t>Ideas, not truth (e.g., the world is not flat as was once theorized)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3200" dirty="0"/>
              <a:t>In psychology, theorists tend to vary on how much they incorporate the internal/personal vs. external/environmental</a:t>
            </a:r>
            <a:endParaRPr lang="en-US" sz="28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3200" dirty="0"/>
              <a:t>People conduct empirical studies to support, disapprove, or modify theory</a:t>
            </a:r>
          </a:p>
        </p:txBody>
      </p:sp>
    </p:spTree>
    <p:extLst>
      <p:ext uri="{BB962C8B-B14F-4D97-AF65-F5344CB8AC3E}">
        <p14:creationId xmlns:p14="http://schemas.microsoft.com/office/powerpoint/2010/main" val="338381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en-US">
                <a:latin typeface="Tahoma" charset="0"/>
              </a:rPr>
              <a:t>What about Career Theory?</a:t>
            </a:r>
          </a:p>
        </p:txBody>
      </p:sp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533400" y="1447800"/>
            <a:ext cx="8534400" cy="4032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3200" dirty="0"/>
              <a:t>In this class </a:t>
            </a:r>
            <a:r>
              <a:rPr lang="en-US" sz="3200" dirty="0" smtClean="0"/>
              <a:t>we’</a:t>
            </a:r>
            <a:r>
              <a:rPr lang="en-US" altLang="ja-JP" sz="3200" dirty="0" smtClean="0"/>
              <a:t>ll </a:t>
            </a:r>
            <a:r>
              <a:rPr lang="en-US" altLang="ja-JP" sz="3200" dirty="0"/>
              <a:t>consider </a:t>
            </a:r>
            <a:r>
              <a:rPr lang="en-US" altLang="ja-JP" sz="3200" dirty="0" smtClean="0"/>
              <a:t>multiple </a:t>
            </a:r>
            <a:r>
              <a:rPr lang="en-US" altLang="ja-JP" sz="3200" dirty="0"/>
              <a:t>career theories </a:t>
            </a:r>
            <a:r>
              <a:rPr lang="en-US" altLang="ja-JP" sz="3200" dirty="0" smtClean="0"/>
              <a:t>(SCT, TWA, Holland, etc.)</a:t>
            </a:r>
            <a:endParaRPr lang="en-US" sz="32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3200" dirty="0"/>
              <a:t>Each theory is one possible answer to the question: </a:t>
            </a:r>
            <a:r>
              <a:rPr lang="ja-JP" altLang="en-US" sz="3200" dirty="0"/>
              <a:t>“</a:t>
            </a:r>
            <a:r>
              <a:rPr lang="en-US" altLang="ja-JP" sz="3200" dirty="0"/>
              <a:t>What really matters in the process of finding a satisfying career?</a:t>
            </a:r>
            <a:r>
              <a:rPr lang="ja-JP" altLang="en-US" sz="3200" dirty="0"/>
              <a:t>”</a:t>
            </a:r>
            <a:r>
              <a:rPr lang="en-US" altLang="ja-JP" sz="3200" dirty="0"/>
              <a:t> </a:t>
            </a:r>
            <a:endParaRPr lang="en-US" sz="32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3200" dirty="0"/>
              <a:t>Each theory builds on earlier theories; </a:t>
            </a:r>
            <a:r>
              <a:rPr lang="en-US" sz="3200" dirty="0" smtClean="0"/>
              <a:t>we’ll</a:t>
            </a:r>
            <a:r>
              <a:rPr lang="en-US" altLang="ja-JP" sz="3200" dirty="0" smtClean="0"/>
              <a:t> </a:t>
            </a:r>
            <a:r>
              <a:rPr lang="en-US" altLang="ja-JP" sz="3200" dirty="0"/>
              <a:t>focus mostly on Holland, but all are useful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8544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Career Development Theory</a:t>
            </a:r>
          </a:p>
        </p:txBody>
      </p:sp>
      <p:sp>
        <p:nvSpPr>
          <p:cNvPr id="20482" name="Rectangle 12"/>
          <p:cNvSpPr>
            <a:spLocks noChangeArrowheads="1"/>
          </p:cNvSpPr>
          <p:nvPr/>
        </p:nvSpPr>
        <p:spPr bwMode="auto">
          <a:xfrm>
            <a:off x="2286000" y="1905000"/>
            <a:ext cx="4572000" cy="990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800">
                <a:latin typeface="Times New Roman" charset="0"/>
                <a:ea typeface="PMingLiU" charset="0"/>
                <a:cs typeface="PMingLiU" charset="0"/>
              </a:rPr>
              <a:t>Career Development Theories </a:t>
            </a:r>
          </a:p>
          <a:p>
            <a:pPr algn="ctr" eaLnBrk="1" hangingPunct="1"/>
            <a:r>
              <a:rPr lang="en-US" altLang="zh-TW" sz="2800">
                <a:latin typeface="Times New Roman" charset="0"/>
                <a:ea typeface="PMingLiU" charset="0"/>
                <a:cs typeface="PMingLiU" charset="0"/>
              </a:rPr>
              <a:t>Parsons (1909)</a:t>
            </a:r>
          </a:p>
          <a:p>
            <a:endParaRPr lang="en-US" altLang="zh-TW" sz="2800">
              <a:latin typeface="Times New Roman" charset="0"/>
              <a:ea typeface="PMingLiU" charset="0"/>
              <a:cs typeface="PMingLiU" charset="0"/>
            </a:endParaRPr>
          </a:p>
        </p:txBody>
      </p:sp>
      <p:sp>
        <p:nvSpPr>
          <p:cNvPr id="20483" name="Rectangle 11"/>
          <p:cNvSpPr>
            <a:spLocks noChangeArrowheads="1"/>
          </p:cNvSpPr>
          <p:nvPr/>
        </p:nvSpPr>
        <p:spPr bwMode="auto">
          <a:xfrm>
            <a:off x="228600" y="4876800"/>
            <a:ext cx="1752600" cy="1143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>
                <a:latin typeface="Times New Roman" charset="0"/>
                <a:ea typeface="PMingLiU" charset="0"/>
                <a:cs typeface="PMingLiU" charset="0"/>
              </a:rPr>
              <a:t>Holland’s Theory</a:t>
            </a:r>
          </a:p>
          <a:p>
            <a:pPr algn="ctr"/>
            <a:r>
              <a:rPr lang="en-US" altLang="zh-TW">
                <a:latin typeface="Times New Roman" charset="0"/>
                <a:ea typeface="PMingLiU" charset="0"/>
                <a:cs typeface="PMingLiU" charset="0"/>
              </a:rPr>
              <a:t>(RIASEC)</a:t>
            </a:r>
          </a:p>
          <a:p>
            <a:endParaRPr lang="en-US" altLang="zh-TW">
              <a:latin typeface="Times New Roman" charset="0"/>
              <a:ea typeface="PMingLiU" charset="0"/>
              <a:cs typeface="PMingLiU" charset="0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133600" y="4876800"/>
            <a:ext cx="1905000" cy="1143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>
                <a:latin typeface="Times New Roman" charset="0"/>
                <a:ea typeface="PMingLiU" charset="0"/>
                <a:cs typeface="PMingLiU" charset="0"/>
              </a:rPr>
              <a:t>Gottfredson’s Theory</a:t>
            </a:r>
          </a:p>
          <a:p>
            <a:endParaRPr lang="en-US" altLang="zh-TW">
              <a:latin typeface="Times New Roman" charset="0"/>
              <a:ea typeface="PMingLiU" charset="0"/>
              <a:cs typeface="PMingLiU" charset="0"/>
            </a:endParaRPr>
          </a:p>
        </p:txBody>
      </p:sp>
      <p:sp>
        <p:nvSpPr>
          <p:cNvPr id="20485" name="Rectangle 10"/>
          <p:cNvSpPr>
            <a:spLocks noChangeArrowheads="1"/>
          </p:cNvSpPr>
          <p:nvPr/>
        </p:nvSpPr>
        <p:spPr bwMode="auto">
          <a:xfrm>
            <a:off x="6705600" y="4876800"/>
            <a:ext cx="2209800" cy="1143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>
                <a:latin typeface="Times New Roman" charset="0"/>
                <a:ea typeface="PMingLiU" charset="0"/>
                <a:cs typeface="PMingLiU" charset="0"/>
              </a:rPr>
              <a:t>Theory of Work Adjustment (TWA)</a:t>
            </a:r>
          </a:p>
          <a:p>
            <a:endParaRPr lang="en-US" altLang="zh-TW">
              <a:latin typeface="Times New Roman" charset="0"/>
              <a:ea typeface="PMingLiU" charset="0"/>
              <a:cs typeface="PMingLiU" charset="0"/>
            </a:endParaRP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4267200" y="4876800"/>
            <a:ext cx="2286000" cy="1143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>
                <a:latin typeface="Times New Roman" charset="0"/>
                <a:ea typeface="PMingLiU" charset="0"/>
                <a:cs typeface="PMingLiU" charset="0"/>
              </a:rPr>
              <a:t>Social Cognitive Career Theory (SCCT)</a:t>
            </a:r>
          </a:p>
          <a:p>
            <a:endParaRPr lang="en-US" altLang="zh-TW">
              <a:latin typeface="Times New Roman" charset="0"/>
              <a:ea typeface="PMingLiU" charset="0"/>
              <a:cs typeface="PMingLiU" charset="0"/>
            </a:endParaRPr>
          </a:p>
        </p:txBody>
      </p:sp>
      <p:sp>
        <p:nvSpPr>
          <p:cNvPr id="20487" name="Line 9"/>
          <p:cNvSpPr>
            <a:spLocks noChangeShapeType="1"/>
          </p:cNvSpPr>
          <p:nvPr/>
        </p:nvSpPr>
        <p:spPr bwMode="auto">
          <a:xfrm flipH="1">
            <a:off x="1371600" y="2971800"/>
            <a:ext cx="312420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H="1">
            <a:off x="3124200" y="2971800"/>
            <a:ext cx="137160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Line 7"/>
          <p:cNvSpPr>
            <a:spLocks noChangeShapeType="1"/>
          </p:cNvSpPr>
          <p:nvPr/>
        </p:nvSpPr>
        <p:spPr bwMode="auto">
          <a:xfrm>
            <a:off x="4572000" y="2971800"/>
            <a:ext cx="121920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Line 6"/>
          <p:cNvSpPr>
            <a:spLocks noChangeShapeType="1"/>
          </p:cNvSpPr>
          <p:nvPr/>
        </p:nvSpPr>
        <p:spPr bwMode="auto">
          <a:xfrm>
            <a:off x="4572000" y="2971800"/>
            <a:ext cx="2667000" cy="1905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Rectangle 13"/>
          <p:cNvSpPr>
            <a:spLocks noChangeArrowheads="1"/>
          </p:cNvSpPr>
          <p:nvPr/>
        </p:nvSpPr>
        <p:spPr bwMode="auto">
          <a:xfrm>
            <a:off x="0" y="207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20492" name="Rectangle 14"/>
          <p:cNvSpPr>
            <a:spLocks noChangeArrowheads="1"/>
          </p:cNvSpPr>
          <p:nvPr/>
        </p:nvSpPr>
        <p:spPr bwMode="auto">
          <a:xfrm>
            <a:off x="0" y="609600"/>
            <a:ext cx="91440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600">
                <a:latin typeface="Times New Roman" charset="0"/>
              </a:rPr>
              <a:t> </a:t>
            </a:r>
            <a:endParaRPr lang="en-US" sz="1100">
              <a:latin typeface="Times New Roman" charset="0"/>
            </a:endParaRPr>
          </a:p>
          <a:p>
            <a:r>
              <a:rPr lang="en-US" altLang="zh-TW" sz="1600">
                <a:latin typeface="Times New Roman" charset="0"/>
                <a:ea typeface="PMingLiU" charset="0"/>
                <a:cs typeface="PMingLiU" charset="0"/>
              </a:rPr>
              <a:t>     </a:t>
            </a:r>
            <a:endParaRPr lang="en-US" altLang="zh-TW" sz="1200">
              <a:latin typeface="Times New Roman" charset="0"/>
              <a:ea typeface="PMingLiU" charset="0"/>
              <a:cs typeface="PMingLiU" charset="0"/>
            </a:endParaRPr>
          </a:p>
          <a:p>
            <a:r>
              <a:rPr lang="en-US" altLang="zh-TW" sz="1200">
                <a:latin typeface="Times New Roman" charset="0"/>
                <a:ea typeface="PMingLiU" charset="0"/>
                <a:cs typeface="PMingLiU" charset="0"/>
              </a:rPr>
              <a:t> </a:t>
            </a:r>
          </a:p>
          <a:p>
            <a:endParaRPr lang="en-US" altLang="zh-TW">
              <a:latin typeface="Times New Roman" charset="0"/>
              <a:ea typeface="PMingLiU" charset="0"/>
              <a:cs typeface="PMingLiU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65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5328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Career Development Theory</a:t>
            </a:r>
          </a:p>
        </p:txBody>
      </p:sp>
      <p:sp>
        <p:nvSpPr>
          <p:cNvPr id="2150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180069"/>
            <a:ext cx="8305800" cy="5105400"/>
          </a:xfrm>
        </p:spPr>
        <p:txBody>
          <a:bodyPr/>
          <a:lstStyle/>
          <a:p>
            <a:pPr eaLnBrk="1" hangingPunct="1"/>
            <a:r>
              <a:rPr lang="en-US" altLang="zh-TW" sz="2800" b="1" dirty="0">
                <a:latin typeface="Tahoma" charset="0"/>
                <a:ea typeface="PMingLiU" charset="0"/>
                <a:cs typeface="PMingLiU" charset="0"/>
              </a:rPr>
              <a:t>Holland’s theory</a:t>
            </a:r>
            <a:r>
              <a:rPr lang="en-US" altLang="zh-TW" sz="2800" dirty="0">
                <a:latin typeface="Tahoma" charset="0"/>
                <a:ea typeface="PMingLiU" charset="0"/>
                <a:cs typeface="PMingLiU" charset="0"/>
              </a:rPr>
              <a:t> (Holland, 1959; 1997) </a:t>
            </a:r>
          </a:p>
          <a:p>
            <a:pPr lvl="1" eaLnBrk="1" hangingPunct="1"/>
            <a:r>
              <a:rPr lang="en-US" altLang="zh-TW" sz="2400" dirty="0">
                <a:latin typeface="Tahoma" charset="0"/>
                <a:ea typeface="PMingLiU" charset="0"/>
                <a:cs typeface="PMingLiU" charset="0"/>
              </a:rPr>
              <a:t> Also called “</a:t>
            </a:r>
            <a:r>
              <a:rPr lang="en-US" altLang="zh-TW" sz="2400" u="sng" dirty="0">
                <a:latin typeface="Tahoma" charset="0"/>
                <a:ea typeface="PMingLiU" charset="0"/>
                <a:cs typeface="PMingLiU" charset="0"/>
              </a:rPr>
              <a:t>person-environment typology” </a:t>
            </a:r>
            <a:r>
              <a:rPr lang="en-US" altLang="zh-TW" sz="2400" dirty="0">
                <a:latin typeface="Tahoma" charset="0"/>
                <a:ea typeface="PMingLiU" charset="0"/>
                <a:cs typeface="PMingLiU" charset="0"/>
              </a:rPr>
              <a:t>&amp; “theory of career choice”</a:t>
            </a:r>
          </a:p>
          <a:p>
            <a:pPr lvl="1" eaLnBrk="1" hangingPunct="1"/>
            <a:r>
              <a:rPr lang="en-US" altLang="zh-TW" sz="2400" dirty="0">
                <a:latin typeface="Tahoma" charset="0"/>
                <a:ea typeface="PMingLiU" charset="0"/>
                <a:cs typeface="PMingLiU" charset="0"/>
              </a:rPr>
              <a:t> Focus on the match/fit between person’s interests and occupational environment</a:t>
            </a:r>
          </a:p>
          <a:p>
            <a:pPr eaLnBrk="1" hangingPunct="1"/>
            <a:r>
              <a:rPr lang="en-US" altLang="zh-TW" sz="2800" b="1" dirty="0" err="1">
                <a:latin typeface="Tahoma" charset="0"/>
                <a:ea typeface="PMingLiU" charset="0"/>
                <a:cs typeface="PMingLiU" charset="0"/>
              </a:rPr>
              <a:t>Gottfredson’s</a:t>
            </a:r>
            <a:r>
              <a:rPr lang="en-US" altLang="zh-TW" sz="2800" b="1" dirty="0">
                <a:latin typeface="Tahoma" charset="0"/>
                <a:ea typeface="PMingLiU" charset="0"/>
                <a:cs typeface="PMingLiU" charset="0"/>
              </a:rPr>
              <a:t> theory </a:t>
            </a:r>
            <a:r>
              <a:rPr lang="en-US" altLang="zh-TW" sz="2800" dirty="0">
                <a:latin typeface="Tahoma" charset="0"/>
                <a:ea typeface="PMingLiU" charset="0"/>
                <a:cs typeface="PMingLiU" charset="0"/>
              </a:rPr>
              <a:t>(</a:t>
            </a:r>
            <a:r>
              <a:rPr lang="en-US" altLang="zh-TW" sz="2800" dirty="0" err="1">
                <a:latin typeface="Tahoma" charset="0"/>
                <a:ea typeface="PMingLiU" charset="0"/>
                <a:cs typeface="PMingLiU" charset="0"/>
              </a:rPr>
              <a:t>Gottfredson</a:t>
            </a:r>
            <a:r>
              <a:rPr lang="en-US" altLang="zh-TW" sz="2800" dirty="0">
                <a:latin typeface="Tahoma" charset="0"/>
                <a:ea typeface="PMingLiU" charset="0"/>
                <a:cs typeface="PMingLiU" charset="0"/>
              </a:rPr>
              <a:t>, 1981; 1996)</a:t>
            </a:r>
          </a:p>
          <a:p>
            <a:pPr lvl="1" eaLnBrk="1" hangingPunct="1"/>
            <a:r>
              <a:rPr lang="en-US" altLang="zh-TW" sz="2400" dirty="0">
                <a:latin typeface="Tahoma" charset="0"/>
                <a:ea typeface="PMingLiU" charset="0"/>
                <a:cs typeface="PMingLiU" charset="0"/>
              </a:rPr>
              <a:t>Individual’s occupational expectations are centered around prestige, sex-type, and interests</a:t>
            </a:r>
          </a:p>
          <a:p>
            <a:pPr lvl="1" eaLnBrk="1" hangingPunct="1"/>
            <a:r>
              <a:rPr lang="en-US" altLang="zh-TW" sz="2400" dirty="0">
                <a:latin typeface="Tahoma" charset="0"/>
                <a:ea typeface="PMingLiU" charset="0"/>
                <a:cs typeface="PMingLiU" charset="0"/>
              </a:rPr>
              <a:t>The process of vocational choices are narrowed down by eliminating unacceptable alternatives, based on </a:t>
            </a:r>
            <a:r>
              <a:rPr lang="en-US" altLang="zh-TW" sz="2400" u="sng" dirty="0">
                <a:latin typeface="Tahoma" charset="0"/>
                <a:ea typeface="PMingLiU" charset="0"/>
                <a:cs typeface="PMingLiU" charset="0"/>
              </a:rPr>
              <a:t>prestige</a:t>
            </a:r>
            <a:r>
              <a:rPr lang="en-US" altLang="zh-TW" sz="2400" dirty="0">
                <a:latin typeface="Tahoma" charset="0"/>
                <a:ea typeface="PMingLiU" charset="0"/>
                <a:cs typeface="PMingLiU" charset="0"/>
              </a:rPr>
              <a:t>, </a:t>
            </a:r>
            <a:r>
              <a:rPr lang="en-US" altLang="zh-TW" sz="2400" u="sng" dirty="0">
                <a:latin typeface="Tahoma" charset="0"/>
                <a:ea typeface="PMingLiU" charset="0"/>
                <a:cs typeface="PMingLiU" charset="0"/>
              </a:rPr>
              <a:t>sex-type</a:t>
            </a:r>
            <a:r>
              <a:rPr lang="en-US" altLang="zh-TW" sz="2400" dirty="0">
                <a:latin typeface="Tahoma" charset="0"/>
                <a:ea typeface="PMingLiU" charset="0"/>
                <a:cs typeface="PMingLiU" charset="0"/>
              </a:rPr>
              <a:t>, and </a:t>
            </a:r>
            <a:r>
              <a:rPr lang="en-US" altLang="zh-TW" sz="2400" u="sng" dirty="0">
                <a:latin typeface="Tahoma" charset="0"/>
                <a:ea typeface="PMingLiU" charset="0"/>
                <a:cs typeface="PMingLiU" charset="0"/>
              </a:rPr>
              <a:t>interests</a:t>
            </a:r>
            <a:endParaRPr lang="en-US" sz="2400" u="sng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Career Development Theory</a:t>
            </a:r>
          </a:p>
        </p:txBody>
      </p:sp>
      <p:sp>
        <p:nvSpPr>
          <p:cNvPr id="2253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1018917"/>
            <a:ext cx="8534400" cy="5105400"/>
          </a:xfrm>
        </p:spPr>
        <p:txBody>
          <a:bodyPr/>
          <a:lstStyle/>
          <a:p>
            <a:pPr eaLnBrk="1" hangingPunct="1"/>
            <a:r>
              <a:rPr lang="en-US" altLang="zh-TW" b="1" dirty="0">
                <a:latin typeface="Tahoma" charset="0"/>
                <a:ea typeface="PMingLiU" charset="0"/>
                <a:cs typeface="PMingLiU" charset="0"/>
              </a:rPr>
              <a:t>Theory of Work Adjustment</a:t>
            </a:r>
            <a:r>
              <a:rPr lang="en-US" altLang="zh-TW" dirty="0">
                <a:latin typeface="Tahoma" charset="0"/>
                <a:ea typeface="PMingLiU" charset="0"/>
                <a:cs typeface="PMingLiU" charset="0"/>
              </a:rPr>
              <a:t> </a:t>
            </a:r>
            <a:r>
              <a:rPr lang="en-US" altLang="zh-TW" b="1" dirty="0">
                <a:latin typeface="Tahoma" charset="0"/>
                <a:ea typeface="PMingLiU" charset="0"/>
                <a:cs typeface="PMingLiU" charset="0"/>
              </a:rPr>
              <a:t>(TWA</a:t>
            </a:r>
            <a:r>
              <a:rPr lang="en-US" altLang="zh-TW" dirty="0">
                <a:latin typeface="Tahoma" charset="0"/>
                <a:ea typeface="PMingLiU" charset="0"/>
                <a:cs typeface="PMingLiU" charset="0"/>
              </a:rPr>
              <a:t>, </a:t>
            </a:r>
            <a:r>
              <a:rPr lang="en-US" altLang="zh-TW" dirty="0" err="1">
                <a:latin typeface="Tahoma" charset="0"/>
                <a:ea typeface="PMingLiU" charset="0"/>
                <a:cs typeface="PMingLiU" charset="0"/>
              </a:rPr>
              <a:t>Dawis</a:t>
            </a:r>
            <a:r>
              <a:rPr lang="en-US" altLang="zh-TW" dirty="0">
                <a:latin typeface="Tahoma" charset="0"/>
                <a:ea typeface="PMingLiU" charset="0"/>
                <a:cs typeface="PMingLiU" charset="0"/>
              </a:rPr>
              <a:t> &amp; </a:t>
            </a:r>
            <a:r>
              <a:rPr lang="en-US" altLang="zh-TW" dirty="0" err="1">
                <a:latin typeface="Tahoma" charset="0"/>
                <a:ea typeface="PMingLiU" charset="0"/>
                <a:cs typeface="PMingLiU" charset="0"/>
              </a:rPr>
              <a:t>Lofquist</a:t>
            </a:r>
            <a:r>
              <a:rPr lang="en-US" altLang="zh-TW" dirty="0">
                <a:latin typeface="Tahoma" charset="0"/>
                <a:ea typeface="PMingLiU" charset="0"/>
                <a:cs typeface="PMingLiU" charset="0"/>
              </a:rPr>
              <a:t>, 1984)</a:t>
            </a:r>
          </a:p>
          <a:p>
            <a:pPr lvl="1" eaLnBrk="1" hangingPunct="1"/>
            <a:r>
              <a:rPr lang="en-US" altLang="zh-TW" sz="3200" dirty="0">
                <a:latin typeface="Tahoma" charset="0"/>
                <a:ea typeface="PMingLiU" charset="0"/>
                <a:cs typeface="PMingLiU" charset="0"/>
              </a:rPr>
              <a:t>Focus on work adjustment (</a:t>
            </a:r>
            <a:r>
              <a:rPr lang="en-US" altLang="zh-TW" sz="3200" u="sng" dirty="0">
                <a:latin typeface="Tahoma" charset="0"/>
                <a:ea typeface="PMingLiU" charset="0"/>
                <a:cs typeface="PMingLiU" charset="0"/>
              </a:rPr>
              <a:t>satisfactorines</a:t>
            </a:r>
            <a:r>
              <a:rPr lang="en-US" altLang="zh-TW" sz="3200" dirty="0">
                <a:latin typeface="Tahoma" charset="0"/>
                <a:ea typeface="PMingLiU" charset="0"/>
                <a:cs typeface="PMingLiU" charset="0"/>
              </a:rPr>
              <a:t>s, </a:t>
            </a:r>
            <a:r>
              <a:rPr lang="en-US" altLang="zh-TW" sz="3200" u="sng" dirty="0">
                <a:latin typeface="Tahoma" charset="0"/>
                <a:ea typeface="PMingLiU" charset="0"/>
                <a:cs typeface="PMingLiU" charset="0"/>
              </a:rPr>
              <a:t>satisfaction</a:t>
            </a:r>
            <a:r>
              <a:rPr lang="en-US" altLang="zh-TW" sz="3200" dirty="0">
                <a:latin typeface="Tahoma" charset="0"/>
                <a:ea typeface="PMingLiU" charset="0"/>
                <a:cs typeface="PMingLiU" charset="0"/>
              </a:rPr>
              <a:t>)</a:t>
            </a:r>
          </a:p>
          <a:p>
            <a:pPr lvl="2" eaLnBrk="1" hangingPunct="1"/>
            <a:endParaRPr lang="en-US" altLang="zh-TW" sz="2800" dirty="0">
              <a:latin typeface="Tahoma" charset="0"/>
              <a:ea typeface="PMingLiU" charset="0"/>
              <a:cs typeface="PMingLiU" charset="0"/>
            </a:endParaRPr>
          </a:p>
          <a:p>
            <a:pPr lvl="2" eaLnBrk="1" hangingPunct="1"/>
            <a:r>
              <a:rPr lang="en-US" altLang="zh-TW" sz="2800" dirty="0">
                <a:latin typeface="Tahoma" charset="0"/>
                <a:ea typeface="PMingLiU" charset="0"/>
                <a:cs typeface="PMingLiU" charset="0"/>
              </a:rPr>
              <a:t>The match between your abilities and the ability requirement of the job</a:t>
            </a:r>
          </a:p>
          <a:p>
            <a:pPr lvl="2" eaLnBrk="1" hangingPunct="1"/>
            <a:endParaRPr lang="en-US" altLang="zh-TW" sz="2800" dirty="0">
              <a:latin typeface="Tahoma" charset="0"/>
              <a:ea typeface="PMingLiU" charset="0"/>
              <a:cs typeface="PMingLiU" charset="0"/>
            </a:endParaRPr>
          </a:p>
          <a:p>
            <a:pPr lvl="2" eaLnBrk="1" hangingPunct="1"/>
            <a:r>
              <a:rPr lang="en-US" altLang="zh-TW" sz="2800" dirty="0">
                <a:latin typeface="Tahoma" charset="0"/>
                <a:ea typeface="PMingLiU" charset="0"/>
                <a:cs typeface="PMingLiU" charset="0"/>
              </a:rPr>
              <a:t>The match between your needs and values and the rewards provided by the job</a:t>
            </a:r>
          </a:p>
          <a:p>
            <a:pPr lvl="2" eaLnBrk="1" hangingPunct="1"/>
            <a:endParaRPr lang="en-US" altLang="zh-TW" sz="2800" dirty="0">
              <a:latin typeface="Tahoma" charset="0"/>
              <a:ea typeface="PMingLiU" charset="0"/>
              <a:cs typeface="PMingLiU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76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E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COE-template.potx</Template>
  <TotalTime>158</TotalTime>
  <Words>1425</Words>
  <Application>Microsoft Macintosh PowerPoint</Application>
  <PresentationFormat>On-screen Show (4:3)</PresentationFormat>
  <Paragraphs>174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Calibri</vt:lpstr>
      <vt:lpstr>Garamond</vt:lpstr>
      <vt:lpstr>ＭＳ Ｐゴシック</vt:lpstr>
      <vt:lpstr>PMingLiU</vt:lpstr>
      <vt:lpstr>Tahoma</vt:lpstr>
      <vt:lpstr>Times New Roman</vt:lpstr>
      <vt:lpstr>Verdana</vt:lpstr>
      <vt:lpstr>Wingdings</vt:lpstr>
      <vt:lpstr>COE-template</vt:lpstr>
      <vt:lpstr>Custom Design</vt:lpstr>
      <vt:lpstr>1_Custom Design</vt:lpstr>
      <vt:lpstr>PowerPoint Presentation</vt:lpstr>
      <vt:lpstr>PowerPoint Presentation</vt:lpstr>
      <vt:lpstr>PowerPoint Presentation</vt:lpstr>
      <vt:lpstr>Career Theories</vt:lpstr>
      <vt:lpstr>What is a Theory?</vt:lpstr>
      <vt:lpstr>What about Career Theory?</vt:lpstr>
      <vt:lpstr>Career Development Theory</vt:lpstr>
      <vt:lpstr>Career Development Theory</vt:lpstr>
      <vt:lpstr>Career Development Theory</vt:lpstr>
      <vt:lpstr>Career Development Theory</vt:lpstr>
      <vt:lpstr>To summarize…</vt:lpstr>
      <vt:lpstr>Keep in mind…</vt:lpstr>
      <vt:lpstr>Social Cognitive Career Theory (SCCT)</vt:lpstr>
      <vt:lpstr>Overview of SCCT</vt:lpstr>
      <vt:lpstr>Assumptions</vt:lpstr>
      <vt:lpstr>Self-efficacy</vt:lpstr>
      <vt:lpstr>Four Sources of Self-Efficacy:</vt:lpstr>
      <vt:lpstr>Outcome Expectations</vt:lpstr>
      <vt:lpstr>The Relationship between Self-efficacy, Outcome Expectations, and Personal Goals</vt:lpstr>
      <vt:lpstr>Example</vt:lpstr>
      <vt:lpstr>Implications</vt:lpstr>
      <vt:lpstr>Summary</vt:lpstr>
      <vt:lpstr>Theory of Work Adjustment</vt:lpstr>
      <vt:lpstr>Theory of Work Adjustment</vt:lpstr>
      <vt:lpstr>Theory of Work Adjustment</vt:lpstr>
      <vt:lpstr>Theory of Work Adjustment</vt:lpstr>
      <vt:lpstr>Theory of Work Adjustment</vt:lpstr>
      <vt:lpstr>Theory of Work Adjustment</vt:lpstr>
      <vt:lpstr>Theory of Work Adjustment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gmanola Manola</dc:creator>
  <cp:lastModifiedBy>Lanxiao Bai</cp:lastModifiedBy>
  <cp:revision>17</cp:revision>
  <dcterms:created xsi:type="dcterms:W3CDTF">2013-05-06T16:35:13Z</dcterms:created>
  <dcterms:modified xsi:type="dcterms:W3CDTF">2017-04-13T02:01:45Z</dcterms:modified>
</cp:coreProperties>
</file>