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78" r:id="rId4"/>
    <p:sldId id="263" r:id="rId5"/>
    <p:sldId id="272" r:id="rId6"/>
    <p:sldId id="273" r:id="rId7"/>
    <p:sldId id="295" r:id="rId8"/>
    <p:sldId id="274" r:id="rId9"/>
    <p:sldId id="275" r:id="rId10"/>
    <p:sldId id="296" r:id="rId11"/>
    <p:sldId id="302" r:id="rId12"/>
    <p:sldId id="297" r:id="rId13"/>
    <p:sldId id="303" r:id="rId14"/>
    <p:sldId id="305" r:id="rId15"/>
    <p:sldId id="298" r:id="rId16"/>
    <p:sldId id="306" r:id="rId17"/>
    <p:sldId id="276" r:id="rId18"/>
    <p:sldId id="299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DC568-DC85-FE47-BBD6-EDC34C13FCF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322FF-214A-B14F-9472-80D7CA49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0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696913"/>
            <a:ext cx="4521200" cy="33924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21975"/>
            <a:ext cx="5029200" cy="41676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878"/>
            <a:ext cx="5029200" cy="41145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878"/>
            <a:ext cx="5029200" cy="41145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1" y="4343371"/>
            <a:ext cx="5486399" cy="41147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RIASEC</a:t>
            </a:r>
            <a:r>
              <a:rPr lang="en-US" baseline="0" dirty="0" smtClean="0"/>
              <a:t> model is falls on these dimensions.</a:t>
            </a:r>
            <a:endParaRPr dirty="0"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1229687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805313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494674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070300"/>
            <a:ext cx="7960582" cy="38292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7C86B-73D4-2848-9D02-45C1D9EB9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D3C18-F5FE-7C48-BD60-04E55C2CB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13747" y="859962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3747" y="2435588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E796-D063-C24A-BF3B-9E1F69A7180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298A-45F2-BE43-B69A-B8B8AFC4851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7" y="-79869"/>
            <a:ext cx="9170341" cy="70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F4B1-E577-F14C-8EF5-52B5EF578BEF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F3F3-35AE-DC45-B755-CCAD6EA7D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nourlfoot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3" y="-166764"/>
            <a:ext cx="917088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0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3230-1AA7-B04B-B6ED-579E21B6721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82D4-BB5C-1F43-9BFE-A8F2DE4C02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3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onetonline.org/find/quick?s=accounta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onetonline.org/link/summary/19-3031.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Career Development Theories &amp; Holland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Theory</a:t>
            </a:r>
            <a:endParaRPr lang="en-US">
              <a:latin typeface="Tahoma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dirty="0" smtClean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EPSY 220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Class 4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TA: Matt King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Adjacent types on the hexagon model are more consistent than types that are not adjacent</a:t>
            </a:r>
          </a:p>
          <a:p>
            <a:pPr lvl="1"/>
            <a:r>
              <a:rPr lang="en-US" dirty="0" smtClean="0"/>
              <a:t>Types that are adjacent have more similar interests, personal dispositions, and job </a:t>
            </a:r>
            <a:r>
              <a:rPr lang="en-US" dirty="0" smtClean="0"/>
              <a:t>duties</a:t>
            </a:r>
          </a:p>
        </p:txBody>
      </p:sp>
    </p:spTree>
    <p:extLst>
      <p:ext uri="{BB962C8B-B14F-4D97-AF65-F5344CB8AC3E}">
        <p14:creationId xmlns:p14="http://schemas.microsoft.com/office/powerpoint/2010/main" val="58740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 is consistent</a:t>
            </a:r>
          </a:p>
          <a:p>
            <a:r>
              <a:rPr lang="en-US" dirty="0"/>
              <a:t>RIA is consistent</a:t>
            </a:r>
          </a:p>
          <a:p>
            <a:r>
              <a:rPr lang="en-US" dirty="0"/>
              <a:t>SCI is inconsistent</a:t>
            </a:r>
          </a:p>
          <a:p>
            <a:r>
              <a:rPr lang="en-US" dirty="0"/>
              <a:t>SEC is more consistent than </a:t>
            </a:r>
            <a:r>
              <a:rPr lang="en-US" dirty="0" smtClean="0"/>
              <a:t>SER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9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lang="en-US" b="0" i="0" u="none" strike="noStrike" cap="none" baseline="0" dirty="0" smtClean="0">
                <a:solidFill>
                  <a:srgbClr val="000000"/>
                </a:solidFill>
                <a:latin typeface="Arial"/>
                <a:ea typeface="Tahoma"/>
                <a:cs typeface="Arial"/>
                <a:sym typeface="Tahoma"/>
              </a:rPr>
              <a:t>Why is</a:t>
            </a:r>
            <a:r>
              <a:rPr lang="en-US" b="0" i="0" u="none" strike="noStrike" cap="none" dirty="0" smtClean="0">
                <a:solidFill>
                  <a:srgbClr val="000000"/>
                </a:solidFill>
                <a:latin typeface="Arial"/>
                <a:ea typeface="Tahoma"/>
                <a:cs typeface="Arial"/>
                <a:sym typeface="Tahoma"/>
              </a:rPr>
              <a:t> consistency meaningful?</a:t>
            </a:r>
            <a:endParaRPr lang="en-US" b="0" i="0" u="none" strike="noStrike" cap="none" baseline="0" dirty="0">
              <a:solidFill>
                <a:srgbClr val="000000"/>
              </a:solidFill>
              <a:latin typeface="Arial"/>
              <a:ea typeface="Tahoma"/>
              <a:cs typeface="Arial"/>
              <a:sym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1181" y="3671861"/>
            <a:ext cx="321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Data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1052" y="1232972"/>
            <a:ext cx="87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Things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0651" y="3729852"/>
            <a:ext cx="74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deas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4260" y="6011829"/>
            <a:ext cx="9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People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479803" y="1616353"/>
            <a:ext cx="0" cy="4272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243731" y="3885522"/>
            <a:ext cx="4626920" cy="57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991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</a:p>
          <a:p>
            <a:pPr lvl="1"/>
            <a:r>
              <a:rPr lang="en-US" dirty="0" smtClean="0"/>
              <a:t>Some people’s environments are more closely defined than others</a:t>
            </a:r>
          </a:p>
          <a:p>
            <a:pPr lvl="1"/>
            <a:r>
              <a:rPr lang="en-US" dirty="0" smtClean="0"/>
              <a:t>A person may resemble a single type to a high degree and show little resemblance to another type</a:t>
            </a:r>
          </a:p>
          <a:p>
            <a:pPr lvl="2"/>
            <a:r>
              <a:rPr lang="en-US" dirty="0" smtClean="0"/>
              <a:t>Environments might be dominated by a single type</a:t>
            </a:r>
          </a:p>
        </p:txBody>
      </p:sp>
    </p:spTree>
    <p:extLst>
      <p:ext uri="{BB962C8B-B14F-4D97-AF65-F5344CB8AC3E}">
        <p14:creationId xmlns:p14="http://schemas.microsoft.com/office/powerpoint/2010/main" val="122631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Differention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accountant’s Holland Code is CE</a:t>
            </a:r>
          </a:p>
          <a:p>
            <a:pPr lvl="1"/>
            <a:r>
              <a:rPr lang="en-US" dirty="0">
                <a:hlinkClick r:id="rId2"/>
              </a:rPr>
              <a:t>https://www.onetonline.org/find/quick?s=</a:t>
            </a:r>
            <a:r>
              <a:rPr lang="en-US" dirty="0" smtClean="0">
                <a:hlinkClick r:id="rId2"/>
              </a:rPr>
              <a:t>accountant</a:t>
            </a:r>
            <a:endParaRPr lang="en-US" dirty="0" smtClean="0"/>
          </a:p>
          <a:p>
            <a:r>
              <a:rPr lang="en-US" dirty="0" smtClean="0"/>
              <a:t>This mean’s that their interests are high C and high E</a:t>
            </a:r>
          </a:p>
          <a:p>
            <a:pPr lvl="1"/>
            <a:r>
              <a:rPr lang="en-US" dirty="0" smtClean="0"/>
              <a:t>(e.g., if you think in terms of variance, CE accounts for most of the variance)</a:t>
            </a:r>
          </a:p>
          <a:p>
            <a:r>
              <a:rPr lang="en-US" dirty="0" smtClean="0"/>
              <a:t>Think about the environments accounts work in (it’s usually for a company = enterprising; and full of data = conventional)</a:t>
            </a:r>
          </a:p>
          <a:p>
            <a:r>
              <a:rPr lang="en-US" dirty="0" smtClean="0"/>
              <a:t>If you drop an accountant in a corn field and tell them to farm (high in R), that doesn’t fit well with 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  <a:noFill/>
        </p:spPr>
        <p:txBody>
          <a:bodyPr anchor="ctr"/>
          <a:lstStyle/>
          <a:p>
            <a:pPr eaLnBrk="1" hangingPunct="1"/>
            <a:r>
              <a:rPr lang="en-US">
                <a:latin typeface="Tahoma" charset="0"/>
              </a:rPr>
              <a:t>Strong Interest Inventory…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815"/>
            <a:ext cx="8153400" cy="4800600"/>
          </a:xfrm>
          <a:noFill/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dirty="0">
              <a:latin typeface="Tahoma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dirty="0">
                <a:latin typeface="Tahoma" charset="0"/>
              </a:rPr>
              <a:t>The </a:t>
            </a:r>
            <a:r>
              <a:rPr lang="en-US" u="sng" dirty="0">
                <a:latin typeface="Tahoma" charset="0"/>
              </a:rPr>
              <a:t>Strong Interest Inventory (SII) </a:t>
            </a:r>
            <a:r>
              <a:rPr lang="en-US" dirty="0">
                <a:latin typeface="Tahoma" charset="0"/>
              </a:rPr>
              <a:t>is a very good measure of your Holland </a:t>
            </a:r>
            <a:r>
              <a:rPr lang="en-US" dirty="0" smtClean="0">
                <a:latin typeface="Tahoma" charset="0"/>
              </a:rPr>
              <a:t>type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dirty="0" smtClean="0">
                <a:latin typeface="Tahoma" charset="0"/>
              </a:rPr>
              <a:t>Remember to complete this by Sunday- we will go over the results</a:t>
            </a: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9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some time to form your groups</a:t>
            </a:r>
          </a:p>
          <a:p>
            <a:r>
              <a:rPr lang="en-US" dirty="0" smtClean="0"/>
              <a:t>4 groups of 5, 2 groups of 4</a:t>
            </a:r>
          </a:p>
          <a:p>
            <a:pPr lvl="1"/>
            <a:r>
              <a:rPr lang="en-US" dirty="0" smtClean="0"/>
              <a:t>First come first serve- let me know your group and topic as soon as possible</a:t>
            </a:r>
          </a:p>
          <a:p>
            <a:pPr lvl="1"/>
            <a:r>
              <a:rPr lang="en-US" dirty="0" smtClean="0"/>
              <a:t>You will be assigned to a group by next class if I do not hear before 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-3681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Group </a:t>
            </a:r>
            <a:r>
              <a:rPr lang="en-US" dirty="0" smtClean="0">
                <a:latin typeface="Tahoma" charset="0"/>
              </a:rPr>
              <a:t>Presentation</a:t>
            </a:r>
            <a:endParaRPr lang="en-US" dirty="0">
              <a:latin typeface="Tahoma" charset="0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733315" y="886449"/>
            <a:ext cx="7772400" cy="53905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The topics that will be covered are: 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Diversity &amp; Racism in the </a:t>
            </a:r>
            <a:r>
              <a:rPr lang="en-US" sz="2400" dirty="0" smtClean="0">
                <a:latin typeface="Tahoma" charset="0"/>
              </a:rPr>
              <a:t>Workplace</a:t>
            </a:r>
            <a:endParaRPr lang="en-US" sz="2400" dirty="0">
              <a:latin typeface="Tahoma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Sexual Harassment &amp; Sexism in the </a:t>
            </a:r>
            <a:r>
              <a:rPr lang="en-US" sz="2400" dirty="0" smtClean="0">
                <a:latin typeface="Tahoma" charset="0"/>
              </a:rPr>
              <a:t>Workplace</a:t>
            </a:r>
            <a:endParaRPr lang="en-US" sz="2400" dirty="0">
              <a:latin typeface="Tahoma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Heterosexism &amp; </a:t>
            </a:r>
            <a:r>
              <a:rPr lang="en-US" sz="2400" dirty="0" err="1">
                <a:latin typeface="Tahoma" charset="0"/>
              </a:rPr>
              <a:t>Transphobia</a:t>
            </a:r>
            <a:r>
              <a:rPr lang="en-US" sz="2400" dirty="0">
                <a:latin typeface="Tahoma" charset="0"/>
              </a:rPr>
              <a:t> in the </a:t>
            </a:r>
            <a:r>
              <a:rPr lang="en-US" sz="2400" dirty="0" smtClean="0">
                <a:latin typeface="Tahoma" charset="0"/>
              </a:rPr>
              <a:t>Workplace</a:t>
            </a:r>
            <a:endParaRPr lang="en-US" sz="2400" dirty="0">
              <a:latin typeface="Tahoma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Disability/</a:t>
            </a:r>
            <a:r>
              <a:rPr lang="en-US" sz="2400" dirty="0" err="1" smtClean="0">
                <a:latin typeface="Tahoma" charset="0"/>
              </a:rPr>
              <a:t>Ableism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in the </a:t>
            </a:r>
            <a:r>
              <a:rPr lang="en-US" sz="2400" dirty="0" smtClean="0">
                <a:latin typeface="Tahoma" charset="0"/>
              </a:rPr>
              <a:t>Workplace</a:t>
            </a:r>
            <a:endParaRPr lang="en-US" sz="2400" dirty="0">
              <a:latin typeface="Tahoma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Dual Career </a:t>
            </a:r>
            <a:r>
              <a:rPr lang="en-US" sz="2400" dirty="0" smtClean="0">
                <a:latin typeface="Tahoma" charset="0"/>
              </a:rPr>
              <a:t>Couples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The Gender Gap in Pay</a:t>
            </a:r>
            <a:endParaRPr lang="en-US" sz="2400" dirty="0">
              <a:latin typeface="Tahoma" charset="0"/>
            </a:endParaRPr>
          </a:p>
          <a:p>
            <a:pPr lvl="1">
              <a:lnSpc>
                <a:spcPct val="12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ja-JP" sz="2400" dirty="0" smtClean="0">
                <a:latin typeface="Tahoma" charset="0"/>
              </a:rPr>
              <a:t>Start identifying people you want to work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ja-JP" sz="2400" dirty="0" smtClean="0">
                <a:latin typeface="Tahoma" charset="0"/>
              </a:rPr>
              <a:t>Once </a:t>
            </a:r>
            <a:r>
              <a:rPr lang="en-US" altLang="ja-JP" sz="2400" dirty="0" smtClean="0">
                <a:latin typeface="Tahoma" charset="0"/>
              </a:rPr>
              <a:t>you have a group, email me with the names of all the people in your group and the topic you want to present</a:t>
            </a:r>
            <a:endParaRPr lang="en-US" altLang="ja-JP" sz="1600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1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>
                <a:latin typeface="Tahoma" charset="0"/>
              </a:rPr>
              <a:t>Overview…</a:t>
            </a: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533400" y="1447800"/>
            <a:ext cx="8534400" cy="25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 smtClean="0"/>
              <a:t>What </a:t>
            </a:r>
            <a:r>
              <a:rPr lang="en-US" sz="3200" dirty="0"/>
              <a:t>is Holland</a:t>
            </a:r>
            <a:r>
              <a:rPr lang="ja-JP" altLang="en-US" sz="3200" dirty="0"/>
              <a:t>’</a:t>
            </a:r>
            <a:r>
              <a:rPr lang="en-US" altLang="ja-JP" sz="3200" dirty="0"/>
              <a:t>s theory? Why focus on Holland?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/>
              <a:t>What is RIASEC?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/>
              <a:t>Strong Interest Inventory (SII)</a:t>
            </a:r>
          </a:p>
        </p:txBody>
      </p:sp>
    </p:spTree>
    <p:extLst>
      <p:ext uri="{BB962C8B-B14F-4D97-AF65-F5344CB8AC3E}">
        <p14:creationId xmlns:p14="http://schemas.microsoft.com/office/powerpoint/2010/main" val="104090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>
                <a:latin typeface="Tahoma" charset="0"/>
              </a:rPr>
              <a:t>What is Holland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Theory?</a:t>
            </a:r>
            <a:endParaRPr lang="en-US">
              <a:latin typeface="Tahoma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600" dirty="0">
                <a:latin typeface="Tahoma" charset="0"/>
              </a:rPr>
              <a:t>Focuses on the match between person and </a:t>
            </a:r>
            <a:r>
              <a:rPr lang="en-US" sz="3600" dirty="0" smtClean="0">
                <a:latin typeface="Tahoma" charset="0"/>
              </a:rPr>
              <a:t>environment</a:t>
            </a:r>
          </a:p>
          <a:p>
            <a:pPr marL="0" indent="0" eaLnBrk="1" hangingPunct="1">
              <a:buNone/>
            </a:pPr>
            <a:endParaRPr lang="en-US" sz="3600" dirty="0">
              <a:latin typeface="Tahoma" charset="0"/>
            </a:endParaRPr>
          </a:p>
          <a:p>
            <a:pPr eaLnBrk="1" hangingPunct="1"/>
            <a:r>
              <a:rPr lang="en-US" sz="3600" dirty="0">
                <a:latin typeface="Tahoma" charset="0"/>
              </a:rPr>
              <a:t>Personality is expressed by </a:t>
            </a:r>
            <a:r>
              <a:rPr lang="en-US" sz="3600" dirty="0" smtClean="0">
                <a:latin typeface="Tahoma" charset="0"/>
              </a:rPr>
              <a:t>interests</a:t>
            </a:r>
          </a:p>
          <a:p>
            <a:pPr marL="0" indent="0" eaLnBrk="1" hangingPunct="1">
              <a:buNone/>
            </a:pPr>
            <a:endParaRPr lang="en-US" sz="3600" dirty="0">
              <a:latin typeface="Tahoma" charset="0"/>
            </a:endParaRPr>
          </a:p>
          <a:p>
            <a:pPr eaLnBrk="1" hangingPunct="1"/>
            <a:r>
              <a:rPr lang="en-US" sz="3600" dirty="0">
                <a:latin typeface="Tahoma" charset="0"/>
              </a:rPr>
              <a:t>Interests must be matched with the work a person </a:t>
            </a:r>
            <a:r>
              <a:rPr lang="en-US" sz="3600" dirty="0" smtClean="0">
                <a:latin typeface="Tahoma" charset="0"/>
              </a:rPr>
              <a:t>does</a:t>
            </a:r>
            <a:endParaRPr lang="en-US" sz="36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1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Six Holland Types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R- Realistic</a:t>
            </a:r>
          </a:p>
          <a:p>
            <a:pPr eaLnBrk="1" hangingPunct="1"/>
            <a:r>
              <a:rPr lang="en-US">
                <a:latin typeface="Tahoma" charset="0"/>
              </a:rPr>
              <a:t>I- Investigative</a:t>
            </a:r>
          </a:p>
          <a:p>
            <a:pPr eaLnBrk="1" hangingPunct="1"/>
            <a:r>
              <a:rPr lang="en-US">
                <a:latin typeface="Tahoma" charset="0"/>
              </a:rPr>
              <a:t>A- Artistic</a:t>
            </a:r>
          </a:p>
          <a:p>
            <a:pPr eaLnBrk="1" hangingPunct="1"/>
            <a:r>
              <a:rPr lang="en-US">
                <a:latin typeface="Tahoma" charset="0"/>
              </a:rPr>
              <a:t>S- Social</a:t>
            </a:r>
          </a:p>
          <a:p>
            <a:pPr eaLnBrk="1" hangingPunct="1"/>
            <a:r>
              <a:rPr lang="en-US">
                <a:latin typeface="Tahoma" charset="0"/>
              </a:rPr>
              <a:t>E- Enterprising</a:t>
            </a:r>
          </a:p>
          <a:p>
            <a:pPr eaLnBrk="1" hangingPunct="1"/>
            <a:r>
              <a:rPr lang="en-US">
                <a:latin typeface="Tahoma" charset="0"/>
              </a:rPr>
              <a:t>C- Conventional</a:t>
            </a:r>
          </a:p>
        </p:txBody>
      </p:sp>
    </p:spTree>
    <p:extLst>
      <p:ext uri="{BB962C8B-B14F-4D97-AF65-F5344CB8AC3E}">
        <p14:creationId xmlns:p14="http://schemas.microsoft.com/office/powerpoint/2010/main" val="99470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Review the handout and complete the RIASEC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7375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Relationship between Holland Types</a:t>
            </a:r>
          </a:p>
        </p:txBody>
      </p:sp>
      <p:sp>
        <p:nvSpPr>
          <p:cNvPr id="29698" name="AutoShape 5"/>
          <p:cNvSpPr>
            <a:spLocks noChangeArrowheads="1"/>
          </p:cNvSpPr>
          <p:nvPr/>
        </p:nvSpPr>
        <p:spPr bwMode="auto">
          <a:xfrm>
            <a:off x="685800" y="2514600"/>
            <a:ext cx="3352800" cy="3276600"/>
          </a:xfrm>
          <a:prstGeom prst="hexagon">
            <a:avLst>
              <a:gd name="adj" fmla="val 25581"/>
              <a:gd name="vf" fmla="val 11547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699" name="Oval 6"/>
          <p:cNvSpPr>
            <a:spLocks noChangeArrowheads="1"/>
          </p:cNvSpPr>
          <p:nvPr/>
        </p:nvSpPr>
        <p:spPr bwMode="auto">
          <a:xfrm>
            <a:off x="5105400" y="2362200"/>
            <a:ext cx="3200400" cy="3429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304800" y="1447800"/>
            <a:ext cx="8534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        Hexagon Model	    or	       </a:t>
            </a:r>
            <a:r>
              <a:rPr lang="en-US" dirty="0" err="1"/>
              <a:t>Circumplex</a:t>
            </a:r>
            <a:r>
              <a:rPr lang="en-US" dirty="0"/>
              <a:t> Model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R		 </a:t>
            </a:r>
            <a:r>
              <a:rPr lang="en-US" dirty="0" smtClean="0"/>
              <a:t>          I</a:t>
            </a:r>
            <a:r>
              <a:rPr lang="en-US" dirty="0"/>
              <a:t>		  </a:t>
            </a:r>
            <a:r>
              <a:rPr lang="en-US" dirty="0" smtClean="0"/>
              <a:t>             </a:t>
            </a:r>
            <a:r>
              <a:rPr lang="en-US" dirty="0"/>
              <a:t>R		  </a:t>
            </a:r>
            <a:r>
              <a:rPr lang="en-US" dirty="0" smtClean="0"/>
              <a:t>     </a:t>
            </a:r>
            <a:r>
              <a:rPr lang="en-US" dirty="0"/>
              <a:t>	</a:t>
            </a:r>
            <a:r>
              <a:rPr lang="en-US" dirty="0" smtClean="0"/>
              <a:t>    I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			        </a:t>
            </a:r>
            <a:r>
              <a:rPr lang="en-US" dirty="0" smtClean="0"/>
              <a:t>                 </a:t>
            </a:r>
            <a:r>
              <a:rPr lang="en-US" dirty="0"/>
              <a:t>A      C			     </a:t>
            </a:r>
            <a:r>
              <a:rPr lang="en-US" dirty="0" smtClean="0"/>
              <a:t>                </a:t>
            </a:r>
            <a:r>
              <a:rPr lang="en-US" dirty="0"/>
              <a:t>A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E		  	</a:t>
            </a:r>
            <a:r>
              <a:rPr lang="en-US" dirty="0" smtClean="0"/>
              <a:t>            </a:t>
            </a:r>
            <a:r>
              <a:rPr lang="en-US" dirty="0"/>
              <a:t>S		    </a:t>
            </a:r>
            <a:r>
              <a:rPr lang="en-US" dirty="0" smtClean="0"/>
              <a:t>             </a:t>
            </a:r>
            <a:r>
              <a:rPr lang="en-US" dirty="0"/>
              <a:t>E		   	</a:t>
            </a:r>
            <a:r>
              <a:rPr lang="en-US" dirty="0" smtClean="0"/>
              <a:t>        S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3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>
                <a:latin typeface="Tahoma" charset="0"/>
              </a:rPr>
              <a:t>Seven Principles: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876800"/>
          </a:xfrm>
          <a:noFill/>
        </p:spPr>
        <p:txBody>
          <a:bodyPr/>
          <a:lstStyle/>
          <a:p>
            <a:pPr marL="514350" indent="-514350" eaLnBrk="1" hangingPunct="1">
              <a:buFont typeface="Tahoma" charset="0"/>
              <a:buAutoNum type="arabicPeriod"/>
            </a:pPr>
            <a:r>
              <a:rPr lang="en-US" sz="2800" dirty="0">
                <a:latin typeface="Tahoma" charset="0"/>
              </a:rPr>
              <a:t>Six personality types (RIASEC)</a:t>
            </a:r>
          </a:p>
          <a:p>
            <a:pPr marL="514350" indent="-514350" eaLnBrk="1" hangingPunct="1">
              <a:buFont typeface="Tahoma" charset="0"/>
              <a:buAutoNum type="arabicPeriod"/>
            </a:pPr>
            <a:r>
              <a:rPr lang="en-US" sz="2800" dirty="0">
                <a:latin typeface="Tahoma" charset="0"/>
              </a:rPr>
              <a:t>Six working environments (RIASEC)</a:t>
            </a:r>
          </a:p>
          <a:p>
            <a:pPr marL="514350" indent="-514350" eaLnBrk="1" hangingPunct="1">
              <a:buFont typeface="Tahoma" charset="0"/>
              <a:buAutoNum type="arabicPeriod"/>
            </a:pPr>
            <a:r>
              <a:rPr lang="en-US" sz="2800" dirty="0">
                <a:latin typeface="Tahoma" charset="0"/>
              </a:rPr>
              <a:t>People seek environments that match their personality </a:t>
            </a:r>
            <a:r>
              <a:rPr lang="en-US" sz="2800" dirty="0" smtClean="0">
                <a:latin typeface="Tahoma" charset="0"/>
              </a:rPr>
              <a:t>types</a:t>
            </a:r>
            <a:endParaRPr lang="en-US" sz="2800" dirty="0">
              <a:latin typeface="Tahoma" charset="0"/>
            </a:endParaRPr>
          </a:p>
          <a:p>
            <a:pPr marL="514350" indent="-514350" eaLnBrk="1" hangingPunct="1">
              <a:buFont typeface="Tahoma" charset="0"/>
              <a:buAutoNum type="arabicPeriod"/>
            </a:pPr>
            <a:r>
              <a:rPr lang="en-US" sz="2800" dirty="0">
                <a:latin typeface="Tahoma" charset="0"/>
              </a:rPr>
              <a:t>Behavior is a product of interaction between personality and </a:t>
            </a:r>
            <a:r>
              <a:rPr lang="en-US" sz="2800" dirty="0" smtClean="0">
                <a:latin typeface="Tahoma" charset="0"/>
              </a:rPr>
              <a:t>environment</a:t>
            </a:r>
            <a:endParaRPr lang="en-US" sz="2800" dirty="0">
              <a:latin typeface="Tahoma" charset="0"/>
            </a:endParaRPr>
          </a:p>
          <a:p>
            <a:pPr marL="514350" indent="-514350" eaLnBrk="1" hangingPunct="1">
              <a:buFont typeface="Tahoma" charset="0"/>
              <a:buAutoNum type="arabicPeriod"/>
            </a:pPr>
            <a:r>
              <a:rPr lang="en-US" sz="2800" u="sng" dirty="0">
                <a:latin typeface="Tahoma" charset="0"/>
              </a:rPr>
              <a:t>Congruence</a:t>
            </a:r>
            <a:r>
              <a:rPr lang="en-US" sz="2800" dirty="0"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how well one fits in with their </a:t>
            </a:r>
            <a:r>
              <a:rPr lang="en-US" sz="2000" dirty="0" smtClean="0">
                <a:latin typeface="Tahoma" charset="0"/>
              </a:rPr>
              <a:t>environment</a:t>
            </a:r>
            <a:endParaRPr lang="en-US" sz="2000" dirty="0">
              <a:latin typeface="Tahoma" charset="0"/>
            </a:endParaRPr>
          </a:p>
          <a:p>
            <a:pPr marL="514350" indent="-514350" eaLnBrk="1" hangingPunct="1">
              <a:buFont typeface="Tahoma" charset="0"/>
              <a:buAutoNum type="arabicPeriod"/>
            </a:pPr>
            <a:r>
              <a:rPr lang="en-US" sz="2800" u="sng" dirty="0">
                <a:latin typeface="Tahoma" charset="0"/>
              </a:rPr>
              <a:t>Consistency</a:t>
            </a:r>
            <a:r>
              <a:rPr lang="en-US" sz="2800" dirty="0">
                <a:latin typeface="Tahoma" charset="0"/>
              </a:rPr>
              <a:t>:</a:t>
            </a:r>
            <a:r>
              <a:rPr lang="en-US" sz="2000" dirty="0">
                <a:latin typeface="Tahoma" charset="0"/>
              </a:rPr>
              <a:t> how closely related one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different types </a:t>
            </a:r>
            <a:r>
              <a:rPr lang="en-US" altLang="ja-JP" sz="2000" dirty="0" smtClean="0">
                <a:latin typeface="Tahoma" charset="0"/>
              </a:rPr>
              <a:t>are</a:t>
            </a:r>
            <a:endParaRPr lang="en-US" altLang="ja-JP" sz="2800" dirty="0">
              <a:latin typeface="Tahoma" charset="0"/>
            </a:endParaRPr>
          </a:p>
          <a:p>
            <a:pPr marL="514350" indent="-514350" eaLnBrk="1" hangingPunct="1">
              <a:buFont typeface="Tahoma" charset="0"/>
              <a:buAutoNum type="arabicPeriod"/>
            </a:pPr>
            <a:r>
              <a:rPr lang="en-US" sz="2800" u="sng" dirty="0">
                <a:latin typeface="Tahoma" charset="0"/>
              </a:rPr>
              <a:t>Differentiation</a:t>
            </a:r>
            <a:r>
              <a:rPr lang="en-US" sz="2800" dirty="0"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how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pure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 one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type </a:t>
            </a:r>
            <a:r>
              <a:rPr lang="en-US" altLang="ja-JP" sz="2000" dirty="0" smtClean="0">
                <a:latin typeface="Tahoma" charset="0"/>
              </a:rPr>
              <a:t>is</a:t>
            </a:r>
            <a:endParaRPr lang="en-US" sz="2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5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Congruence</a:t>
            </a:r>
          </a:p>
          <a:p>
            <a:pPr lvl="1"/>
            <a:r>
              <a:rPr lang="en-US" dirty="0" smtClean="0"/>
              <a:t>The degree of congruence (or agreement) between a person and an occupation (environment) can be estimated by the </a:t>
            </a:r>
            <a:r>
              <a:rPr lang="en-US" dirty="0" smtClean="0"/>
              <a:t>hexagon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shorter the distance between the personality type and occupational type, the closer the </a:t>
            </a:r>
            <a:r>
              <a:rPr lang="en-US" dirty="0" smtClean="0"/>
              <a:t>relationship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46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Congruence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am (almost) a Counseling Psychologist.</a:t>
            </a:r>
          </a:p>
          <a:p>
            <a:pPr lvl="1"/>
            <a:r>
              <a:rPr lang="en-US" dirty="0" smtClean="0"/>
              <a:t>My Holland Code is SRC.</a:t>
            </a:r>
          </a:p>
          <a:p>
            <a:r>
              <a:rPr lang="en-US" dirty="0" smtClean="0"/>
              <a:t>The work environment of a counseling psychologist is SIA.</a:t>
            </a:r>
          </a:p>
          <a:p>
            <a:pPr lvl="1"/>
            <a:r>
              <a:rPr lang="en-US" dirty="0">
                <a:hlinkClick r:id="rId2"/>
              </a:rPr>
              <a:t>https://www.onetonline.org/link/summary/19-</a:t>
            </a:r>
            <a:r>
              <a:rPr lang="en-US" dirty="0" smtClean="0">
                <a:hlinkClick r:id="rId2"/>
              </a:rPr>
              <a:t>3031.03</a:t>
            </a:r>
            <a:endParaRPr lang="en-US" dirty="0" smtClean="0"/>
          </a:p>
          <a:p>
            <a:r>
              <a:rPr lang="en-US" dirty="0" smtClean="0"/>
              <a:t>So, I am not as congruent as I could be. If my code was SIA, I would be completely congruent.</a:t>
            </a:r>
          </a:p>
          <a:p>
            <a:pPr lvl="1"/>
            <a:r>
              <a:rPr lang="en-US" dirty="0" smtClean="0"/>
              <a:t>But, my SRC code is more congruent than a code of CES. Why? S is my strongest interest. So, we match in terms of the first letter.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34163"/>
      </p:ext>
    </p:extLst>
  </p:cSld>
  <p:clrMapOvr>
    <a:masterClrMapping/>
  </p:clrMapOvr>
</p:sld>
</file>

<file path=ppt/theme/theme1.xml><?xml version="1.0" encoding="utf-8"?>
<a:theme xmlns:a="http://schemas.openxmlformats.org/drawingml/2006/main" name="CO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COE-template.potx</Template>
  <TotalTime>362</TotalTime>
  <Words>602</Words>
  <Application>Microsoft Macintosh PowerPoint</Application>
  <PresentationFormat>On-screen Show (4:3)</PresentationFormat>
  <Paragraphs>105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COE-template</vt:lpstr>
      <vt:lpstr>Custom Design</vt:lpstr>
      <vt:lpstr>1_Custom Design</vt:lpstr>
      <vt:lpstr>Career Development Theories &amp; Holland’s Theory</vt:lpstr>
      <vt:lpstr>Overview…</vt:lpstr>
      <vt:lpstr>What is Holland’s Theory?</vt:lpstr>
      <vt:lpstr>Six Holland Types</vt:lpstr>
      <vt:lpstr>Activity</vt:lpstr>
      <vt:lpstr>Relationship between Holland Types</vt:lpstr>
      <vt:lpstr>Seven Principles: </vt:lpstr>
      <vt:lpstr>Congruence</vt:lpstr>
      <vt:lpstr>Example: Congruence</vt:lpstr>
      <vt:lpstr>Consistency</vt:lpstr>
      <vt:lpstr>Example: Consistency</vt:lpstr>
      <vt:lpstr>Why is consistency meaningful?</vt:lpstr>
      <vt:lpstr>Differentiation</vt:lpstr>
      <vt:lpstr>Example: Differention</vt:lpstr>
      <vt:lpstr>Strong Interest Inventory…</vt:lpstr>
      <vt:lpstr>Group Projects</vt:lpstr>
      <vt:lpstr>Group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gmanola Manola</dc:creator>
  <cp:lastModifiedBy>Matthew King</cp:lastModifiedBy>
  <cp:revision>23</cp:revision>
  <dcterms:created xsi:type="dcterms:W3CDTF">2013-05-06T16:35:13Z</dcterms:created>
  <dcterms:modified xsi:type="dcterms:W3CDTF">2017-03-30T18:56:49Z</dcterms:modified>
</cp:coreProperties>
</file>