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51"/>
  </p:notesMasterIdLst>
  <p:sldIdLst>
    <p:sldId id="262" r:id="rId4"/>
    <p:sldId id="300" r:id="rId5"/>
    <p:sldId id="268" r:id="rId6"/>
    <p:sldId id="304" r:id="rId7"/>
    <p:sldId id="269" r:id="rId8"/>
    <p:sldId id="270" r:id="rId9"/>
    <p:sldId id="271" r:id="rId10"/>
    <p:sldId id="272" r:id="rId11"/>
    <p:sldId id="273" r:id="rId12"/>
    <p:sldId id="274" r:id="rId13"/>
    <p:sldId id="275" r:id="rId14"/>
    <p:sldId id="306" r:id="rId15"/>
    <p:sldId id="302" r:id="rId16"/>
    <p:sldId id="276" r:id="rId17"/>
    <p:sldId id="307" r:id="rId18"/>
    <p:sldId id="277" r:id="rId19"/>
    <p:sldId id="278" r:id="rId20"/>
    <p:sldId id="308" r:id="rId21"/>
    <p:sldId id="280" r:id="rId22"/>
    <p:sldId id="279" r:id="rId23"/>
    <p:sldId id="281" r:id="rId24"/>
    <p:sldId id="282" r:id="rId25"/>
    <p:sldId id="284" r:id="rId26"/>
    <p:sldId id="312" r:id="rId27"/>
    <p:sldId id="314" r:id="rId28"/>
    <p:sldId id="316" r:id="rId29"/>
    <p:sldId id="285" r:id="rId30"/>
    <p:sldId id="286" r:id="rId31"/>
    <p:sldId id="318" r:id="rId32"/>
    <p:sldId id="287" r:id="rId33"/>
    <p:sldId id="319" r:id="rId34"/>
    <p:sldId id="320" r:id="rId35"/>
    <p:sldId id="322" r:id="rId36"/>
    <p:sldId id="288" r:id="rId37"/>
    <p:sldId id="324" r:id="rId38"/>
    <p:sldId id="325" r:id="rId39"/>
    <p:sldId id="327" r:id="rId40"/>
    <p:sldId id="328" r:id="rId41"/>
    <p:sldId id="330" r:id="rId42"/>
    <p:sldId id="332" r:id="rId43"/>
    <p:sldId id="334" r:id="rId44"/>
    <p:sldId id="289" r:id="rId45"/>
    <p:sldId id="290" r:id="rId46"/>
    <p:sldId id="291" r:id="rId47"/>
    <p:sldId id="292" r:id="rId48"/>
    <p:sldId id="336" r:id="rId49"/>
    <p:sldId id="33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23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B2465-3EBD-E543-9EF8-B64DCBB0B2F5}" type="datetimeFigureOut">
              <a:rPr lang="en-US" smtClean="0"/>
              <a:t>10/30/16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7256C-36D1-B343-A088-AF49603E8409}" type="slidenum">
              <a:rPr lang="en-US" smtClean="0"/>
              <a:t>‹#›</a:t>
            </a:fld>
            <a:endParaRPr lang="en-US"/>
          </a:p>
        </p:txBody>
      </p:sp>
    </p:spTree>
    <p:extLst>
      <p:ext uri="{BB962C8B-B14F-4D97-AF65-F5344CB8AC3E}">
        <p14:creationId xmlns:p14="http://schemas.microsoft.com/office/powerpoint/2010/main" val="2092740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ea typeface="MS PGothic" charset="0"/>
              </a:rPr>
              <a:t>It’s </a:t>
            </a:r>
            <a:r>
              <a:rPr lang="en-US" dirty="0">
                <a:latin typeface="Arial" charset="0"/>
                <a:ea typeface="MS PGothic" charset="0"/>
              </a:rPr>
              <a:t>important that audience members understand that resumes do not get you a job; rather, resumes get you an interview offer for you to discuss with an employer why you’re an exceptional fit for a position/company. </a:t>
            </a: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12FABEB-D4EC-A444-A454-0E1BE3F47DDA}" type="slidenum">
              <a:rPr lang="en-US" sz="1200"/>
              <a:pPr/>
              <a:t>2</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2400">
                <a:solidFill>
                  <a:schemeClr val="tx1"/>
                </a:solidFill>
                <a:latin typeface="Arial" charset="0"/>
                <a:ea typeface="MS PGothic" charset="0"/>
                <a:cs typeface="MS PGothic" charset="0"/>
              </a:defRPr>
            </a:lvl1pPr>
            <a:lvl2pPr marL="742950" indent="-285750" defTabSz="919163">
              <a:defRPr sz="2400">
                <a:solidFill>
                  <a:schemeClr val="tx1"/>
                </a:solidFill>
                <a:latin typeface="Arial" charset="0"/>
                <a:ea typeface="MS PGothic" charset="0"/>
                <a:cs typeface="MS PGothic" charset="0"/>
              </a:defRPr>
            </a:lvl2pPr>
            <a:lvl3pPr marL="1143000" indent="-228600" defTabSz="919163">
              <a:defRPr sz="2400">
                <a:solidFill>
                  <a:schemeClr val="tx1"/>
                </a:solidFill>
                <a:latin typeface="Arial" charset="0"/>
                <a:ea typeface="MS PGothic" charset="0"/>
                <a:cs typeface="MS PGothic" charset="0"/>
              </a:defRPr>
            </a:lvl3pPr>
            <a:lvl4pPr marL="1600200" indent="-228600" defTabSz="919163">
              <a:defRPr sz="2400">
                <a:solidFill>
                  <a:schemeClr val="tx1"/>
                </a:solidFill>
                <a:latin typeface="Arial" charset="0"/>
                <a:ea typeface="MS PGothic" charset="0"/>
                <a:cs typeface="MS PGothic" charset="0"/>
              </a:defRPr>
            </a:lvl4pPr>
            <a:lvl5pPr marL="2057400" indent="-228600" defTabSz="919163">
              <a:defRPr sz="2400">
                <a:solidFill>
                  <a:schemeClr val="tx1"/>
                </a:solidFill>
                <a:latin typeface="Arial" charset="0"/>
                <a:ea typeface="MS PGothic" charset="0"/>
                <a:cs typeface="MS PGothic" charset="0"/>
              </a:defRPr>
            </a:lvl5pPr>
            <a:lvl6pPr marL="25146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latin typeface="Times New Roman" charset="0"/>
              </a:rPr>
              <a:t>11</a:t>
            </a:r>
          </a:p>
        </p:txBody>
      </p:sp>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2400">
                <a:solidFill>
                  <a:schemeClr val="tx1"/>
                </a:solidFill>
                <a:latin typeface="Arial" charset="0"/>
                <a:ea typeface="MS PGothic" charset="0"/>
                <a:cs typeface="MS PGothic" charset="0"/>
              </a:defRPr>
            </a:lvl1pPr>
            <a:lvl2pPr marL="742950" indent="-285750" defTabSz="919163">
              <a:defRPr sz="2400">
                <a:solidFill>
                  <a:schemeClr val="tx1"/>
                </a:solidFill>
                <a:latin typeface="Arial" charset="0"/>
                <a:ea typeface="MS PGothic" charset="0"/>
                <a:cs typeface="MS PGothic" charset="0"/>
              </a:defRPr>
            </a:lvl2pPr>
            <a:lvl3pPr marL="1143000" indent="-228600" defTabSz="919163">
              <a:defRPr sz="2400">
                <a:solidFill>
                  <a:schemeClr val="tx1"/>
                </a:solidFill>
                <a:latin typeface="Arial" charset="0"/>
                <a:ea typeface="MS PGothic" charset="0"/>
                <a:cs typeface="MS PGothic" charset="0"/>
              </a:defRPr>
            </a:lvl3pPr>
            <a:lvl4pPr marL="1600200" indent="-228600" defTabSz="919163">
              <a:defRPr sz="2400">
                <a:solidFill>
                  <a:schemeClr val="tx1"/>
                </a:solidFill>
                <a:latin typeface="Arial" charset="0"/>
                <a:ea typeface="MS PGothic" charset="0"/>
                <a:cs typeface="MS PGothic" charset="0"/>
              </a:defRPr>
            </a:lvl4pPr>
            <a:lvl5pPr marL="2057400" indent="-228600" defTabSz="919163">
              <a:defRPr sz="2400">
                <a:solidFill>
                  <a:schemeClr val="tx1"/>
                </a:solidFill>
                <a:latin typeface="Arial" charset="0"/>
                <a:ea typeface="MS PGothic" charset="0"/>
                <a:cs typeface="MS PGothic" charset="0"/>
              </a:defRPr>
            </a:lvl5pPr>
            <a:lvl6pPr marL="25146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FB134BA-6648-4542-B5EC-E8541C8F335E}" type="slidenum">
              <a:rPr lang="en-US" sz="1200">
                <a:latin typeface="Times New Roman" charset="0"/>
              </a:rPr>
              <a:pPr/>
              <a:t>39</a:t>
            </a:fld>
            <a:endParaRPr lang="en-US" sz="120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MS PGothic" charset="0"/>
              </a:rPr>
              <a:t>Explain that often times, students find writing a good cover letter to be the hardest part of applying for any job.  </a:t>
            </a:r>
          </a:p>
          <a:p>
            <a:pPr eaLnBrk="1" hangingPunct="1"/>
            <a:endParaRPr lang="en-US">
              <a:latin typeface="Arial" charset="0"/>
              <a:ea typeface="MS PGothic" charset="0"/>
            </a:endParaRPr>
          </a:p>
          <a:p>
            <a:pPr eaLnBrk="1" hangingPunct="1"/>
            <a:r>
              <a:rPr lang="en-US">
                <a:latin typeface="Arial" charset="0"/>
                <a:ea typeface="MS PGothic" charset="0"/>
              </a:rPr>
              <a:t>Help rest the audience members’ mind that The Career Center can help students write strong cover letters that exemplify their fit for the position, passion for the work, and excitement for an interview. </a:t>
            </a:r>
          </a:p>
          <a:p>
            <a:pPr eaLnBrk="1" hangingPunct="1"/>
            <a:endParaRPr lang="en-US">
              <a:latin typeface="Arial" charset="0"/>
              <a:ea typeface="MS PGothic" charset="0"/>
            </a:endParaRPr>
          </a:p>
          <a:p>
            <a:pPr eaLnBrk="1" hangingPunct="1"/>
            <a:r>
              <a:rPr lang="en-US">
                <a:latin typeface="Arial" charset="0"/>
                <a:ea typeface="MS PGothic" charset="0"/>
              </a:rPr>
              <a:t>Your cover letter can really help show your personality and help tell your story more succinct then a resume.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51A866A5-7FF4-E147-B57F-A834A8FCE69A}" type="slidenum">
              <a:rPr lang="en-US" sz="1200"/>
              <a:pPr eaLnBrk="1" hangingPunct="1"/>
              <a:t>40</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MS PGothic" charset="0"/>
              </a:rPr>
              <a:t>Three parts of the cover letter- opening-body, closing </a:t>
            </a:r>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2400">
                <a:solidFill>
                  <a:schemeClr val="tx1"/>
                </a:solidFill>
                <a:latin typeface="Arial" charset="0"/>
                <a:ea typeface="MS PGothic" charset="0"/>
                <a:cs typeface="MS PGothic" charset="0"/>
              </a:defRPr>
            </a:lvl1pPr>
            <a:lvl2pPr marL="742950" indent="-285750" defTabSz="919163">
              <a:defRPr sz="2400">
                <a:solidFill>
                  <a:schemeClr val="tx1"/>
                </a:solidFill>
                <a:latin typeface="Arial" charset="0"/>
                <a:ea typeface="MS PGothic" charset="0"/>
                <a:cs typeface="MS PGothic" charset="0"/>
              </a:defRPr>
            </a:lvl2pPr>
            <a:lvl3pPr marL="1143000" indent="-228600" defTabSz="919163">
              <a:defRPr sz="2400">
                <a:solidFill>
                  <a:schemeClr val="tx1"/>
                </a:solidFill>
                <a:latin typeface="Arial" charset="0"/>
                <a:ea typeface="MS PGothic" charset="0"/>
                <a:cs typeface="MS PGothic" charset="0"/>
              </a:defRPr>
            </a:lvl3pPr>
            <a:lvl4pPr marL="1600200" indent="-228600" defTabSz="919163">
              <a:defRPr sz="2400">
                <a:solidFill>
                  <a:schemeClr val="tx1"/>
                </a:solidFill>
                <a:latin typeface="Arial" charset="0"/>
                <a:ea typeface="MS PGothic" charset="0"/>
                <a:cs typeface="MS PGothic" charset="0"/>
              </a:defRPr>
            </a:lvl4pPr>
            <a:lvl5pPr marL="2057400" indent="-228600" defTabSz="919163">
              <a:defRPr sz="2400">
                <a:solidFill>
                  <a:schemeClr val="tx1"/>
                </a:solidFill>
                <a:latin typeface="Arial" charset="0"/>
                <a:ea typeface="MS PGothic" charset="0"/>
                <a:cs typeface="MS PGothic" charset="0"/>
              </a:defRPr>
            </a:lvl5pPr>
            <a:lvl6pPr marL="25146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12E1383-F856-684C-A350-CEF8D2523589}" type="slidenum">
              <a:rPr lang="en-US" sz="1200"/>
              <a:pPr/>
              <a:t>41</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MS PGothic" charset="0"/>
              </a:rPr>
              <a:t>Employers want to see EVIDENCE for why you deserve an interview.  If you say, “I’ve wanted to be a Teacher for as long as I can remember” this doesn’t prove you should get an interview.  But if someone writes in their cover letter, “Since completing my student-teaching experience at Urbana High School, I have become a stronger communicator and advocate for students.”</a:t>
            </a:r>
          </a:p>
          <a:p>
            <a:pPr eaLnBrk="1" hangingPunct="1"/>
            <a:endParaRPr lang="en-US">
              <a:latin typeface="Arial" charset="0"/>
              <a:ea typeface="MS PGothic" charset="0"/>
            </a:endParaRPr>
          </a:p>
          <a:p>
            <a:pPr eaLnBrk="1" hangingPunct="1"/>
            <a:endParaRPr lang="en-US">
              <a:latin typeface="Arial" charset="0"/>
              <a:ea typeface="MS PGothic" charset="0"/>
            </a:endParaRPr>
          </a:p>
          <a:p>
            <a:pPr eaLnBrk="1" hangingPunct="1"/>
            <a:r>
              <a:rPr lang="en-US">
                <a:latin typeface="Arial" charset="0"/>
                <a:ea typeface="MS PGothic" charset="0"/>
              </a:rPr>
              <a:t>Make sure to follow up unless the job posting specifically tells you not to follow up.</a:t>
            </a:r>
          </a:p>
          <a:p>
            <a:endParaRPr lang="en-US">
              <a:latin typeface="Arial" charset="0"/>
              <a:ea typeface="MS PGothic" charset="0"/>
            </a:endParaRPr>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066A000-F542-B149-83EF-76CF93F491FE}" type="slidenum">
              <a:rPr lang="en-US" sz="1200"/>
              <a:pPr/>
              <a:t>47</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Curriculum </a:t>
            </a:r>
            <a:r>
              <a:rPr lang="en-US" sz="1200" kern="1200" dirty="0" err="1" smtClean="0">
                <a:solidFill>
                  <a:schemeClr val="tx1"/>
                </a:solidFill>
                <a:latin typeface="+mn-lt"/>
                <a:ea typeface="+mn-ea"/>
                <a:cs typeface="+mn-cs"/>
              </a:rPr>
              <a:t>Vitæ</a:t>
            </a:r>
            <a:r>
              <a:rPr lang="en-US" sz="1200" kern="1200" dirty="0" smtClean="0">
                <a:solidFill>
                  <a:schemeClr val="tx1"/>
                </a:solidFill>
                <a:latin typeface="+mn-lt"/>
                <a:ea typeface="+mn-ea"/>
                <a:cs typeface="+mn-cs"/>
              </a:rPr>
              <a:t>, which means course of life in Latin</a:t>
            </a:r>
            <a:endParaRPr lang="en-US" dirty="0"/>
          </a:p>
        </p:txBody>
      </p:sp>
      <p:sp>
        <p:nvSpPr>
          <p:cNvPr id="4" name="Slide Number Placeholder 3"/>
          <p:cNvSpPr>
            <a:spLocks noGrp="1"/>
          </p:cNvSpPr>
          <p:nvPr>
            <p:ph type="sldNum" sz="quarter" idx="10"/>
          </p:nvPr>
        </p:nvSpPr>
        <p:spPr/>
        <p:txBody>
          <a:bodyPr/>
          <a:lstStyle/>
          <a:p>
            <a:fld id="{4B0DE9D0-F23D-224F-B9C0-A9450BF6185A}" type="slidenum">
              <a:rPr lang="en-US" smtClean="0"/>
              <a:t>4</a:t>
            </a:fld>
            <a:endParaRPr lang="en-US"/>
          </a:p>
        </p:txBody>
      </p:sp>
    </p:spTree>
    <p:extLst>
      <p:ext uri="{BB962C8B-B14F-4D97-AF65-F5344CB8AC3E}">
        <p14:creationId xmlns:p14="http://schemas.microsoft.com/office/powerpoint/2010/main" val="2479761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https://s-media-cache-ak0.pinimg.com/236x/05/11/</a:t>
            </a:r>
            <a:r>
              <a:rPr lang="en-US" dirty="0" err="1" smtClean="0"/>
              <a:t>df</a:t>
            </a:r>
            <a:r>
              <a:rPr lang="en-US" dirty="0" smtClean="0"/>
              <a:t>/0511df5b956bd196b66f81ff7eea5f8c.jpg</a:t>
            </a:r>
            <a:endParaRPr lang="en-US" dirty="0"/>
          </a:p>
        </p:txBody>
      </p:sp>
      <p:sp>
        <p:nvSpPr>
          <p:cNvPr id="4" name="Slide Number Placeholder 3"/>
          <p:cNvSpPr>
            <a:spLocks noGrp="1"/>
          </p:cNvSpPr>
          <p:nvPr>
            <p:ph type="sldNum" sz="quarter" idx="10"/>
          </p:nvPr>
        </p:nvSpPr>
        <p:spPr/>
        <p:txBody>
          <a:bodyPr/>
          <a:lstStyle/>
          <a:p>
            <a:fld id="{4B0DE9D0-F23D-224F-B9C0-A9450BF6185A}" type="slidenum">
              <a:rPr lang="en-US" smtClean="0"/>
              <a:t>13</a:t>
            </a:fld>
            <a:endParaRPr lang="en-US"/>
          </a:p>
        </p:txBody>
      </p:sp>
    </p:spTree>
    <p:extLst>
      <p:ext uri="{BB962C8B-B14F-4D97-AF65-F5344CB8AC3E}">
        <p14:creationId xmlns:p14="http://schemas.microsoft.com/office/powerpoint/2010/main" val="303894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595959"/>
                </a:solidFill>
                <a:latin typeface="Georgia" charset="0"/>
                <a:ea typeface="MS PGothic" charset="0"/>
                <a:cs typeface="Georgia" charset="0"/>
              </a:rPr>
              <a:t>Bullet points are the </a:t>
            </a:r>
            <a:r>
              <a:rPr lang="en-US" sz="1200" dirty="0" smtClean="0">
                <a:solidFill>
                  <a:srgbClr val="E46C0A"/>
                </a:solidFill>
                <a:latin typeface="Georgia" charset="0"/>
                <a:ea typeface="MS PGothic" charset="0"/>
                <a:cs typeface="Georgia" charset="0"/>
              </a:rPr>
              <a:t>MAIN</a:t>
            </a:r>
            <a:r>
              <a:rPr lang="en-US" sz="1200" dirty="0" smtClean="0">
                <a:solidFill>
                  <a:srgbClr val="595959"/>
                </a:solidFill>
                <a:latin typeface="Georgia" charset="0"/>
                <a:ea typeface="MS PGothic" charset="0"/>
                <a:cs typeface="Georgia" charset="0"/>
              </a:rPr>
              <a:t> and </a:t>
            </a:r>
            <a:r>
              <a:rPr lang="en-US" sz="1200" dirty="0" smtClean="0">
                <a:solidFill>
                  <a:srgbClr val="E46C0A"/>
                </a:solidFill>
                <a:latin typeface="Georgia" charset="0"/>
                <a:ea typeface="MS PGothic" charset="0"/>
                <a:cs typeface="Georgia" charset="0"/>
              </a:rPr>
              <a:t>MOST IMPORTANT </a:t>
            </a:r>
            <a:r>
              <a:rPr lang="en-US" sz="1200" dirty="0" smtClean="0">
                <a:solidFill>
                  <a:srgbClr val="595959"/>
                </a:solidFill>
                <a:latin typeface="Georgia" charset="0"/>
                <a:ea typeface="MS PGothic" charset="0"/>
                <a:cs typeface="Georgia" charset="0"/>
              </a:rPr>
              <a:t>component in your resume</a:t>
            </a:r>
          </a:p>
          <a:p>
            <a:endParaRPr lang="en-US" dirty="0"/>
          </a:p>
        </p:txBody>
      </p:sp>
      <p:sp>
        <p:nvSpPr>
          <p:cNvPr id="4" name="Slide Number Placeholder 3"/>
          <p:cNvSpPr>
            <a:spLocks noGrp="1"/>
          </p:cNvSpPr>
          <p:nvPr>
            <p:ph type="sldNum" sz="quarter" idx="10"/>
          </p:nvPr>
        </p:nvSpPr>
        <p:spPr/>
        <p:txBody>
          <a:bodyPr/>
          <a:lstStyle/>
          <a:p>
            <a:fld id="{4B0DE9D0-F23D-224F-B9C0-A9450BF6185A}" type="slidenum">
              <a:rPr lang="en-US" smtClean="0"/>
              <a:t>24</a:t>
            </a:fld>
            <a:endParaRPr lang="en-US"/>
          </a:p>
        </p:txBody>
      </p:sp>
    </p:spTree>
    <p:extLst>
      <p:ext uri="{BB962C8B-B14F-4D97-AF65-F5344CB8AC3E}">
        <p14:creationId xmlns:p14="http://schemas.microsoft.com/office/powerpoint/2010/main" val="45059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MS PGothic" charset="0"/>
              </a:rPr>
              <a:t>Action word handout. Students can pick this up at TCC Resource Center or Online at careercenter.Illinois.edu</a:t>
            </a:r>
          </a:p>
          <a:p>
            <a:endParaRPr lang="en-US">
              <a:latin typeface="Arial" charset="0"/>
              <a:ea typeface="MS PGothic"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3EF8FF8-8959-8948-8D2A-CB2C72051BBC}" type="slidenum">
              <a:rPr lang="en-US" sz="1200"/>
              <a:pPr/>
              <a:t>26</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a typeface="MS PGothic"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B39AFCE-3F8A-0241-8C70-719CC14582BE}" type="slidenum">
              <a:rPr lang="en-US" sz="1200"/>
              <a:pPr/>
              <a:t>29</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a typeface="MS PGothic" charset="0"/>
            </a:endParaRPr>
          </a:p>
          <a:p>
            <a:pPr eaLnBrk="1" hangingPunct="1"/>
            <a:endParaRPr lang="en-US" dirty="0">
              <a:latin typeface="Arial" charset="0"/>
              <a:ea typeface="MS PGothic" charset="0"/>
            </a:endParaRPr>
          </a:p>
          <a:p>
            <a:endParaRPr lang="en-US" dirty="0">
              <a:latin typeface="Arial" charset="0"/>
              <a:ea typeface="MS PGothic"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F18A6B1-5247-3E47-A69B-64FBAEEB0874}" type="slidenum">
              <a:rPr lang="en-US" sz="1200"/>
              <a:pPr/>
              <a:t>33</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2400">
                <a:solidFill>
                  <a:schemeClr val="tx1"/>
                </a:solidFill>
                <a:latin typeface="Arial" charset="0"/>
                <a:ea typeface="MS PGothic" charset="0"/>
                <a:cs typeface="MS PGothic" charset="0"/>
              </a:defRPr>
            </a:lvl1pPr>
            <a:lvl2pPr marL="742950" indent="-285750" defTabSz="919163">
              <a:defRPr sz="2400">
                <a:solidFill>
                  <a:schemeClr val="tx1"/>
                </a:solidFill>
                <a:latin typeface="Arial" charset="0"/>
                <a:ea typeface="MS PGothic" charset="0"/>
                <a:cs typeface="MS PGothic" charset="0"/>
              </a:defRPr>
            </a:lvl2pPr>
            <a:lvl3pPr marL="1143000" indent="-228600" defTabSz="919163">
              <a:defRPr sz="2400">
                <a:solidFill>
                  <a:schemeClr val="tx1"/>
                </a:solidFill>
                <a:latin typeface="Arial" charset="0"/>
                <a:ea typeface="MS PGothic" charset="0"/>
                <a:cs typeface="MS PGothic" charset="0"/>
              </a:defRPr>
            </a:lvl3pPr>
            <a:lvl4pPr marL="1600200" indent="-228600" defTabSz="919163">
              <a:defRPr sz="2400">
                <a:solidFill>
                  <a:schemeClr val="tx1"/>
                </a:solidFill>
                <a:latin typeface="Arial" charset="0"/>
                <a:ea typeface="MS PGothic" charset="0"/>
                <a:cs typeface="MS PGothic" charset="0"/>
              </a:defRPr>
            </a:lvl4pPr>
            <a:lvl5pPr marL="2057400" indent="-228600" defTabSz="919163">
              <a:defRPr sz="2400">
                <a:solidFill>
                  <a:schemeClr val="tx1"/>
                </a:solidFill>
                <a:latin typeface="Arial" charset="0"/>
                <a:ea typeface="MS PGothic" charset="0"/>
                <a:cs typeface="MS PGothic" charset="0"/>
              </a:defRPr>
            </a:lvl5pPr>
            <a:lvl6pPr marL="25146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a:latin typeface="Times New Roman" charset="0"/>
              </a:rPr>
              <a:t>11</a:t>
            </a:r>
          </a:p>
        </p:txBody>
      </p:sp>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2400">
                <a:solidFill>
                  <a:schemeClr val="tx1"/>
                </a:solidFill>
                <a:latin typeface="Arial" charset="0"/>
                <a:ea typeface="MS PGothic" charset="0"/>
                <a:cs typeface="MS PGothic" charset="0"/>
              </a:defRPr>
            </a:lvl1pPr>
            <a:lvl2pPr marL="742950" indent="-285750" defTabSz="919163">
              <a:defRPr sz="2400">
                <a:solidFill>
                  <a:schemeClr val="tx1"/>
                </a:solidFill>
                <a:latin typeface="Arial" charset="0"/>
                <a:ea typeface="MS PGothic" charset="0"/>
                <a:cs typeface="MS PGothic" charset="0"/>
              </a:defRPr>
            </a:lvl2pPr>
            <a:lvl3pPr marL="1143000" indent="-228600" defTabSz="919163">
              <a:defRPr sz="2400">
                <a:solidFill>
                  <a:schemeClr val="tx1"/>
                </a:solidFill>
                <a:latin typeface="Arial" charset="0"/>
                <a:ea typeface="MS PGothic" charset="0"/>
                <a:cs typeface="MS PGothic" charset="0"/>
              </a:defRPr>
            </a:lvl3pPr>
            <a:lvl4pPr marL="1600200" indent="-228600" defTabSz="919163">
              <a:defRPr sz="2400">
                <a:solidFill>
                  <a:schemeClr val="tx1"/>
                </a:solidFill>
                <a:latin typeface="Arial" charset="0"/>
                <a:ea typeface="MS PGothic" charset="0"/>
                <a:cs typeface="MS PGothic" charset="0"/>
              </a:defRPr>
            </a:lvl4pPr>
            <a:lvl5pPr marL="2057400" indent="-228600" defTabSz="919163">
              <a:defRPr sz="2400">
                <a:solidFill>
                  <a:schemeClr val="tx1"/>
                </a:solidFill>
                <a:latin typeface="Arial" charset="0"/>
                <a:ea typeface="MS PGothic" charset="0"/>
                <a:cs typeface="MS PGothic" charset="0"/>
              </a:defRPr>
            </a:lvl5pPr>
            <a:lvl6pPr marL="25146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919163"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292A051-E753-1641-8D28-AF762C997E28}" type="slidenum">
              <a:rPr lang="en-US" sz="1200">
                <a:latin typeface="Times New Roman" charset="0"/>
              </a:rPr>
              <a:pPr/>
              <a:t>35</a:t>
            </a:fld>
            <a:endParaRPr lang="en-US" sz="1200">
              <a:latin typeface="Times New Roman"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MS PGothic" charset="0"/>
              </a:rPr>
              <a:t>Therefore, you must take the time to format your résumé and make it stand out amongst all other applicants.</a:t>
            </a:r>
          </a:p>
          <a:p>
            <a:pPr eaLnBrk="1" hangingPunct="1"/>
            <a:r>
              <a:rPr lang="en-US">
                <a:latin typeface="Arial" charset="0"/>
                <a:ea typeface="MS PGothic" charset="0"/>
              </a:rPr>
              <a:t>How do you make your resume stand-out amongst the rest?...tailor your resume specifically to the job description.  </a:t>
            </a:r>
          </a:p>
          <a:p>
            <a:pPr eaLnBrk="1" hangingPunct="1"/>
            <a:endParaRPr lang="en-US">
              <a:latin typeface="Arial" charset="0"/>
              <a:ea typeface="MS PGothic" charset="0"/>
            </a:endParaRPr>
          </a:p>
          <a:p>
            <a:pPr eaLnBrk="1" hangingPunct="1"/>
            <a:r>
              <a:rPr lang="en-US">
                <a:latin typeface="Arial" charset="0"/>
                <a:ea typeface="MS PGothic" charset="0"/>
              </a:rPr>
              <a:t>Don’t make the employers hunt for reasons to give you an interview!</a:t>
            </a:r>
          </a:p>
          <a:p>
            <a:endParaRPr lang="en-US">
              <a:latin typeface="Arial" charset="0"/>
              <a:ea typeface="MS PGothic"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BB21EC9-A897-394E-9276-3F30868324A5}" type="slidenum">
              <a:rPr lang="en-US" sz="1200"/>
              <a:pPr/>
              <a:t>37</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1229687"/>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805313"/>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141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3747" y="494674"/>
            <a:ext cx="7960582"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613747" y="2070300"/>
            <a:ext cx="7960582" cy="38292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59027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p>
        </p:txBody>
      </p:sp>
      <p:sp>
        <p:nvSpPr>
          <p:cNvPr id="6" name="Rectangle 1034"/>
          <p:cNvSpPr>
            <a:spLocks noGrp="1" noChangeArrowheads="1"/>
          </p:cNvSpPr>
          <p:nvPr>
            <p:ph type="sldNum" sz="quarter" idx="12"/>
          </p:nvPr>
        </p:nvSpPr>
        <p:spPr>
          <a:ln/>
        </p:spPr>
        <p:txBody>
          <a:bodyPr/>
          <a:lstStyle>
            <a:lvl1pPr>
              <a:defRPr/>
            </a:lvl1pPr>
          </a:lstStyle>
          <a:p>
            <a:fld id="{25AD3A6C-3C0F-764F-AA99-EB06A0CFA857}" type="slidenum">
              <a:rPr lang="en-US"/>
              <a:pPr/>
              <a:t>‹#›</a:t>
            </a:fld>
            <a:endParaRPr lang="en-US"/>
          </a:p>
        </p:txBody>
      </p:sp>
    </p:spTree>
    <p:extLst>
      <p:ext uri="{BB962C8B-B14F-4D97-AF65-F5344CB8AC3E}">
        <p14:creationId xmlns:p14="http://schemas.microsoft.com/office/powerpoint/2010/main" val="107457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p>
        </p:txBody>
      </p:sp>
      <p:sp>
        <p:nvSpPr>
          <p:cNvPr id="7" name="Rectangle 1034"/>
          <p:cNvSpPr>
            <a:spLocks noGrp="1" noChangeArrowheads="1"/>
          </p:cNvSpPr>
          <p:nvPr>
            <p:ph type="sldNum" sz="quarter" idx="12"/>
          </p:nvPr>
        </p:nvSpPr>
        <p:spPr>
          <a:ln/>
        </p:spPr>
        <p:txBody>
          <a:bodyPr/>
          <a:lstStyle>
            <a:lvl1pPr>
              <a:defRPr/>
            </a:lvl1pPr>
          </a:lstStyle>
          <a:p>
            <a:fld id="{10368307-1DA3-9149-9454-03453B3FD753}" type="slidenum">
              <a:rPr lang="en-US"/>
              <a:pPr/>
              <a:t>‹#›</a:t>
            </a:fld>
            <a:endParaRPr lang="en-US"/>
          </a:p>
        </p:txBody>
      </p:sp>
    </p:spTree>
    <p:extLst>
      <p:ext uri="{BB962C8B-B14F-4D97-AF65-F5344CB8AC3E}">
        <p14:creationId xmlns:p14="http://schemas.microsoft.com/office/powerpoint/2010/main" val="3237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74BED3-4129-AE4C-8B6E-F823228A179E}" type="datetime1">
              <a:rPr lang="en-US" smtClean="0"/>
              <a:t>10/30/16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6D358-8A24-7049-A48F-65336BBBFA2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5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2B8D-3B34-AB46-B637-8AEEF0C9F6D0}" type="datetime1">
              <a:rPr lang="en-US" smtClean="0"/>
              <a:t>10/30/16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6D358-8A24-7049-A48F-65336BBBFA23}" type="slidenum">
              <a:rPr lang="en-US" smtClean="0"/>
              <a:t>‹#›</a:t>
            </a:fld>
            <a:endParaRPr lang="en-US"/>
          </a:p>
        </p:txBody>
      </p:sp>
    </p:spTree>
    <p:extLst>
      <p:ext uri="{BB962C8B-B14F-4D97-AF65-F5344CB8AC3E}">
        <p14:creationId xmlns:p14="http://schemas.microsoft.com/office/powerpoint/2010/main" val="178899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13747" y="859962"/>
            <a:ext cx="7960582" cy="1470025"/>
          </a:xfrm>
        </p:spPr>
        <p:txBody>
          <a:bodyPr/>
          <a:lstStyle/>
          <a:p>
            <a:r>
              <a:rPr lang="en-US" smtClean="0"/>
              <a:t>Click to edit Master title style</a:t>
            </a:r>
            <a:endParaRPr lang="en-US" dirty="0"/>
          </a:p>
        </p:txBody>
      </p:sp>
      <p:sp>
        <p:nvSpPr>
          <p:cNvPr id="5" name="Subtitle 2"/>
          <p:cNvSpPr>
            <a:spLocks noGrp="1"/>
          </p:cNvSpPr>
          <p:nvPr>
            <p:ph type="subTitle" idx="1"/>
          </p:nvPr>
        </p:nvSpPr>
        <p:spPr>
          <a:xfrm>
            <a:off x="613747" y="2435588"/>
            <a:ext cx="7960582" cy="322062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80997889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 Id="rId7"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0E796-D063-C24A-BF3B-9E1F69A71805}" type="datetimeFigureOut">
              <a:rPr lang="en-US" smtClean="0"/>
              <a:t>10/30/16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8298A-45F2-BE43-B69A-B8B8AFC48517}" type="slidenum">
              <a:rPr lang="en-US" smtClean="0"/>
              <a:t>‹#›</a:t>
            </a:fld>
            <a:endParaRPr lang="en-US"/>
          </a:p>
        </p:txBody>
      </p:sp>
      <p:pic>
        <p:nvPicPr>
          <p:cNvPr id="7" name="Picture 6" descr="COE_PowerPoint Template_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7" y="-79869"/>
            <a:ext cx="9170341" cy="7086181"/>
          </a:xfrm>
          <a:prstGeom prst="rect">
            <a:avLst/>
          </a:prstGeom>
        </p:spPr>
      </p:pic>
    </p:spTree>
    <p:extLst>
      <p:ext uri="{BB962C8B-B14F-4D97-AF65-F5344CB8AC3E}">
        <p14:creationId xmlns:p14="http://schemas.microsoft.com/office/powerpoint/2010/main" val="338270881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FF4B1-E577-F14C-8EF5-52B5EF578BEF}" type="datetimeFigureOut">
              <a:rPr lang="en-US" smtClean="0"/>
              <a:t>10/30/16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F3F3-35AE-DC45-B755-CCAD6EA7DB8F}" type="slidenum">
              <a:rPr lang="en-US" smtClean="0"/>
              <a:t>‹#›</a:t>
            </a:fld>
            <a:endParaRPr lang="en-US"/>
          </a:p>
        </p:txBody>
      </p:sp>
      <p:pic>
        <p:nvPicPr>
          <p:cNvPr id="7" name="Picture 6" descr="COE_PowerPoint Template_nourlfooter.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 y="-166764"/>
            <a:ext cx="9170884" cy="7086600"/>
          </a:xfrm>
          <a:prstGeom prst="rect">
            <a:avLst/>
          </a:prstGeom>
        </p:spPr>
      </p:pic>
    </p:spTree>
    <p:extLst>
      <p:ext uri="{BB962C8B-B14F-4D97-AF65-F5344CB8AC3E}">
        <p14:creationId xmlns:p14="http://schemas.microsoft.com/office/powerpoint/2010/main" val="387950525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 id="214748367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13230-1AA7-B04B-B6ED-579E21B67211}" type="datetimeFigureOut">
              <a:rPr lang="en-US" smtClean="0"/>
              <a:t>10/30/16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882D4-BB5C-1F43-9BFE-A8F2DE4C0264}" type="slidenum">
              <a:rPr lang="en-US" smtClean="0"/>
              <a:t>‹#›</a:t>
            </a:fld>
            <a:endParaRPr lang="en-US"/>
          </a:p>
        </p:txBody>
      </p:sp>
      <p:pic>
        <p:nvPicPr>
          <p:cNvPr id="7" name="Picture 6" descr="COE_PowerPoint Template_A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87076"/>
          </a:xfrm>
          <a:prstGeom prst="rect">
            <a:avLst/>
          </a:prstGeom>
        </p:spPr>
      </p:pic>
    </p:spTree>
    <p:extLst>
      <p:ext uri="{BB962C8B-B14F-4D97-AF65-F5344CB8AC3E}">
        <p14:creationId xmlns:p14="http://schemas.microsoft.com/office/powerpoint/2010/main" val="358063188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sexydood20@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3747" y="1981707"/>
            <a:ext cx="7960582" cy="1470025"/>
          </a:xfrm>
        </p:spPr>
        <p:txBody>
          <a:bodyPr>
            <a:noAutofit/>
          </a:bodyPr>
          <a:lstStyle/>
          <a:p>
            <a:pPr algn="ctr" eaLnBrk="1" hangingPunct="1"/>
            <a:r>
              <a:rPr lang="en-US" sz="6000" b="1" dirty="0">
                <a:latin typeface="Times New Roman" charset="0"/>
              </a:rPr>
              <a:t>Résumés</a:t>
            </a:r>
            <a:r>
              <a:rPr lang="en-US" altLang="zh-TW" sz="6000" b="1" dirty="0">
                <a:latin typeface="Times New Roman" charset="0"/>
                <a:ea typeface="PMingLiU" charset="0"/>
                <a:cs typeface="PMingLiU" charset="0"/>
              </a:rPr>
              <a:t> &amp; </a:t>
            </a:r>
            <a:r>
              <a:rPr lang="en-US" altLang="zh-TW" sz="6000" b="1" dirty="0" smtClean="0">
                <a:latin typeface="Times New Roman" charset="0"/>
                <a:ea typeface="PMingLiU" charset="0"/>
                <a:cs typeface="PMingLiU" charset="0"/>
              </a:rPr>
              <a:t>Cover Letters</a:t>
            </a:r>
            <a:r>
              <a:rPr lang="en-US" altLang="zh-TW" sz="6000" dirty="0">
                <a:latin typeface="Comic Sans MS" charset="0"/>
                <a:ea typeface="PMingLiU" charset="0"/>
                <a:cs typeface="PMingLiU" charset="0"/>
              </a:rPr>
              <a:t/>
            </a:r>
            <a:br>
              <a:rPr lang="en-US" altLang="zh-TW" sz="6000" dirty="0">
                <a:latin typeface="Comic Sans MS" charset="0"/>
                <a:ea typeface="PMingLiU" charset="0"/>
                <a:cs typeface="PMingLiU" charset="0"/>
              </a:rPr>
            </a:br>
            <a:endParaRPr lang="en-US" sz="6000" dirty="0">
              <a:latin typeface="Comic Sans MS" charset="0"/>
              <a:cs typeface="Times New Roman" charset="0"/>
            </a:endParaRPr>
          </a:p>
        </p:txBody>
      </p:sp>
      <p:sp>
        <p:nvSpPr>
          <p:cNvPr id="3075" name="Rectangle 3"/>
          <p:cNvSpPr>
            <a:spLocks noGrp="1" noChangeArrowheads="1"/>
          </p:cNvSpPr>
          <p:nvPr>
            <p:ph type="subTitle" idx="1"/>
          </p:nvPr>
        </p:nvSpPr>
        <p:spPr>
          <a:xfrm>
            <a:off x="1010059" y="3451732"/>
            <a:ext cx="7010400" cy="1752600"/>
          </a:xfrm>
        </p:spPr>
        <p:txBody>
          <a:bodyPr/>
          <a:lstStyle/>
          <a:p>
            <a:pPr algn="ctr" eaLnBrk="1" hangingPunct="1">
              <a:buFont typeface="Symbol" charset="0"/>
              <a:buNone/>
            </a:pPr>
            <a:r>
              <a:rPr lang="en-US" dirty="0">
                <a:solidFill>
                  <a:srgbClr val="000000"/>
                </a:solidFill>
                <a:latin typeface="Times New Roman" charset="0"/>
              </a:rPr>
              <a:t>EPSY 220</a:t>
            </a:r>
          </a:p>
          <a:p>
            <a:pPr algn="ctr" eaLnBrk="1" hangingPunct="1">
              <a:buFont typeface="Symbol" charset="0"/>
              <a:buNone/>
            </a:pPr>
            <a:r>
              <a:rPr lang="en-US" dirty="0" smtClean="0">
                <a:solidFill>
                  <a:srgbClr val="000000"/>
                </a:solidFill>
                <a:latin typeface="Times New Roman" charset="0"/>
              </a:rPr>
              <a:t>TA: Matt King</a:t>
            </a:r>
            <a:endParaRPr lang="en-US" dirty="0">
              <a:solidFill>
                <a:srgbClr val="000000"/>
              </a:solidFill>
              <a:latin typeface="Times New Roman" charset="0"/>
            </a:endParaRPr>
          </a:p>
        </p:txBody>
      </p:sp>
    </p:spTree>
    <p:extLst>
      <p:ext uri="{BB962C8B-B14F-4D97-AF65-F5344CB8AC3E}">
        <p14:creationId xmlns:p14="http://schemas.microsoft.com/office/powerpoint/2010/main" val="4098867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17225" y="322539"/>
            <a:ext cx="8661106" cy="5718988"/>
          </a:xfrm>
        </p:spPr>
        <p:txBody>
          <a:bodyPr>
            <a:normAutofit/>
          </a:bodyPr>
          <a:lstStyle/>
          <a:p>
            <a:pPr marL="0" indent="0" eaLnBrk="1" hangingPunct="1">
              <a:buNone/>
            </a:pPr>
            <a:r>
              <a:rPr lang="en-US" altLang="zh-TW" b="1" dirty="0" smtClean="0">
                <a:latin typeface="Times New Roman" charset="0"/>
                <a:ea typeface="PMingLiU" charset="0"/>
                <a:cs typeface="PMingLiU" charset="0"/>
              </a:rPr>
              <a:t>3. SHOULD </a:t>
            </a:r>
            <a:r>
              <a:rPr lang="en-US" altLang="zh-TW" b="1" dirty="0">
                <a:latin typeface="Times New Roman" charset="0"/>
                <a:ea typeface="PMingLiU" charset="0"/>
                <a:cs typeface="PMingLiU" charset="0"/>
              </a:rPr>
              <a:t>I LIST PERSONAL INTERESTS?</a:t>
            </a:r>
            <a:endParaRPr lang="en-US" altLang="zh-TW" dirty="0">
              <a:latin typeface="Times New Roman" charset="0"/>
              <a:ea typeface="PMingLiU" charset="0"/>
              <a:cs typeface="PMingLiU" charset="0"/>
            </a:endParaRPr>
          </a:p>
          <a:p>
            <a:pPr lvl="1" eaLnBrk="1" hangingPunct="1">
              <a:lnSpc>
                <a:spcPct val="125000"/>
              </a:lnSpc>
              <a:spcBef>
                <a:spcPct val="50000"/>
              </a:spcBef>
            </a:pPr>
            <a:r>
              <a:rPr lang="en-US" altLang="zh-TW" sz="2600" dirty="0" smtClean="0">
                <a:latin typeface="Times New Roman" charset="0"/>
                <a:ea typeface="PMingLiU" charset="0"/>
                <a:cs typeface="PMingLiU" charset="0"/>
              </a:rPr>
              <a:t>My advice is NO</a:t>
            </a:r>
          </a:p>
          <a:p>
            <a:pPr lvl="1" eaLnBrk="1" hangingPunct="1">
              <a:lnSpc>
                <a:spcPct val="125000"/>
              </a:lnSpc>
              <a:spcBef>
                <a:spcPct val="50000"/>
              </a:spcBef>
            </a:pPr>
            <a:r>
              <a:rPr lang="en-US" altLang="zh-TW" sz="2600" dirty="0" smtClean="0">
                <a:latin typeface="Times New Roman" charset="0"/>
                <a:ea typeface="PMingLiU" charset="0"/>
                <a:cs typeface="PMingLiU" charset="0"/>
              </a:rPr>
              <a:t>Only </a:t>
            </a:r>
            <a:r>
              <a:rPr lang="en-US" altLang="zh-TW" sz="2600" dirty="0">
                <a:latin typeface="Times New Roman" charset="0"/>
                <a:ea typeface="PMingLiU" charset="0"/>
                <a:cs typeface="PMingLiU" charset="0"/>
              </a:rPr>
              <a:t>mention personal interests that relate to your professional goals or demonstrate an applicable, unique, or prized skill</a:t>
            </a:r>
          </a:p>
          <a:p>
            <a:pPr lvl="2" eaLnBrk="1" hangingPunct="1">
              <a:lnSpc>
                <a:spcPct val="125000"/>
              </a:lnSpc>
              <a:spcBef>
                <a:spcPct val="50000"/>
              </a:spcBef>
            </a:pPr>
            <a:r>
              <a:rPr lang="en-US" altLang="zh-TW" dirty="0">
                <a:latin typeface="Times New Roman" charset="0"/>
                <a:ea typeface="PMingLiU" charset="0"/>
                <a:cs typeface="PMingLiU" charset="0"/>
              </a:rPr>
              <a:t>Ex.’s: </a:t>
            </a:r>
          </a:p>
          <a:p>
            <a:pPr lvl="3" eaLnBrk="1" hangingPunct="1">
              <a:lnSpc>
                <a:spcPct val="125000"/>
              </a:lnSpc>
              <a:spcBef>
                <a:spcPct val="50000"/>
              </a:spcBef>
            </a:pPr>
            <a:r>
              <a:rPr lang="en-US" altLang="zh-TW" dirty="0">
                <a:latin typeface="Times New Roman" charset="0"/>
                <a:ea typeface="PMingLiU" charset="0"/>
                <a:cs typeface="PMingLiU" charset="0"/>
              </a:rPr>
              <a:t>Relevant volunteer work</a:t>
            </a:r>
          </a:p>
          <a:p>
            <a:pPr lvl="3" eaLnBrk="1" hangingPunct="1">
              <a:lnSpc>
                <a:spcPct val="125000"/>
              </a:lnSpc>
              <a:spcBef>
                <a:spcPct val="50000"/>
              </a:spcBef>
            </a:pPr>
            <a:r>
              <a:rPr lang="en-US" altLang="zh-TW" dirty="0">
                <a:latin typeface="Times New Roman" charset="0"/>
                <a:ea typeface="PMingLiU" charset="0"/>
                <a:cs typeface="PMingLiU" charset="0"/>
              </a:rPr>
              <a:t>Leadership positions  </a:t>
            </a:r>
            <a:r>
              <a:rPr lang="en-US" altLang="zh-TW" dirty="0" smtClean="0">
                <a:latin typeface="Times New Roman" charset="0"/>
                <a:ea typeface="PMingLiU" charset="0"/>
                <a:cs typeface="PMingLiU" charset="0"/>
              </a:rPr>
              <a:t>(e.g., head </a:t>
            </a:r>
            <a:r>
              <a:rPr lang="en-US" altLang="zh-TW" dirty="0">
                <a:latin typeface="Times New Roman" charset="0"/>
                <a:ea typeface="PMingLiU" charset="0"/>
                <a:cs typeface="PMingLiU" charset="0"/>
              </a:rPr>
              <a:t>of </a:t>
            </a:r>
            <a:r>
              <a:rPr lang="en-US" altLang="zh-TW" dirty="0" smtClean="0">
                <a:latin typeface="Times New Roman" charset="0"/>
                <a:ea typeface="PMingLiU" charset="0"/>
                <a:cs typeface="PMingLiU" charset="0"/>
              </a:rPr>
              <a:t>an RSO)</a:t>
            </a:r>
            <a:endParaRPr lang="en-US" altLang="zh-TW" dirty="0">
              <a:latin typeface="Times New Roman" charset="0"/>
              <a:ea typeface="PMingLiU" charset="0"/>
              <a:cs typeface="PMingLiU" charset="0"/>
            </a:endParaRPr>
          </a:p>
          <a:p>
            <a:pPr lvl="3" eaLnBrk="1" hangingPunct="1">
              <a:lnSpc>
                <a:spcPct val="125000"/>
              </a:lnSpc>
              <a:spcBef>
                <a:spcPct val="50000"/>
              </a:spcBef>
            </a:pPr>
            <a:r>
              <a:rPr lang="en-US" altLang="zh-TW" dirty="0">
                <a:latin typeface="Times New Roman" charset="0"/>
                <a:ea typeface="PMingLiU" charset="0"/>
                <a:cs typeface="PMingLiU" charset="0"/>
              </a:rPr>
              <a:t>Academic, </a:t>
            </a:r>
            <a:r>
              <a:rPr lang="en-US" altLang="zh-TW" dirty="0" smtClean="0">
                <a:latin typeface="Times New Roman" charset="0"/>
                <a:ea typeface="PMingLiU" charset="0"/>
                <a:cs typeface="PMingLiU" charset="0"/>
              </a:rPr>
              <a:t>athletic</a:t>
            </a:r>
            <a:r>
              <a:rPr lang="en-US" altLang="zh-TW" dirty="0">
                <a:latin typeface="Times New Roman" charset="0"/>
                <a:ea typeface="PMingLiU" charset="0"/>
                <a:cs typeface="PMingLiU" charset="0"/>
              </a:rPr>
              <a:t>, or </a:t>
            </a:r>
            <a:r>
              <a:rPr lang="en-US" altLang="zh-TW" dirty="0" smtClean="0">
                <a:latin typeface="Times New Roman" charset="0"/>
                <a:ea typeface="PMingLiU" charset="0"/>
                <a:cs typeface="PMingLiU" charset="0"/>
              </a:rPr>
              <a:t>service </a:t>
            </a:r>
            <a:r>
              <a:rPr lang="en-US" altLang="zh-TW" dirty="0">
                <a:latin typeface="Times New Roman" charset="0"/>
                <a:ea typeface="PMingLiU" charset="0"/>
                <a:cs typeface="PMingLiU" charset="0"/>
              </a:rPr>
              <a:t>awards at the university/college, city, county, state, region, or national level </a:t>
            </a:r>
          </a:p>
        </p:txBody>
      </p:sp>
    </p:spTree>
    <p:extLst>
      <p:ext uri="{BB962C8B-B14F-4D97-AF65-F5344CB8AC3E}">
        <p14:creationId xmlns:p14="http://schemas.microsoft.com/office/powerpoint/2010/main" val="14404188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09263" y="335780"/>
            <a:ext cx="8260740" cy="5608893"/>
          </a:xfrm>
        </p:spPr>
        <p:txBody>
          <a:bodyPr>
            <a:normAutofit/>
          </a:bodyPr>
          <a:lstStyle/>
          <a:p>
            <a:pPr marL="0" indent="0" eaLnBrk="1" hangingPunct="1">
              <a:buNone/>
            </a:pPr>
            <a:r>
              <a:rPr lang="en-US" altLang="zh-TW" b="1" dirty="0">
                <a:latin typeface="Times New Roman" charset="0"/>
                <a:ea typeface="PMingLiU" charset="0"/>
                <a:cs typeface="PMingLiU" charset="0"/>
              </a:rPr>
              <a:t>4. SHOULD I LIST REFERENCES</a:t>
            </a:r>
            <a:r>
              <a:rPr lang="en-US" altLang="zh-TW" b="1" dirty="0" smtClean="0">
                <a:latin typeface="Times New Roman" charset="0"/>
                <a:ea typeface="PMingLiU" charset="0"/>
                <a:cs typeface="PMingLiU" charset="0"/>
              </a:rPr>
              <a:t>?</a:t>
            </a:r>
            <a:endParaRPr lang="en-US" altLang="zh-TW" dirty="0">
              <a:latin typeface="Times New Roman" charset="0"/>
              <a:ea typeface="PMingLiU" charset="0"/>
              <a:cs typeface="PMingLiU" charset="0"/>
            </a:endParaRPr>
          </a:p>
          <a:p>
            <a:pPr lvl="1" eaLnBrk="1" hangingPunct="1">
              <a:lnSpc>
                <a:spcPct val="125000"/>
              </a:lnSpc>
              <a:spcBef>
                <a:spcPct val="50000"/>
              </a:spcBef>
            </a:pPr>
            <a:r>
              <a:rPr lang="en-US" altLang="zh-TW" dirty="0">
                <a:latin typeface="Times New Roman" charset="0"/>
                <a:ea typeface="PMingLiU" charset="0"/>
                <a:cs typeface="PMingLiU" charset="0"/>
              </a:rPr>
              <a:t>NOOOOOOOO</a:t>
            </a:r>
            <a:r>
              <a:rPr lang="en-US" altLang="zh-TW" dirty="0" smtClean="0">
                <a:latin typeface="Times New Roman" charset="0"/>
                <a:ea typeface="PMingLiU" charset="0"/>
                <a:cs typeface="PMingLiU" charset="0"/>
              </a:rPr>
              <a:t>!</a:t>
            </a:r>
            <a:endParaRPr lang="en-US" altLang="zh-TW" dirty="0">
              <a:latin typeface="Times New Roman" charset="0"/>
              <a:ea typeface="PMingLiU" charset="0"/>
              <a:cs typeface="PMingLiU" charset="0"/>
            </a:endParaRPr>
          </a:p>
          <a:p>
            <a:pPr lvl="1" eaLnBrk="1" hangingPunct="1">
              <a:lnSpc>
                <a:spcPct val="125000"/>
              </a:lnSpc>
              <a:spcBef>
                <a:spcPct val="50000"/>
              </a:spcBef>
            </a:pPr>
            <a:r>
              <a:rPr lang="en-US" altLang="zh-TW" dirty="0">
                <a:latin typeface="Times New Roman" charset="0"/>
                <a:ea typeface="PMingLiU" charset="0"/>
                <a:cs typeface="PMingLiU" charset="0"/>
              </a:rPr>
              <a:t>Don’t even write “References Furnished Upon Request”… of course they are! Writing it is a waste of valuable space!</a:t>
            </a:r>
          </a:p>
          <a:p>
            <a:pPr lvl="1" eaLnBrk="1" hangingPunct="1">
              <a:lnSpc>
                <a:spcPct val="125000"/>
              </a:lnSpc>
              <a:spcBef>
                <a:spcPct val="50000"/>
              </a:spcBef>
            </a:pPr>
            <a:r>
              <a:rPr lang="en-US" altLang="zh-TW" dirty="0">
                <a:latin typeface="Times New Roman" charset="0"/>
                <a:ea typeface="PMingLiU" charset="0"/>
                <a:cs typeface="PMingLiU" charset="0"/>
              </a:rPr>
              <a:t>References are only used for the interview; bring a list of 2-4 (pre-checked) references with you.</a:t>
            </a:r>
          </a:p>
          <a:p>
            <a:pPr eaLnBrk="1" hangingPunct="1">
              <a:buFont typeface="Symbol" charset="0"/>
              <a:buNone/>
            </a:pPr>
            <a:endParaRPr lang="en-US" dirty="0">
              <a:latin typeface="Times New Roman" charset="0"/>
            </a:endParaRPr>
          </a:p>
        </p:txBody>
      </p:sp>
    </p:spTree>
    <p:extLst>
      <p:ext uri="{BB962C8B-B14F-4D97-AF65-F5344CB8AC3E}">
        <p14:creationId xmlns:p14="http://schemas.microsoft.com/office/powerpoint/2010/main" val="5277059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normAutofit/>
          </a:bodyPr>
          <a:lstStyle/>
          <a:p>
            <a:pPr eaLnBrk="1" hangingPunct="1"/>
            <a:r>
              <a:rPr lang="en-US" altLang="zh-TW" dirty="0" smtClean="0">
                <a:latin typeface="Arial"/>
                <a:cs typeface="Arial"/>
              </a:rPr>
              <a:t>General Rules</a:t>
            </a:r>
            <a:endParaRPr lang="en-US" dirty="0">
              <a:latin typeface="Arial"/>
              <a:cs typeface="Arial"/>
            </a:endParaRPr>
          </a:p>
        </p:txBody>
      </p:sp>
      <p:sp>
        <p:nvSpPr>
          <p:cNvPr id="28674" name="Rectangle 3"/>
          <p:cNvSpPr>
            <a:spLocks noGrp="1" noChangeArrowheads="1"/>
          </p:cNvSpPr>
          <p:nvPr>
            <p:ph idx="1"/>
          </p:nvPr>
        </p:nvSpPr>
        <p:spPr/>
        <p:txBody>
          <a:bodyPr/>
          <a:lstStyle/>
          <a:p>
            <a:pPr eaLnBrk="1" hangingPunct="1"/>
            <a:r>
              <a:rPr lang="en-US" altLang="zh-TW" sz="2800" dirty="0" smtClean="0">
                <a:latin typeface="Arial"/>
                <a:cs typeface="Arial"/>
              </a:rPr>
              <a:t>Check </a:t>
            </a:r>
            <a:r>
              <a:rPr lang="en-US" altLang="zh-TW" sz="2800" dirty="0">
                <a:latin typeface="Arial"/>
                <a:cs typeface="Arial"/>
              </a:rPr>
              <a:t>for </a:t>
            </a:r>
            <a:r>
              <a:rPr lang="en-US" altLang="zh-TW" sz="2800" dirty="0" smtClean="0">
                <a:latin typeface="Arial"/>
                <a:cs typeface="Arial"/>
              </a:rPr>
              <a:t>Errors</a:t>
            </a:r>
          </a:p>
          <a:p>
            <a:pPr lvl="1"/>
            <a:r>
              <a:rPr lang="en-US" altLang="zh-TW" sz="2400" dirty="0" smtClean="0">
                <a:latin typeface="Arial"/>
                <a:cs typeface="Arial"/>
              </a:rPr>
              <a:t>Even one error is unacceptable</a:t>
            </a:r>
            <a:endParaRPr lang="en-US" altLang="zh-TW" sz="2400" dirty="0">
              <a:latin typeface="Arial"/>
              <a:cs typeface="Arial"/>
            </a:endParaRPr>
          </a:p>
          <a:p>
            <a:pPr eaLnBrk="1" hangingPunct="1"/>
            <a:r>
              <a:rPr lang="en-US" altLang="zh-TW" sz="2800" dirty="0">
                <a:latin typeface="Arial"/>
                <a:cs typeface="Arial"/>
              </a:rPr>
              <a:t>Is it readable</a:t>
            </a:r>
            <a:r>
              <a:rPr lang="en-US" altLang="zh-TW" sz="2800" dirty="0" smtClean="0">
                <a:latin typeface="Arial"/>
                <a:cs typeface="Arial"/>
              </a:rPr>
              <a:t>?</a:t>
            </a:r>
          </a:p>
          <a:p>
            <a:pPr lvl="1"/>
            <a:r>
              <a:rPr lang="en-US" altLang="zh-TW" sz="2400" dirty="0" smtClean="0">
                <a:latin typeface="Arial"/>
                <a:cs typeface="Arial"/>
              </a:rPr>
              <a:t>How well do you use “white space”?</a:t>
            </a:r>
            <a:endParaRPr lang="en-US" altLang="zh-TW" sz="2400" dirty="0">
              <a:latin typeface="Arial"/>
              <a:cs typeface="Arial"/>
            </a:endParaRPr>
          </a:p>
          <a:p>
            <a:pPr eaLnBrk="1" hangingPunct="1"/>
            <a:r>
              <a:rPr lang="en-US" altLang="zh-TW" sz="2800" dirty="0">
                <a:latin typeface="Arial"/>
                <a:cs typeface="Arial"/>
              </a:rPr>
              <a:t>Is it pretty? (not just in your own eyes</a:t>
            </a:r>
            <a:r>
              <a:rPr lang="en-US" altLang="zh-TW" sz="2800" dirty="0" smtClean="0">
                <a:latin typeface="Arial"/>
                <a:cs typeface="Arial"/>
              </a:rPr>
              <a:t>)</a:t>
            </a:r>
          </a:p>
          <a:p>
            <a:pPr lvl="1"/>
            <a:r>
              <a:rPr lang="en-US" altLang="zh-TW" sz="2400" dirty="0" smtClean="0">
                <a:latin typeface="Arial"/>
                <a:cs typeface="Arial"/>
              </a:rPr>
              <a:t>Have others give you feedback on how it looks</a:t>
            </a:r>
          </a:p>
        </p:txBody>
      </p:sp>
      <p:sp>
        <p:nvSpPr>
          <p:cNvPr id="2" name="Slide Number Placeholder 1"/>
          <p:cNvSpPr>
            <a:spLocks noGrp="1"/>
          </p:cNvSpPr>
          <p:nvPr>
            <p:ph type="sldNum" sz="quarter" idx="12"/>
          </p:nvPr>
        </p:nvSpPr>
        <p:spPr/>
        <p:txBody>
          <a:bodyPr/>
          <a:lstStyle/>
          <a:p>
            <a:fld id="{65D6D358-8A24-7049-A48F-65336BBBFA23}" type="slidenum">
              <a:rPr lang="en-US" smtClean="0"/>
              <a:t>12</a:t>
            </a:fld>
            <a:endParaRPr lang="en-US"/>
          </a:p>
        </p:txBody>
      </p:sp>
    </p:spTree>
    <p:extLst>
      <p:ext uri="{BB962C8B-B14F-4D97-AF65-F5344CB8AC3E}">
        <p14:creationId xmlns:p14="http://schemas.microsoft.com/office/powerpoint/2010/main" val="9802271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5D6D358-8A24-7049-A48F-65336BBBFA23}" type="slidenum">
              <a:rPr lang="en-US" smtClean="0"/>
              <a:t>13</a:t>
            </a:fld>
            <a:endParaRPr lang="en-US"/>
          </a:p>
        </p:txBody>
      </p:sp>
      <p:pic>
        <p:nvPicPr>
          <p:cNvPr id="2" name="Picture 1"/>
          <p:cNvPicPr>
            <a:picLocks noChangeAspect="1"/>
          </p:cNvPicPr>
          <p:nvPr/>
        </p:nvPicPr>
        <p:blipFill>
          <a:blip r:embed="rId3"/>
          <a:stretch>
            <a:fillRect/>
          </a:stretch>
        </p:blipFill>
        <p:spPr>
          <a:xfrm>
            <a:off x="1454204" y="-136525"/>
            <a:ext cx="6148155" cy="6858000"/>
          </a:xfrm>
          <a:prstGeom prst="rect">
            <a:avLst/>
          </a:prstGeom>
        </p:spPr>
      </p:pic>
    </p:spTree>
    <p:extLst>
      <p:ext uri="{BB962C8B-B14F-4D97-AF65-F5344CB8AC3E}">
        <p14:creationId xmlns:p14="http://schemas.microsoft.com/office/powerpoint/2010/main" val="4154454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b="1">
                <a:latin typeface="Times New Roman" charset="0"/>
                <a:ea typeface="PMingLiU" charset="0"/>
                <a:cs typeface="PMingLiU" charset="0"/>
              </a:rPr>
              <a:t>Constructing a R</a:t>
            </a:r>
            <a:r>
              <a:rPr lang="en-US" b="1">
                <a:latin typeface="Times New Roman" charset="0"/>
              </a:rPr>
              <a:t>ésumé</a:t>
            </a:r>
            <a:r>
              <a:rPr lang="en-US" altLang="zh-TW" b="1">
                <a:latin typeface="Times New Roman" charset="0"/>
                <a:ea typeface="PMingLiU" charset="0"/>
                <a:cs typeface="PMingLiU" charset="0"/>
              </a:rPr>
              <a:t> </a:t>
            </a:r>
            <a:endParaRPr lang="en-US" b="1">
              <a:latin typeface="Times New Roman" charset="0"/>
            </a:endParaRPr>
          </a:p>
        </p:txBody>
      </p:sp>
      <p:sp>
        <p:nvSpPr>
          <p:cNvPr id="17411" name="Rectangle 3"/>
          <p:cNvSpPr>
            <a:spLocks noGrp="1" noChangeArrowheads="1"/>
          </p:cNvSpPr>
          <p:nvPr>
            <p:ph type="body" idx="1"/>
          </p:nvPr>
        </p:nvSpPr>
        <p:spPr/>
        <p:txBody>
          <a:bodyPr>
            <a:normAutofit fontScale="92500"/>
          </a:bodyPr>
          <a:lstStyle/>
          <a:p>
            <a:pPr algn="ctr" eaLnBrk="1" hangingPunct="1">
              <a:lnSpc>
                <a:spcPct val="90000"/>
              </a:lnSpc>
              <a:buFont typeface="Symbol" charset="0"/>
              <a:buNone/>
            </a:pPr>
            <a:r>
              <a:rPr lang="en-US" altLang="zh-TW" sz="2800" b="1" u="sng" dirty="0">
                <a:latin typeface="Times New Roman" charset="0"/>
                <a:ea typeface="PMingLiU" charset="0"/>
                <a:cs typeface="PMingLiU" charset="0"/>
              </a:rPr>
              <a:t>BLOCK 1- Personal Information</a:t>
            </a:r>
            <a:endParaRPr lang="en-US" altLang="zh-TW" sz="2800" u="sng" dirty="0">
              <a:latin typeface="Times New Roman" charset="0"/>
              <a:ea typeface="PMingLiU" charset="0"/>
              <a:cs typeface="PMingLiU" charset="0"/>
            </a:endParaRPr>
          </a:p>
          <a:p>
            <a:pPr eaLnBrk="1" hangingPunct="1">
              <a:lnSpc>
                <a:spcPct val="125000"/>
              </a:lnSpc>
              <a:spcBef>
                <a:spcPct val="50000"/>
              </a:spcBef>
            </a:pPr>
            <a:r>
              <a:rPr lang="en-US" altLang="zh-TW" sz="2700" dirty="0">
                <a:latin typeface="Times New Roman" charset="0"/>
                <a:ea typeface="PMingLiU" charset="0"/>
                <a:cs typeface="PMingLiU" charset="0"/>
              </a:rPr>
              <a:t>Name (bold if possible, middle of page)</a:t>
            </a:r>
          </a:p>
          <a:p>
            <a:pPr eaLnBrk="1" hangingPunct="1">
              <a:lnSpc>
                <a:spcPct val="125000"/>
              </a:lnSpc>
              <a:spcBef>
                <a:spcPct val="50000"/>
              </a:spcBef>
            </a:pPr>
            <a:r>
              <a:rPr lang="en-US" altLang="zh-TW" sz="2700" dirty="0">
                <a:latin typeface="Times New Roman" charset="0"/>
                <a:ea typeface="PMingLiU" charset="0"/>
                <a:cs typeface="PMingLiU" charset="0"/>
              </a:rPr>
              <a:t>Address </a:t>
            </a:r>
            <a:r>
              <a:rPr lang="en-US" altLang="zh-TW" sz="2700" dirty="0" smtClean="0">
                <a:latin typeface="Times New Roman" charset="0"/>
                <a:ea typeface="PMingLiU" charset="0"/>
                <a:cs typeface="PMingLiU" charset="0"/>
              </a:rPr>
              <a:t>(if still on campus, put </a:t>
            </a:r>
            <a:r>
              <a:rPr lang="en-US" altLang="zh-TW" sz="2700" dirty="0">
                <a:latin typeface="Times New Roman" charset="0"/>
                <a:ea typeface="PMingLiU" charset="0"/>
                <a:cs typeface="PMingLiU" charset="0"/>
              </a:rPr>
              <a:t>a local/present AND permanent address)</a:t>
            </a:r>
          </a:p>
          <a:p>
            <a:pPr eaLnBrk="1" hangingPunct="1">
              <a:lnSpc>
                <a:spcPct val="125000"/>
              </a:lnSpc>
              <a:spcBef>
                <a:spcPct val="50000"/>
              </a:spcBef>
            </a:pPr>
            <a:r>
              <a:rPr lang="en-US" altLang="zh-TW" sz="2700" dirty="0">
                <a:latin typeface="Times New Roman" charset="0"/>
                <a:ea typeface="PMingLiU" charset="0"/>
                <a:cs typeface="PMingLiU" charset="0"/>
              </a:rPr>
              <a:t>Phone number (make sure your </a:t>
            </a:r>
            <a:r>
              <a:rPr lang="en-US" altLang="zh-TW" sz="2700" dirty="0" smtClean="0">
                <a:latin typeface="Times New Roman" charset="0"/>
                <a:ea typeface="PMingLiU" charset="0"/>
                <a:cs typeface="PMingLiU" charset="0"/>
              </a:rPr>
              <a:t>voicemail </a:t>
            </a:r>
            <a:r>
              <a:rPr lang="en-US" altLang="zh-TW" sz="2700" dirty="0">
                <a:latin typeface="Times New Roman" charset="0"/>
                <a:ea typeface="PMingLiU" charset="0"/>
                <a:cs typeface="PMingLiU" charset="0"/>
              </a:rPr>
              <a:t>is professional)</a:t>
            </a:r>
          </a:p>
          <a:p>
            <a:pPr eaLnBrk="1" hangingPunct="1">
              <a:lnSpc>
                <a:spcPct val="125000"/>
              </a:lnSpc>
              <a:spcBef>
                <a:spcPct val="50000"/>
              </a:spcBef>
            </a:pPr>
            <a:r>
              <a:rPr lang="en-US" altLang="zh-TW" sz="2700" dirty="0">
                <a:latin typeface="Times New Roman" charset="0"/>
                <a:ea typeface="PMingLiU" charset="0"/>
                <a:cs typeface="PMingLiU" charset="0"/>
              </a:rPr>
              <a:t>E-mail (make sure your e-mail address is professional… </a:t>
            </a:r>
            <a:r>
              <a:rPr lang="en-US" altLang="zh-TW" sz="2700" dirty="0">
                <a:latin typeface="Times New Roman" charset="0"/>
                <a:ea typeface="PMingLiU" charset="0"/>
                <a:cs typeface="PMingLiU" charset="0"/>
                <a:hlinkClick r:id="rId2"/>
              </a:rPr>
              <a:t>sexydood20@gmail.com</a:t>
            </a:r>
            <a:r>
              <a:rPr lang="en-US" altLang="zh-TW" sz="2700" dirty="0">
                <a:latin typeface="Times New Roman" charset="0"/>
                <a:ea typeface="PMingLiU" charset="0"/>
                <a:cs typeface="PMingLiU" charset="0"/>
              </a:rPr>
              <a:t> will NOT impress :-P)</a:t>
            </a:r>
          </a:p>
          <a:p>
            <a:pPr eaLnBrk="1" hangingPunct="1">
              <a:lnSpc>
                <a:spcPct val="90000"/>
              </a:lnSpc>
            </a:pPr>
            <a:endParaRPr lang="en-US" sz="2800" dirty="0">
              <a:latin typeface="Times New Roman" charset="0"/>
            </a:endParaRPr>
          </a:p>
        </p:txBody>
      </p:sp>
    </p:spTree>
    <p:extLst>
      <p:ext uri="{BB962C8B-B14F-4D97-AF65-F5344CB8AC3E}">
        <p14:creationId xmlns:p14="http://schemas.microsoft.com/office/powerpoint/2010/main" val="25353047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655" y="2154740"/>
            <a:ext cx="7450138" cy="1446550"/>
          </a:xfrm>
          <a:prstGeom prst="rect">
            <a:avLst/>
          </a:prstGeom>
          <a:solidFill>
            <a:schemeClr val="bg1"/>
          </a:solidFill>
          <a:ln>
            <a:solidFill>
              <a:schemeClr val="bg1">
                <a:lumMod val="95000"/>
              </a:schemeClr>
            </a:solidFill>
          </a:ln>
        </p:spPr>
        <p:txBody>
          <a:bodyPr>
            <a:spAutoFit/>
          </a:bodyPr>
          <a:lstStyle/>
          <a:p>
            <a:pPr algn="ctr">
              <a:defRPr/>
            </a:pPr>
            <a:r>
              <a:rPr lang="en-US" sz="4400" b="1" dirty="0" smtClean="0">
                <a:latin typeface="Arial" panose="020B0604020202020204" pitchFamily="34" charset="0"/>
                <a:ea typeface="MS PGothic" panose="020B0600070205080204" pitchFamily="34" charset="-128"/>
                <a:cs typeface="+mn-cs"/>
              </a:rPr>
              <a:t>John Doe</a:t>
            </a:r>
            <a:endParaRPr lang="en-US" sz="4400" b="1" dirty="0">
              <a:latin typeface="Arial" panose="020B0604020202020204" pitchFamily="34" charset="0"/>
              <a:ea typeface="MS PGothic" panose="020B0600070205080204" pitchFamily="34" charset="-128"/>
              <a:cs typeface="+mn-cs"/>
            </a:endParaRPr>
          </a:p>
          <a:p>
            <a:pPr algn="ctr">
              <a:defRPr/>
            </a:pPr>
            <a:r>
              <a:rPr lang="en-US" sz="2200" dirty="0">
                <a:latin typeface="Arial" panose="020B0604020202020204" pitchFamily="34" charset="0"/>
                <a:ea typeface="MS PGothic" panose="020B0600070205080204" pitchFamily="34" charset="-128"/>
                <a:cs typeface="+mn-cs"/>
              </a:rPr>
              <a:t>309 Green Street ▪ Champaign, IL 61820 ▪ (217)-000-0000 ▪ </a:t>
            </a:r>
            <a:r>
              <a:rPr lang="en-US" sz="2200" dirty="0" err="1" smtClean="0">
                <a:latin typeface="Arial" panose="020B0604020202020204" pitchFamily="34" charset="0"/>
                <a:ea typeface="MS PGothic" panose="020B0600070205080204" pitchFamily="34" charset="-128"/>
                <a:cs typeface="+mn-cs"/>
              </a:rPr>
              <a:t>doej@</a:t>
            </a:r>
            <a:r>
              <a:rPr lang="en-US" sz="2200" dirty="0" err="1">
                <a:latin typeface="Arial" panose="020B0604020202020204" pitchFamily="34" charset="0"/>
                <a:ea typeface="MS PGothic" panose="020B0600070205080204" pitchFamily="34" charset="-128"/>
                <a:cs typeface="+mn-cs"/>
              </a:rPr>
              <a:t>Illinois.edu</a:t>
            </a:r>
            <a:endParaRPr lang="en-US" sz="2200" dirty="0">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82382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b="1">
                <a:latin typeface="Times New Roman" charset="0"/>
                <a:ea typeface="PMingLiU" charset="0"/>
                <a:cs typeface="PMingLiU" charset="0"/>
              </a:rPr>
              <a:t>Constructing a R</a:t>
            </a:r>
            <a:r>
              <a:rPr lang="en-US" b="1">
                <a:latin typeface="Times New Roman" charset="0"/>
              </a:rPr>
              <a:t>ésumé</a:t>
            </a:r>
            <a:r>
              <a:rPr lang="en-US" altLang="zh-TW" b="1">
                <a:latin typeface="Times New Roman" charset="0"/>
                <a:ea typeface="PMingLiU" charset="0"/>
                <a:cs typeface="PMingLiU" charset="0"/>
              </a:rPr>
              <a:t> </a:t>
            </a:r>
            <a:endParaRPr lang="en-US" b="1">
              <a:latin typeface="Times New Roman" charset="0"/>
              <a:cs typeface="Times New Roman" charset="0"/>
            </a:endParaRPr>
          </a:p>
        </p:txBody>
      </p:sp>
      <p:sp>
        <p:nvSpPr>
          <p:cNvPr id="18435" name="Rectangle 3"/>
          <p:cNvSpPr>
            <a:spLocks noGrp="1" noChangeArrowheads="1"/>
          </p:cNvSpPr>
          <p:nvPr>
            <p:ph type="body" idx="1"/>
          </p:nvPr>
        </p:nvSpPr>
        <p:spPr/>
        <p:txBody>
          <a:bodyPr/>
          <a:lstStyle/>
          <a:p>
            <a:pPr algn="ctr" eaLnBrk="1" hangingPunct="1">
              <a:buFont typeface="Symbol" charset="0"/>
              <a:buNone/>
            </a:pPr>
            <a:r>
              <a:rPr lang="en-US" altLang="zh-TW" b="1" u="sng">
                <a:latin typeface="Times New Roman" charset="0"/>
                <a:ea typeface="PMingLiU" charset="0"/>
                <a:cs typeface="PMingLiU" charset="0"/>
              </a:rPr>
              <a:t>BLOCK 2- (OPTIONAL) Job Objective </a:t>
            </a:r>
          </a:p>
          <a:p>
            <a:pPr eaLnBrk="1" hangingPunct="1">
              <a:lnSpc>
                <a:spcPct val="125000"/>
              </a:lnSpc>
              <a:spcBef>
                <a:spcPct val="50000"/>
              </a:spcBef>
            </a:pPr>
            <a:r>
              <a:rPr lang="en-US" altLang="zh-TW">
                <a:latin typeface="Times New Roman" charset="0"/>
                <a:ea typeface="PMingLiU" charset="0"/>
                <a:cs typeface="PMingLiU" charset="0"/>
              </a:rPr>
              <a:t>Be specific</a:t>
            </a:r>
          </a:p>
          <a:p>
            <a:pPr eaLnBrk="1" hangingPunct="1">
              <a:lnSpc>
                <a:spcPct val="125000"/>
              </a:lnSpc>
              <a:spcBef>
                <a:spcPct val="50000"/>
              </a:spcBef>
            </a:pPr>
            <a:r>
              <a:rPr lang="en-US" altLang="zh-TW">
                <a:latin typeface="Times New Roman" charset="0"/>
                <a:ea typeface="PMingLiU" charset="0"/>
                <a:cs typeface="PMingLiU" charset="0"/>
              </a:rPr>
              <a:t>Use action oriented words and phrases</a:t>
            </a:r>
          </a:p>
          <a:p>
            <a:pPr eaLnBrk="1" hangingPunct="1">
              <a:lnSpc>
                <a:spcPct val="125000"/>
              </a:lnSpc>
              <a:spcBef>
                <a:spcPct val="50000"/>
              </a:spcBef>
            </a:pPr>
            <a:r>
              <a:rPr lang="en-US" altLang="zh-TW">
                <a:latin typeface="Times New Roman" charset="0"/>
                <a:ea typeface="PMingLiU" charset="0"/>
                <a:cs typeface="PMingLiU" charset="0"/>
              </a:rPr>
              <a:t>Avoid use of words like “I” and “me”</a:t>
            </a:r>
          </a:p>
          <a:p>
            <a:pPr eaLnBrk="1" hangingPunct="1">
              <a:lnSpc>
                <a:spcPct val="125000"/>
              </a:lnSpc>
              <a:spcBef>
                <a:spcPct val="50000"/>
              </a:spcBef>
            </a:pPr>
            <a:r>
              <a:rPr lang="en-US" altLang="zh-TW">
                <a:latin typeface="Times New Roman" charset="0"/>
                <a:ea typeface="PMingLiU" charset="0"/>
                <a:cs typeface="PMingLiU" charset="0"/>
              </a:rPr>
              <a:t>Use only one occupational field per r</a:t>
            </a:r>
            <a:r>
              <a:rPr lang="en-US">
                <a:latin typeface="Times New Roman" charset="0"/>
              </a:rPr>
              <a:t>ésumé</a:t>
            </a:r>
            <a:r>
              <a:rPr lang="en-US" altLang="zh-TW" b="1">
                <a:latin typeface="Times New Roman" charset="0"/>
                <a:ea typeface="PMingLiU" charset="0"/>
                <a:cs typeface="PMingLiU" charset="0"/>
              </a:rPr>
              <a:t> </a:t>
            </a:r>
            <a:endParaRPr lang="en-US" altLang="zh-TW">
              <a:latin typeface="Times New Roman" charset="0"/>
              <a:ea typeface="PMingLiU" charset="0"/>
              <a:cs typeface="PMingLiU" charset="0"/>
            </a:endParaRPr>
          </a:p>
          <a:p>
            <a:pPr eaLnBrk="1" hangingPunct="1"/>
            <a:endParaRPr lang="en-US">
              <a:latin typeface="Times New Roman" charset="0"/>
            </a:endParaRPr>
          </a:p>
        </p:txBody>
      </p:sp>
    </p:spTree>
    <p:extLst>
      <p:ext uri="{BB962C8B-B14F-4D97-AF65-F5344CB8AC3E}">
        <p14:creationId xmlns:p14="http://schemas.microsoft.com/office/powerpoint/2010/main" val="8257075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9374"/>
            <a:ext cx="8229600" cy="1143000"/>
          </a:xfrm>
        </p:spPr>
        <p:txBody>
          <a:bodyPr/>
          <a:lstStyle/>
          <a:p>
            <a:pPr eaLnBrk="1" hangingPunct="1"/>
            <a:r>
              <a:rPr lang="en-US" altLang="zh-TW" b="1" dirty="0">
                <a:latin typeface="Times New Roman" charset="0"/>
                <a:ea typeface="PMingLiU" charset="0"/>
                <a:cs typeface="PMingLiU" charset="0"/>
              </a:rPr>
              <a:t>Constructing a R</a:t>
            </a:r>
            <a:r>
              <a:rPr lang="en-US" b="1" dirty="0">
                <a:latin typeface="Times New Roman" charset="0"/>
              </a:rPr>
              <a:t>ésumé</a:t>
            </a:r>
            <a:r>
              <a:rPr lang="en-US" altLang="zh-TW" b="1" dirty="0">
                <a:latin typeface="Times New Roman" charset="0"/>
                <a:ea typeface="PMingLiU" charset="0"/>
                <a:cs typeface="PMingLiU" charset="0"/>
              </a:rPr>
              <a:t> </a:t>
            </a:r>
            <a:endParaRPr lang="en-US" b="1" dirty="0">
              <a:latin typeface="Times New Roman" charset="0"/>
              <a:cs typeface="Times New Roman" charset="0"/>
            </a:endParaRPr>
          </a:p>
        </p:txBody>
      </p:sp>
      <p:sp>
        <p:nvSpPr>
          <p:cNvPr id="19459" name="Rectangle 3"/>
          <p:cNvSpPr>
            <a:spLocks noGrp="1" noChangeArrowheads="1"/>
          </p:cNvSpPr>
          <p:nvPr>
            <p:ph type="body" idx="1"/>
          </p:nvPr>
        </p:nvSpPr>
        <p:spPr>
          <a:xfrm>
            <a:off x="457199" y="1295399"/>
            <a:ext cx="8415287" cy="4686083"/>
          </a:xfrm>
        </p:spPr>
        <p:txBody>
          <a:bodyPr>
            <a:normAutofit/>
          </a:bodyPr>
          <a:lstStyle/>
          <a:p>
            <a:pPr algn="ctr" eaLnBrk="1" hangingPunct="1">
              <a:buFont typeface="Symbol" charset="0"/>
              <a:buNone/>
            </a:pPr>
            <a:r>
              <a:rPr lang="en-US" altLang="zh-TW" b="1" u="sng" dirty="0">
                <a:latin typeface="Times New Roman" charset="0"/>
                <a:ea typeface="PMingLiU" charset="0"/>
                <a:cs typeface="PMingLiU" charset="0"/>
              </a:rPr>
              <a:t>BLOCK 3- Education</a:t>
            </a:r>
          </a:p>
          <a:p>
            <a:pPr eaLnBrk="1" hangingPunct="1">
              <a:lnSpc>
                <a:spcPct val="125000"/>
              </a:lnSpc>
              <a:spcBef>
                <a:spcPct val="50000"/>
              </a:spcBef>
            </a:pPr>
            <a:r>
              <a:rPr lang="en-US" altLang="zh-TW" sz="2700" u="sng" dirty="0">
                <a:latin typeface="Times New Roman" charset="0"/>
                <a:ea typeface="PMingLiU" charset="0"/>
                <a:cs typeface="PMingLiU" charset="0"/>
              </a:rPr>
              <a:t>Must have</a:t>
            </a:r>
            <a:r>
              <a:rPr lang="en-US" altLang="zh-TW" sz="2700" dirty="0">
                <a:latin typeface="Times New Roman" charset="0"/>
                <a:ea typeface="PMingLiU" charset="0"/>
                <a:cs typeface="PMingLiU" charset="0"/>
              </a:rPr>
              <a:t>: </a:t>
            </a:r>
            <a:r>
              <a:rPr lang="en-US" altLang="zh-TW" sz="2400" dirty="0">
                <a:latin typeface="Times New Roman" charset="0"/>
                <a:ea typeface="PMingLiU" charset="0"/>
                <a:cs typeface="PMingLiU" charset="0"/>
              </a:rPr>
              <a:t>School name, location, name of degree, area of degree/major, date received or expected, honors received </a:t>
            </a:r>
          </a:p>
          <a:p>
            <a:pPr eaLnBrk="1" hangingPunct="1">
              <a:lnSpc>
                <a:spcPct val="125000"/>
              </a:lnSpc>
              <a:spcBef>
                <a:spcPct val="50000"/>
              </a:spcBef>
            </a:pPr>
            <a:r>
              <a:rPr lang="en-US" altLang="zh-TW" sz="2700" u="sng" dirty="0" smtClean="0">
                <a:latin typeface="Times New Roman" charset="0"/>
                <a:ea typeface="PMingLiU" charset="0"/>
                <a:cs typeface="PMingLiU" charset="0"/>
              </a:rPr>
              <a:t>For </a:t>
            </a:r>
            <a:r>
              <a:rPr lang="en-US" altLang="zh-TW" sz="2700" u="sng" dirty="0">
                <a:latin typeface="Times New Roman" charset="0"/>
                <a:ea typeface="PMingLiU" charset="0"/>
                <a:cs typeface="PMingLiU" charset="0"/>
              </a:rPr>
              <a:t>entry jobs, need to have</a:t>
            </a:r>
            <a:r>
              <a:rPr lang="en-US" altLang="zh-TW" sz="2700" dirty="0">
                <a:latin typeface="Times New Roman" charset="0"/>
                <a:ea typeface="PMingLiU" charset="0"/>
                <a:cs typeface="PMingLiU" charset="0"/>
              </a:rPr>
              <a:t>: </a:t>
            </a:r>
            <a:r>
              <a:rPr lang="en-US" altLang="zh-TW" sz="2400" dirty="0">
                <a:latin typeface="Times New Roman" charset="0"/>
                <a:ea typeface="PMingLiU" charset="0"/>
                <a:cs typeface="PMingLiU" charset="0"/>
              </a:rPr>
              <a:t>GPA</a:t>
            </a:r>
          </a:p>
          <a:p>
            <a:pPr lvl="1" eaLnBrk="1" hangingPunct="1">
              <a:lnSpc>
                <a:spcPct val="125000"/>
              </a:lnSpc>
              <a:spcBef>
                <a:spcPct val="50000"/>
              </a:spcBef>
            </a:pPr>
            <a:r>
              <a:rPr lang="en-US" altLang="zh-TW" sz="2300" dirty="0">
                <a:latin typeface="Times New Roman" charset="0"/>
                <a:ea typeface="PMingLiU" charset="0"/>
                <a:cs typeface="PMingLiU" charset="0"/>
              </a:rPr>
              <a:t>If your GPA isn’t awesome, you can list multiple types of GPA (e.g., JR/SR, Science, or Major GPA)</a:t>
            </a:r>
          </a:p>
          <a:p>
            <a:pPr lvl="1" eaLnBrk="1" hangingPunct="1">
              <a:lnSpc>
                <a:spcPct val="125000"/>
              </a:lnSpc>
              <a:spcBef>
                <a:spcPct val="50000"/>
              </a:spcBef>
            </a:pPr>
            <a:r>
              <a:rPr lang="en-US" sz="2300" dirty="0">
                <a:latin typeface="Times New Roman" charset="0"/>
                <a:ea typeface="PMingLiU" charset="0"/>
                <a:cs typeface="PMingLiU" charset="0"/>
              </a:rPr>
              <a:t>My grad app listed GPA: 3.68, Major GPA: 3.97… see how much smarter that makes me look? </a:t>
            </a:r>
            <a:endParaRPr lang="en-US" sz="2300" dirty="0">
              <a:latin typeface="Times New Roman" charset="0"/>
            </a:endParaRPr>
          </a:p>
        </p:txBody>
      </p:sp>
    </p:spTree>
    <p:extLst>
      <p:ext uri="{BB962C8B-B14F-4D97-AF65-F5344CB8AC3E}">
        <p14:creationId xmlns:p14="http://schemas.microsoft.com/office/powerpoint/2010/main" val="35592647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261" y="2045079"/>
            <a:ext cx="8831070" cy="1277273"/>
          </a:xfrm>
          <a:prstGeom prst="rect">
            <a:avLst/>
          </a:prstGeom>
          <a:solidFill>
            <a:schemeClr val="bg1"/>
          </a:solidFill>
          <a:ln>
            <a:solidFill>
              <a:schemeClr val="bg1">
                <a:lumMod val="95000"/>
              </a:schemeClr>
            </a:solidFill>
          </a:ln>
        </p:spPr>
        <p:txBody>
          <a:bodyPr wrap="square">
            <a:spAutoFit/>
          </a:bodyP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spcBef>
                <a:spcPct val="0"/>
              </a:spcBef>
              <a:buFontTx/>
              <a:buNone/>
              <a:defRPr/>
            </a:pPr>
            <a:r>
              <a:rPr lang="en-US" altLang="en-US" sz="2000" b="1" u="sng" dirty="0" smtClean="0">
                <a:latin typeface="Times" panose="02020603050405020304" pitchFamily="18" charset="0"/>
              </a:rPr>
              <a:t>EDUCATION</a:t>
            </a:r>
          </a:p>
          <a:p>
            <a:pPr>
              <a:spcBef>
                <a:spcPct val="0"/>
              </a:spcBef>
              <a:buFontTx/>
              <a:buNone/>
              <a:defRPr/>
            </a:pPr>
            <a:r>
              <a:rPr lang="en-US" altLang="en-US" sz="2000" b="1" dirty="0" smtClean="0">
                <a:latin typeface="Times" panose="02020603050405020304" pitchFamily="18" charset="0"/>
              </a:rPr>
              <a:t>University of Illinois at Urbana-Champaign           </a:t>
            </a:r>
            <a:r>
              <a:rPr lang="en-US" altLang="en-US" sz="2000" dirty="0" smtClean="0">
                <a:latin typeface="Times" panose="02020603050405020304" pitchFamily="18" charset="0"/>
              </a:rPr>
              <a:t>Expected graduation</a:t>
            </a:r>
            <a:r>
              <a:rPr lang="en-US" altLang="en-US" sz="2000" b="1" dirty="0" smtClean="0">
                <a:latin typeface="Times" panose="02020603050405020304" pitchFamily="18" charset="0"/>
              </a:rPr>
              <a:t> </a:t>
            </a:r>
            <a:r>
              <a:rPr lang="en-US" altLang="en-US" sz="2000" dirty="0" smtClean="0">
                <a:latin typeface="Times" panose="02020603050405020304" pitchFamily="18" charset="0"/>
              </a:rPr>
              <a:t>May 2017</a:t>
            </a:r>
          </a:p>
          <a:p>
            <a:pPr>
              <a:spcBef>
                <a:spcPct val="0"/>
              </a:spcBef>
              <a:buFontTx/>
              <a:buNone/>
              <a:defRPr/>
            </a:pPr>
            <a:r>
              <a:rPr lang="en-US" altLang="en-US" sz="2000" dirty="0" smtClean="0">
                <a:latin typeface="Times" panose="02020603050405020304" pitchFamily="18" charset="0"/>
              </a:rPr>
              <a:t>Bachelor of Science in Business-Administration                                  GPA: 3.35/4.00</a:t>
            </a:r>
          </a:p>
          <a:p>
            <a:pPr algn="ctr">
              <a:spcBef>
                <a:spcPct val="0"/>
              </a:spcBef>
              <a:buFontTx/>
              <a:buNone/>
              <a:defRPr/>
            </a:pPr>
            <a:endParaRPr lang="en-US" altLang="en-US" sz="1700" dirty="0" smtClean="0">
              <a:latin typeface="Times" panose="02020603050405020304" pitchFamily="18" charset="0"/>
            </a:endParaRPr>
          </a:p>
        </p:txBody>
      </p:sp>
    </p:spTree>
    <p:extLst>
      <p:ext uri="{BB962C8B-B14F-4D97-AF65-F5344CB8AC3E}">
        <p14:creationId xmlns:p14="http://schemas.microsoft.com/office/powerpoint/2010/main" val="120833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eaLnBrk="1" hangingPunct="1"/>
            <a:r>
              <a:rPr lang="en-US" altLang="zh-TW" b="1">
                <a:latin typeface="Times New Roman" charset="0"/>
                <a:ea typeface="PMingLiU" charset="0"/>
                <a:cs typeface="PMingLiU" charset="0"/>
              </a:rPr>
              <a:t>Constructing a R</a:t>
            </a:r>
            <a:r>
              <a:rPr lang="en-US" b="1">
                <a:latin typeface="Times New Roman" charset="0"/>
              </a:rPr>
              <a:t>ésumé</a:t>
            </a:r>
            <a:r>
              <a:rPr lang="en-US" altLang="zh-TW" b="1">
                <a:latin typeface="Times New Roman" charset="0"/>
                <a:ea typeface="PMingLiU" charset="0"/>
                <a:cs typeface="PMingLiU" charset="0"/>
              </a:rPr>
              <a:t> </a:t>
            </a:r>
            <a:endParaRPr lang="en-US" b="1">
              <a:latin typeface="Times New Roman" charset="0"/>
              <a:cs typeface="Times New Roman" charset="0"/>
            </a:endParaRPr>
          </a:p>
        </p:txBody>
      </p:sp>
      <p:sp>
        <p:nvSpPr>
          <p:cNvPr id="20483" name="Rectangle 3"/>
          <p:cNvSpPr>
            <a:spLocks noGrp="1" noChangeArrowheads="1"/>
          </p:cNvSpPr>
          <p:nvPr>
            <p:ph type="body" idx="1"/>
          </p:nvPr>
        </p:nvSpPr>
        <p:spPr>
          <a:xfrm>
            <a:off x="262002" y="1379345"/>
            <a:ext cx="8424797" cy="4675756"/>
          </a:xfrm>
        </p:spPr>
        <p:txBody>
          <a:bodyPr>
            <a:normAutofit lnSpcReduction="10000"/>
          </a:bodyPr>
          <a:lstStyle/>
          <a:p>
            <a:pPr algn="ctr" eaLnBrk="1" hangingPunct="1">
              <a:lnSpc>
                <a:spcPct val="90000"/>
              </a:lnSpc>
              <a:buFont typeface="Symbol" charset="0"/>
              <a:buNone/>
            </a:pPr>
            <a:r>
              <a:rPr lang="en-US" altLang="zh-TW" sz="2800" b="1" u="sng" dirty="0">
                <a:latin typeface="Times New Roman" charset="0"/>
                <a:ea typeface="PMingLiU" charset="0"/>
                <a:cs typeface="PMingLiU" charset="0"/>
              </a:rPr>
              <a:t>BLOCK 4- Skills </a:t>
            </a:r>
          </a:p>
          <a:p>
            <a:pPr algn="ctr" eaLnBrk="1" hangingPunct="1">
              <a:lnSpc>
                <a:spcPct val="90000"/>
              </a:lnSpc>
              <a:buFont typeface="Symbol" charset="0"/>
              <a:buNone/>
            </a:pPr>
            <a:r>
              <a:rPr lang="en-US" altLang="zh-TW" sz="2800" b="1" u="sng" dirty="0">
                <a:latin typeface="Times New Roman" charset="0"/>
                <a:ea typeface="PMingLiU" charset="0"/>
                <a:cs typeface="PMingLiU" charset="0"/>
              </a:rPr>
              <a:t>(for </a:t>
            </a:r>
            <a:r>
              <a:rPr lang="en-US" altLang="zh-TW" sz="2800" b="1" u="sng" dirty="0">
                <a:solidFill>
                  <a:srgbClr val="FF0000"/>
                </a:solidFill>
                <a:latin typeface="Times New Roman" charset="0"/>
                <a:ea typeface="PMingLiU" charset="0"/>
                <a:cs typeface="PMingLiU" charset="0"/>
              </a:rPr>
              <a:t>Functional R</a:t>
            </a:r>
            <a:r>
              <a:rPr lang="en-US" sz="2800" b="1" u="sng" dirty="0">
                <a:solidFill>
                  <a:srgbClr val="FF0000"/>
                </a:solidFill>
                <a:latin typeface="Times New Roman" charset="0"/>
              </a:rPr>
              <a:t>ésumé</a:t>
            </a:r>
            <a:r>
              <a:rPr lang="en-US" altLang="zh-TW" sz="2800" b="1" u="sng" dirty="0">
                <a:solidFill>
                  <a:srgbClr val="FF0000"/>
                </a:solidFill>
                <a:latin typeface="Times New Roman" charset="0"/>
                <a:ea typeface="PMingLiU" charset="0"/>
                <a:cs typeface="PMingLiU" charset="0"/>
              </a:rPr>
              <a:t> </a:t>
            </a:r>
            <a:r>
              <a:rPr lang="en-US" altLang="zh-TW" sz="2800" b="1" u="sng" dirty="0">
                <a:solidFill>
                  <a:srgbClr val="000000"/>
                </a:solidFill>
                <a:latin typeface="Times New Roman" charset="0"/>
                <a:ea typeface="PMingLiU" charset="0"/>
                <a:cs typeface="PMingLiU" charset="0"/>
              </a:rPr>
              <a:t>only</a:t>
            </a:r>
            <a:r>
              <a:rPr lang="en-US" altLang="zh-TW" sz="2800" b="1" u="sng" dirty="0">
                <a:latin typeface="Times New Roman" charset="0"/>
                <a:ea typeface="PMingLiU" charset="0"/>
                <a:cs typeface="PMingLiU" charset="0"/>
              </a:rPr>
              <a:t>)</a:t>
            </a:r>
          </a:p>
          <a:p>
            <a:pPr eaLnBrk="1" hangingPunct="1">
              <a:lnSpc>
                <a:spcPct val="110000"/>
              </a:lnSpc>
              <a:spcBef>
                <a:spcPct val="40000"/>
              </a:spcBef>
            </a:pPr>
            <a:r>
              <a:rPr lang="en-US" altLang="zh-TW" sz="2800" dirty="0">
                <a:latin typeface="Times New Roman" charset="0"/>
                <a:ea typeface="PMingLiU" charset="0"/>
                <a:cs typeface="PMingLiU" charset="0"/>
              </a:rPr>
              <a:t>Title</a:t>
            </a:r>
            <a:r>
              <a:rPr lang="en-US" altLang="zh-TW" sz="2800" b="1" dirty="0">
                <a:latin typeface="Times New Roman" charset="0"/>
                <a:ea typeface="PMingLiU" charset="0"/>
                <a:cs typeface="PMingLiU" charset="0"/>
              </a:rPr>
              <a:t>:</a:t>
            </a:r>
            <a:r>
              <a:rPr lang="en-US" altLang="zh-TW" sz="2800" dirty="0">
                <a:latin typeface="Times New Roman" charset="0"/>
                <a:ea typeface="PMingLiU" charset="0"/>
                <a:cs typeface="PMingLiU" charset="0"/>
              </a:rPr>
              <a:t> “Relevant Skills”; “Areas of Effectiveness”</a:t>
            </a:r>
          </a:p>
          <a:p>
            <a:pPr eaLnBrk="1" hangingPunct="1">
              <a:lnSpc>
                <a:spcPct val="110000"/>
              </a:lnSpc>
              <a:spcBef>
                <a:spcPct val="40000"/>
              </a:spcBef>
            </a:pPr>
            <a:r>
              <a:rPr lang="en-US" altLang="zh-TW" sz="2800" dirty="0">
                <a:latin typeface="Times New Roman" charset="0"/>
                <a:ea typeface="PMingLiU" charset="0"/>
                <a:cs typeface="PMingLiU" charset="0"/>
              </a:rPr>
              <a:t>Follow the “Rule of 3” or “STAR your stems” </a:t>
            </a:r>
          </a:p>
          <a:p>
            <a:pPr lvl="1" eaLnBrk="1" hangingPunct="1">
              <a:lnSpc>
                <a:spcPct val="110000"/>
              </a:lnSpc>
              <a:spcBef>
                <a:spcPct val="40000"/>
              </a:spcBef>
            </a:pPr>
            <a:r>
              <a:rPr lang="en-US" altLang="zh-TW" sz="2400" dirty="0">
                <a:latin typeface="Times New Roman" charset="0"/>
                <a:ea typeface="PMingLiU" charset="0"/>
                <a:cs typeface="PMingLiU" charset="0"/>
              </a:rPr>
              <a:t>Start with a general, yet applicable descriptor (stem)</a:t>
            </a:r>
          </a:p>
          <a:p>
            <a:pPr lvl="1" eaLnBrk="1" hangingPunct="1">
              <a:lnSpc>
                <a:spcPct val="110000"/>
              </a:lnSpc>
              <a:spcBef>
                <a:spcPct val="40000"/>
              </a:spcBef>
            </a:pPr>
            <a:r>
              <a:rPr lang="en-US" altLang="zh-TW" sz="2400" dirty="0">
                <a:latin typeface="Times New Roman" charset="0"/>
                <a:ea typeface="PMingLiU" charset="0"/>
                <a:cs typeface="PMingLiU" charset="0"/>
              </a:rPr>
              <a:t>List at least 3 specific, STAR-worthy examples of skills that fit the stem</a:t>
            </a:r>
          </a:p>
          <a:p>
            <a:pPr eaLnBrk="1" hangingPunct="1">
              <a:lnSpc>
                <a:spcPct val="110000"/>
              </a:lnSpc>
              <a:spcBef>
                <a:spcPct val="40000"/>
              </a:spcBef>
            </a:pPr>
            <a:r>
              <a:rPr lang="en-US" altLang="zh-TW" sz="2800" dirty="0">
                <a:latin typeface="Times New Roman" charset="0"/>
                <a:ea typeface="PMingLiU" charset="0"/>
                <a:cs typeface="PMingLiU" charset="0"/>
              </a:rPr>
              <a:t>Pick skill stems that fit the job</a:t>
            </a:r>
          </a:p>
          <a:p>
            <a:pPr eaLnBrk="1" hangingPunct="1">
              <a:lnSpc>
                <a:spcPct val="110000"/>
              </a:lnSpc>
              <a:spcBef>
                <a:spcPct val="40000"/>
              </a:spcBef>
            </a:pPr>
            <a:r>
              <a:rPr lang="en-US" altLang="zh-TW" sz="2800" dirty="0">
                <a:latin typeface="Times New Roman" charset="0"/>
                <a:ea typeface="PMingLiU" charset="0"/>
                <a:cs typeface="PMingLiU" charset="0"/>
              </a:rPr>
              <a:t>Be detailed!</a:t>
            </a:r>
          </a:p>
          <a:p>
            <a:pPr eaLnBrk="1" hangingPunct="1">
              <a:lnSpc>
                <a:spcPct val="90000"/>
              </a:lnSpc>
            </a:pPr>
            <a:endParaRPr lang="en-US" sz="2800" dirty="0">
              <a:latin typeface="Times New Roman" charset="0"/>
            </a:endParaRPr>
          </a:p>
        </p:txBody>
      </p:sp>
    </p:spTree>
    <p:extLst>
      <p:ext uri="{BB962C8B-B14F-4D97-AF65-F5344CB8AC3E}">
        <p14:creationId xmlns:p14="http://schemas.microsoft.com/office/powerpoint/2010/main" val="39443209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dirty="0">
                <a:latin typeface="Arial"/>
                <a:cs typeface="Arial"/>
              </a:rPr>
              <a:t>Purposes of a Résumé</a:t>
            </a:r>
          </a:p>
        </p:txBody>
      </p:sp>
      <p:sp>
        <p:nvSpPr>
          <p:cNvPr id="33794" name="Content Placeholder 3"/>
          <p:cNvSpPr>
            <a:spLocks noGrp="1"/>
          </p:cNvSpPr>
          <p:nvPr>
            <p:ph sz="half" idx="2"/>
          </p:nvPr>
        </p:nvSpPr>
        <p:spPr>
          <a:xfrm>
            <a:off x="457200" y="1524000"/>
            <a:ext cx="4040188" cy="4857750"/>
          </a:xfrm>
        </p:spPr>
        <p:txBody>
          <a:bodyPr>
            <a:noAutofit/>
          </a:bodyPr>
          <a:lstStyle/>
          <a:p>
            <a:pPr eaLnBrk="1" hangingPunct="1"/>
            <a:r>
              <a:rPr lang="en-US" sz="2600" dirty="0">
                <a:latin typeface="Arial"/>
                <a:ea typeface="MS PGothic" charset="0"/>
                <a:cs typeface="Arial"/>
              </a:rPr>
              <a:t>First impression on potential employers </a:t>
            </a:r>
          </a:p>
          <a:p>
            <a:pPr eaLnBrk="1" hangingPunct="1">
              <a:buFont typeface="Arial" charset="0"/>
              <a:buNone/>
            </a:pPr>
            <a:endParaRPr lang="en-US" sz="2600" dirty="0">
              <a:latin typeface="Arial"/>
              <a:ea typeface="MS PGothic" charset="0"/>
              <a:cs typeface="Arial"/>
            </a:endParaRPr>
          </a:p>
          <a:p>
            <a:pPr eaLnBrk="1" hangingPunct="1"/>
            <a:r>
              <a:rPr lang="en-US" sz="2600" dirty="0">
                <a:latin typeface="Arial"/>
                <a:ea typeface="MS PGothic" charset="0"/>
                <a:cs typeface="Arial"/>
              </a:rPr>
              <a:t>Example of your organizational and written skills</a:t>
            </a:r>
          </a:p>
          <a:p>
            <a:pPr eaLnBrk="1" hangingPunct="1">
              <a:buFont typeface="Arial" charset="0"/>
              <a:buNone/>
            </a:pPr>
            <a:endParaRPr lang="en-US" sz="2600" dirty="0">
              <a:latin typeface="Arial"/>
              <a:ea typeface="MS PGothic" charset="0"/>
              <a:cs typeface="Arial"/>
            </a:endParaRPr>
          </a:p>
          <a:p>
            <a:pPr eaLnBrk="1" hangingPunct="1"/>
            <a:r>
              <a:rPr lang="en-US" sz="2600" dirty="0">
                <a:latin typeface="Arial"/>
                <a:ea typeface="MS PGothic" charset="0"/>
                <a:cs typeface="Arial"/>
              </a:rPr>
              <a:t>Describes, documents, and quantifies </a:t>
            </a:r>
            <a:r>
              <a:rPr lang="en-US" sz="2600" dirty="0" smtClean="0">
                <a:latin typeface="Arial"/>
                <a:ea typeface="MS PGothic" charset="0"/>
                <a:cs typeface="Arial"/>
              </a:rPr>
              <a:t>experiences</a:t>
            </a:r>
            <a:endParaRPr lang="en-US" sz="2600" dirty="0">
              <a:latin typeface="Arial"/>
              <a:ea typeface="MS PGothic" charset="0"/>
              <a:cs typeface="Arial"/>
            </a:endParaRPr>
          </a:p>
        </p:txBody>
      </p:sp>
      <p:sp>
        <p:nvSpPr>
          <p:cNvPr id="33795" name="Content Placeholder 5"/>
          <p:cNvSpPr>
            <a:spLocks noGrp="1"/>
          </p:cNvSpPr>
          <p:nvPr>
            <p:ph sz="quarter" idx="4"/>
          </p:nvPr>
        </p:nvSpPr>
        <p:spPr>
          <a:xfrm>
            <a:off x="4645025" y="1524000"/>
            <a:ext cx="4041775" cy="4857750"/>
          </a:xfrm>
        </p:spPr>
        <p:txBody>
          <a:bodyPr>
            <a:noAutofit/>
          </a:bodyPr>
          <a:lstStyle/>
          <a:p>
            <a:pPr eaLnBrk="1" hangingPunct="1"/>
            <a:r>
              <a:rPr lang="en-US" sz="2600" dirty="0">
                <a:latin typeface="Arial"/>
                <a:ea typeface="MS PGothic" charset="0"/>
                <a:cs typeface="Arial"/>
              </a:rPr>
              <a:t>Demonstrates established goals to a potential employer</a:t>
            </a:r>
          </a:p>
          <a:p>
            <a:pPr eaLnBrk="1" hangingPunct="1">
              <a:buFont typeface="Arial" charset="0"/>
              <a:buNone/>
            </a:pPr>
            <a:endParaRPr lang="en-US" sz="2600" dirty="0">
              <a:latin typeface="Arial"/>
              <a:ea typeface="MS PGothic" charset="0"/>
              <a:cs typeface="Arial"/>
            </a:endParaRPr>
          </a:p>
          <a:p>
            <a:pPr eaLnBrk="1" hangingPunct="1"/>
            <a:r>
              <a:rPr lang="en-US" sz="2600" dirty="0">
                <a:latin typeface="Arial"/>
                <a:ea typeface="MS PGothic" charset="0"/>
                <a:cs typeface="Arial"/>
              </a:rPr>
              <a:t>Can lead to an interview</a:t>
            </a:r>
          </a:p>
          <a:p>
            <a:pPr eaLnBrk="1" hangingPunct="1">
              <a:buFont typeface="Arial" charset="0"/>
              <a:buNone/>
            </a:pPr>
            <a:endParaRPr lang="en-US" sz="2600" dirty="0">
              <a:latin typeface="Arial"/>
              <a:ea typeface="MS PGothic" charset="0"/>
              <a:cs typeface="Arial"/>
            </a:endParaRPr>
          </a:p>
          <a:p>
            <a:pPr eaLnBrk="1" hangingPunct="1"/>
            <a:r>
              <a:rPr lang="en-US" sz="2600" dirty="0">
                <a:latin typeface="Arial"/>
                <a:ea typeface="MS PGothic" charset="0"/>
                <a:cs typeface="Arial"/>
              </a:rPr>
              <a:t>Outline for interview questions</a:t>
            </a:r>
          </a:p>
          <a:p>
            <a:endParaRPr lang="en-US" sz="2800" dirty="0">
              <a:latin typeface="Arial"/>
              <a:ea typeface="MS PGothic" charset="0"/>
              <a:cs typeface="Arial"/>
            </a:endParaRPr>
          </a:p>
        </p:txBody>
      </p:sp>
    </p:spTree>
    <p:extLst>
      <p:ext uri="{BB962C8B-B14F-4D97-AF65-F5344CB8AC3E}">
        <p14:creationId xmlns:p14="http://schemas.microsoft.com/office/powerpoint/2010/main" val="666169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P spid="337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lgn="ctr" eaLnBrk="1" hangingPunct="1"/>
            <a:r>
              <a:rPr lang="en-US" altLang="zh-TW" b="1" dirty="0">
                <a:latin typeface="Times New Roman" charset="0"/>
                <a:ea typeface="PMingLiU" charset="0"/>
                <a:cs typeface="PMingLiU" charset="0"/>
              </a:rPr>
              <a:t>Brief Interlude: The STAR Method</a:t>
            </a:r>
            <a:endParaRPr lang="en-US" b="1" dirty="0">
              <a:latin typeface="Times New Roman" charset="0"/>
              <a:cs typeface="Times New Roman" charset="0"/>
            </a:endParaRPr>
          </a:p>
        </p:txBody>
      </p:sp>
      <p:sp>
        <p:nvSpPr>
          <p:cNvPr id="20483" name="Rectangle 3"/>
          <p:cNvSpPr>
            <a:spLocks noGrp="1" noChangeArrowheads="1"/>
          </p:cNvSpPr>
          <p:nvPr>
            <p:ph type="body" idx="1"/>
          </p:nvPr>
        </p:nvSpPr>
        <p:spPr>
          <a:xfrm>
            <a:off x="457199" y="1417637"/>
            <a:ext cx="8415287" cy="4637463"/>
          </a:xfrm>
        </p:spPr>
        <p:txBody>
          <a:bodyPr>
            <a:normAutofit lnSpcReduction="10000"/>
          </a:bodyPr>
          <a:lstStyle/>
          <a:p>
            <a:r>
              <a:rPr lang="en-US" sz="2700" dirty="0">
                <a:latin typeface="Times New Roman" charset="0"/>
              </a:rPr>
              <a:t>Everyone says they</a:t>
            </a:r>
            <a:r>
              <a:rPr lang="ja-JP" altLang="en-US" sz="2700" dirty="0">
                <a:latin typeface="Times New Roman" charset="0"/>
              </a:rPr>
              <a:t>’</a:t>
            </a:r>
            <a:r>
              <a:rPr lang="en-US" sz="2700" dirty="0">
                <a:latin typeface="Times New Roman" charset="0"/>
              </a:rPr>
              <a:t>re a leader, a good communicator, a hard-worker, etc. The STAR method is how you prove it! </a:t>
            </a:r>
          </a:p>
          <a:p>
            <a:pPr>
              <a:buFont typeface="Symbol" charset="0"/>
              <a:buNone/>
            </a:pPr>
            <a:endParaRPr lang="en-US" sz="2700" dirty="0">
              <a:latin typeface="Times New Roman" charset="0"/>
            </a:endParaRPr>
          </a:p>
          <a:p>
            <a:r>
              <a:rPr lang="en-US" sz="2700" dirty="0">
                <a:latin typeface="Times New Roman" charset="0"/>
              </a:rPr>
              <a:t>Ex. of </a:t>
            </a:r>
            <a:r>
              <a:rPr lang="en-US" sz="2700" u="sng" dirty="0">
                <a:latin typeface="Times New Roman" charset="0"/>
              </a:rPr>
              <a:t>STAR</a:t>
            </a:r>
            <a:r>
              <a:rPr lang="en-US" sz="2700" dirty="0">
                <a:latin typeface="Times New Roman" charset="0"/>
              </a:rPr>
              <a:t> applied to leadership:</a:t>
            </a:r>
          </a:p>
          <a:p>
            <a:pPr lvl="1"/>
            <a:r>
              <a:rPr lang="en-US" sz="2500" dirty="0">
                <a:latin typeface="Times New Roman" charset="0"/>
              </a:rPr>
              <a:t>1) </a:t>
            </a:r>
            <a:r>
              <a:rPr lang="en-US" sz="2500" u="sng" dirty="0">
                <a:latin typeface="Times New Roman" charset="0"/>
              </a:rPr>
              <a:t>Situation</a:t>
            </a:r>
            <a:r>
              <a:rPr lang="en-US" sz="2500" dirty="0">
                <a:latin typeface="Times New Roman" charset="0"/>
              </a:rPr>
              <a:t>: describe necessary background info/set the scene for a situation where you were a leader</a:t>
            </a:r>
          </a:p>
          <a:p>
            <a:pPr lvl="1"/>
            <a:r>
              <a:rPr lang="en-US" sz="2500" dirty="0">
                <a:latin typeface="Times New Roman" charset="0"/>
              </a:rPr>
              <a:t>2) </a:t>
            </a:r>
            <a:r>
              <a:rPr lang="en-US" sz="2500" u="sng" dirty="0">
                <a:latin typeface="Times New Roman" charset="0"/>
              </a:rPr>
              <a:t>Task</a:t>
            </a:r>
            <a:r>
              <a:rPr lang="en-US" sz="2500" dirty="0">
                <a:latin typeface="Times New Roman" charset="0"/>
              </a:rPr>
              <a:t>: describe the task at hand that required you to be a leader</a:t>
            </a:r>
          </a:p>
          <a:p>
            <a:pPr lvl="1"/>
            <a:r>
              <a:rPr lang="en-US" sz="2500" dirty="0">
                <a:latin typeface="Times New Roman" charset="0"/>
              </a:rPr>
              <a:t>3) </a:t>
            </a:r>
            <a:r>
              <a:rPr lang="en-US" sz="2500" u="sng" dirty="0">
                <a:latin typeface="Times New Roman" charset="0"/>
              </a:rPr>
              <a:t>Action</a:t>
            </a:r>
            <a:r>
              <a:rPr lang="en-US" sz="2500" dirty="0">
                <a:latin typeface="Times New Roman" charset="0"/>
              </a:rPr>
              <a:t>: describe exactly what you did that demonstrated leadership</a:t>
            </a:r>
          </a:p>
          <a:p>
            <a:pPr lvl="1"/>
            <a:r>
              <a:rPr lang="en-US" sz="2500" dirty="0">
                <a:latin typeface="Times New Roman" charset="0"/>
              </a:rPr>
              <a:t>4) </a:t>
            </a:r>
            <a:r>
              <a:rPr lang="en-US" sz="2500" u="sng" dirty="0">
                <a:latin typeface="Times New Roman" charset="0"/>
              </a:rPr>
              <a:t>Results</a:t>
            </a:r>
            <a:r>
              <a:rPr lang="en-US" sz="2500" dirty="0">
                <a:latin typeface="Times New Roman" charset="0"/>
              </a:rPr>
              <a:t>: describe the results of what you did</a:t>
            </a:r>
          </a:p>
          <a:p>
            <a:pPr eaLnBrk="1" hangingPunct="1">
              <a:lnSpc>
                <a:spcPct val="90000"/>
              </a:lnSpc>
            </a:pPr>
            <a:endParaRPr lang="en-US" sz="2800" dirty="0">
              <a:latin typeface="Times New Roman" charset="0"/>
            </a:endParaRPr>
          </a:p>
        </p:txBody>
      </p:sp>
    </p:spTree>
    <p:extLst>
      <p:ext uri="{BB962C8B-B14F-4D97-AF65-F5344CB8AC3E}">
        <p14:creationId xmlns:p14="http://schemas.microsoft.com/office/powerpoint/2010/main" val="10425881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35294" y="215027"/>
            <a:ext cx="7772400" cy="838200"/>
          </a:xfrm>
        </p:spPr>
        <p:txBody>
          <a:bodyPr>
            <a:normAutofit fontScale="90000"/>
          </a:bodyPr>
          <a:lstStyle/>
          <a:p>
            <a:pPr algn="ctr" eaLnBrk="1" hangingPunct="1"/>
            <a:r>
              <a:rPr lang="en-US" altLang="zh-TW" b="1" dirty="0">
                <a:latin typeface="Times New Roman" charset="0"/>
                <a:ea typeface="PMingLiU" charset="0"/>
                <a:cs typeface="PMingLiU" charset="0"/>
              </a:rPr>
              <a:t>Skill Stems</a:t>
            </a:r>
            <a:r>
              <a:rPr lang="en-US" altLang="zh-TW" dirty="0">
                <a:latin typeface="Times New Roman" charset="0"/>
                <a:ea typeface="PMingLiU" charset="0"/>
                <a:cs typeface="PMingLiU" charset="0"/>
              </a:rPr>
              <a:t> </a:t>
            </a:r>
            <a:r>
              <a:rPr lang="en-US" altLang="zh-TW" b="1" dirty="0">
                <a:latin typeface="Times New Roman" charset="0"/>
                <a:ea typeface="PMingLiU" charset="0"/>
                <a:cs typeface="PMingLiU" charset="0"/>
              </a:rPr>
              <a:t>Examples</a:t>
            </a:r>
            <a:r>
              <a:rPr lang="en-US" altLang="zh-TW" dirty="0">
                <a:latin typeface="Times New Roman" charset="0"/>
                <a:ea typeface="PMingLiU" charset="0"/>
                <a:cs typeface="PMingLiU" charset="0"/>
              </a:rPr>
              <a:t/>
            </a:r>
            <a:br>
              <a:rPr lang="en-US" altLang="zh-TW" dirty="0">
                <a:latin typeface="Times New Roman" charset="0"/>
                <a:ea typeface="PMingLiU" charset="0"/>
                <a:cs typeface="PMingLiU" charset="0"/>
              </a:rPr>
            </a:br>
            <a:endParaRPr lang="en-US" dirty="0">
              <a:latin typeface="Times New Roman" charset="0"/>
              <a:cs typeface="Times New Roman" charset="0"/>
            </a:endParaRPr>
          </a:p>
        </p:txBody>
      </p:sp>
      <p:sp>
        <p:nvSpPr>
          <p:cNvPr id="22531" name="Rectangle 3"/>
          <p:cNvSpPr>
            <a:spLocks noGrp="1" noChangeArrowheads="1"/>
          </p:cNvSpPr>
          <p:nvPr>
            <p:ph type="body" sz="half" idx="1"/>
          </p:nvPr>
        </p:nvSpPr>
        <p:spPr>
          <a:xfrm>
            <a:off x="635294" y="1554240"/>
            <a:ext cx="3810000" cy="4495800"/>
          </a:xfrm>
        </p:spPr>
        <p:txBody>
          <a:bodyPr>
            <a:normAutofit lnSpcReduction="10000"/>
          </a:bodyPr>
          <a:lstStyle/>
          <a:p>
            <a:pPr eaLnBrk="1" hangingPunct="1">
              <a:lnSpc>
                <a:spcPct val="80000"/>
              </a:lnSpc>
              <a:spcBef>
                <a:spcPct val="0"/>
              </a:spcBef>
            </a:pPr>
            <a:r>
              <a:rPr lang="en-US" altLang="zh-TW" dirty="0">
                <a:latin typeface="Times New Roman" charset="0"/>
                <a:ea typeface="PMingLiU" charset="0"/>
                <a:cs typeface="PMingLiU" charset="0"/>
              </a:rPr>
              <a:t>Interpersonal	</a:t>
            </a:r>
            <a:endParaRPr lang="en-US" altLang="zh-TW" dirty="0" smtClean="0">
              <a:latin typeface="Times New Roman" charset="0"/>
              <a:ea typeface="PMingLiU" charset="0"/>
              <a:cs typeface="PMingLiU" charset="0"/>
            </a:endParaRPr>
          </a:p>
          <a:p>
            <a:pPr marL="0" indent="0" eaLnBrk="1" hangingPunct="1">
              <a:lnSpc>
                <a:spcPct val="80000"/>
              </a:lnSpc>
              <a:spcBef>
                <a:spcPct val="0"/>
              </a:spcBef>
              <a:buNone/>
            </a:pPr>
            <a:r>
              <a:rPr lang="en-US" altLang="zh-TW" dirty="0">
                <a:latin typeface="Times New Roman" charset="0"/>
                <a:ea typeface="PMingLiU" charset="0"/>
                <a:cs typeface="PMingLiU" charset="0"/>
              </a:rPr>
              <a:t>		</a:t>
            </a:r>
          </a:p>
          <a:p>
            <a:pPr eaLnBrk="1" hangingPunct="1">
              <a:lnSpc>
                <a:spcPct val="80000"/>
              </a:lnSpc>
              <a:spcBef>
                <a:spcPct val="0"/>
              </a:spcBef>
            </a:pPr>
            <a:r>
              <a:rPr lang="en-US" altLang="zh-TW" dirty="0">
                <a:latin typeface="Times New Roman" charset="0"/>
                <a:ea typeface="PMingLiU" charset="0"/>
                <a:cs typeface="PMingLiU" charset="0"/>
              </a:rPr>
              <a:t>Organizational			</a:t>
            </a:r>
          </a:p>
          <a:p>
            <a:pPr eaLnBrk="1" hangingPunct="1">
              <a:lnSpc>
                <a:spcPct val="80000"/>
              </a:lnSpc>
              <a:spcBef>
                <a:spcPct val="0"/>
              </a:spcBef>
            </a:pPr>
            <a:r>
              <a:rPr lang="en-US" altLang="zh-TW" dirty="0">
                <a:latin typeface="Times New Roman" charset="0"/>
                <a:ea typeface="PMingLiU" charset="0"/>
                <a:cs typeface="PMingLiU" charset="0"/>
              </a:rPr>
              <a:t>Counseling/Advising		</a:t>
            </a:r>
          </a:p>
          <a:p>
            <a:pPr eaLnBrk="1" hangingPunct="1">
              <a:lnSpc>
                <a:spcPct val="80000"/>
              </a:lnSpc>
              <a:spcBef>
                <a:spcPct val="0"/>
              </a:spcBef>
            </a:pPr>
            <a:r>
              <a:rPr lang="en-US" altLang="zh-TW" dirty="0">
                <a:latin typeface="Times New Roman" charset="0"/>
                <a:ea typeface="PMingLiU" charset="0"/>
                <a:cs typeface="PMingLiU" charset="0"/>
              </a:rPr>
              <a:t>Creative		</a:t>
            </a:r>
            <a:endParaRPr lang="en-US" altLang="zh-TW" dirty="0" smtClean="0">
              <a:latin typeface="Times New Roman" charset="0"/>
              <a:ea typeface="PMingLiU" charset="0"/>
              <a:cs typeface="PMingLiU" charset="0"/>
            </a:endParaRPr>
          </a:p>
          <a:p>
            <a:pPr marL="0" indent="0" eaLnBrk="1" hangingPunct="1">
              <a:lnSpc>
                <a:spcPct val="80000"/>
              </a:lnSpc>
              <a:spcBef>
                <a:spcPct val="0"/>
              </a:spcBef>
              <a:buNone/>
            </a:pPr>
            <a:r>
              <a:rPr lang="en-US" altLang="zh-TW" dirty="0">
                <a:latin typeface="Times New Roman" charset="0"/>
                <a:ea typeface="PMingLiU" charset="0"/>
                <a:cs typeface="PMingLiU" charset="0"/>
              </a:rPr>
              <a:t>	</a:t>
            </a:r>
          </a:p>
          <a:p>
            <a:pPr eaLnBrk="1" hangingPunct="1">
              <a:lnSpc>
                <a:spcPct val="80000"/>
              </a:lnSpc>
              <a:spcBef>
                <a:spcPct val="0"/>
              </a:spcBef>
            </a:pPr>
            <a:r>
              <a:rPr lang="en-US" altLang="zh-TW" dirty="0">
                <a:latin typeface="Times New Roman" charset="0"/>
                <a:ea typeface="PMingLiU" charset="0"/>
                <a:cs typeface="PMingLiU" charset="0"/>
              </a:rPr>
              <a:t>Communication	</a:t>
            </a:r>
            <a:endParaRPr lang="en-US" altLang="zh-TW" dirty="0" smtClean="0">
              <a:latin typeface="Times New Roman" charset="0"/>
              <a:ea typeface="PMingLiU" charset="0"/>
              <a:cs typeface="PMingLiU" charset="0"/>
            </a:endParaRPr>
          </a:p>
          <a:p>
            <a:pPr marL="0" indent="0" eaLnBrk="1" hangingPunct="1">
              <a:lnSpc>
                <a:spcPct val="80000"/>
              </a:lnSpc>
              <a:spcBef>
                <a:spcPct val="0"/>
              </a:spcBef>
              <a:buNone/>
            </a:pPr>
            <a:r>
              <a:rPr lang="en-US" altLang="zh-TW" dirty="0">
                <a:latin typeface="Times New Roman" charset="0"/>
                <a:ea typeface="PMingLiU" charset="0"/>
                <a:cs typeface="PMingLiU" charset="0"/>
              </a:rPr>
              <a:t>	</a:t>
            </a:r>
          </a:p>
          <a:p>
            <a:pPr eaLnBrk="1" hangingPunct="1">
              <a:lnSpc>
                <a:spcPct val="80000"/>
              </a:lnSpc>
              <a:spcBef>
                <a:spcPct val="0"/>
              </a:spcBef>
            </a:pPr>
            <a:r>
              <a:rPr lang="en-US" altLang="zh-TW" dirty="0">
                <a:latin typeface="Times New Roman" charset="0"/>
                <a:ea typeface="PMingLiU" charset="0"/>
                <a:cs typeface="PMingLiU" charset="0"/>
              </a:rPr>
              <a:t>Teaching		</a:t>
            </a:r>
            <a:endParaRPr lang="en-US" altLang="zh-TW" dirty="0" smtClean="0">
              <a:latin typeface="Times New Roman" charset="0"/>
              <a:ea typeface="PMingLiU" charset="0"/>
              <a:cs typeface="PMingLiU" charset="0"/>
            </a:endParaRPr>
          </a:p>
          <a:p>
            <a:pPr marL="0" indent="0" eaLnBrk="1" hangingPunct="1">
              <a:lnSpc>
                <a:spcPct val="80000"/>
              </a:lnSpc>
              <a:spcBef>
                <a:spcPct val="0"/>
              </a:spcBef>
              <a:buNone/>
            </a:pPr>
            <a:r>
              <a:rPr lang="en-US" altLang="zh-TW" dirty="0">
                <a:latin typeface="Times New Roman" charset="0"/>
                <a:ea typeface="PMingLiU" charset="0"/>
                <a:cs typeface="PMingLiU" charset="0"/>
              </a:rPr>
              <a:t>	</a:t>
            </a:r>
          </a:p>
          <a:p>
            <a:pPr eaLnBrk="1" hangingPunct="1">
              <a:lnSpc>
                <a:spcPct val="80000"/>
              </a:lnSpc>
              <a:spcBef>
                <a:spcPct val="0"/>
              </a:spcBef>
            </a:pPr>
            <a:r>
              <a:rPr lang="en-US" altLang="zh-CN" dirty="0">
                <a:latin typeface="Times New Roman" charset="0"/>
                <a:ea typeface="SimSun" charset="0"/>
                <a:cs typeface="SimSun" charset="0"/>
              </a:rPr>
              <a:t>Supervisory</a:t>
            </a:r>
            <a:r>
              <a:rPr lang="en-US" altLang="zh-CN" sz="2400" dirty="0">
                <a:latin typeface="Times New Roman" charset="0"/>
                <a:ea typeface="SimSun" charset="0"/>
                <a:cs typeface="SimSun" charset="0"/>
              </a:rPr>
              <a:t> </a:t>
            </a:r>
            <a:endParaRPr lang="en-US" sz="2400" dirty="0">
              <a:latin typeface="Times New Roman" charset="0"/>
            </a:endParaRPr>
          </a:p>
        </p:txBody>
      </p:sp>
      <p:sp>
        <p:nvSpPr>
          <p:cNvPr id="22532" name="Rectangle 4"/>
          <p:cNvSpPr>
            <a:spLocks noGrp="1" noChangeArrowheads="1"/>
          </p:cNvSpPr>
          <p:nvPr>
            <p:ph type="body" sz="half" idx="2"/>
          </p:nvPr>
        </p:nvSpPr>
        <p:spPr>
          <a:xfrm>
            <a:off x="4960709" y="1425408"/>
            <a:ext cx="3810000" cy="4495800"/>
          </a:xfrm>
        </p:spPr>
        <p:txBody>
          <a:bodyPr>
            <a:normAutofit lnSpcReduction="10000"/>
          </a:bodyPr>
          <a:lstStyle/>
          <a:p>
            <a:pPr eaLnBrk="1" hangingPunct="1">
              <a:lnSpc>
                <a:spcPct val="125000"/>
              </a:lnSpc>
              <a:spcBef>
                <a:spcPct val="35000"/>
              </a:spcBef>
            </a:pPr>
            <a:r>
              <a:rPr lang="en-US" altLang="zh-TW" dirty="0">
                <a:latin typeface="Times New Roman" charset="0"/>
                <a:ea typeface="PMingLiU" charset="0"/>
                <a:cs typeface="PMingLiU" charset="0"/>
              </a:rPr>
              <a:t>Administrative</a:t>
            </a:r>
          </a:p>
          <a:p>
            <a:pPr eaLnBrk="1" hangingPunct="1">
              <a:lnSpc>
                <a:spcPct val="125000"/>
              </a:lnSpc>
              <a:spcBef>
                <a:spcPct val="35000"/>
              </a:spcBef>
            </a:pPr>
            <a:r>
              <a:rPr lang="en-US" altLang="zh-TW" dirty="0">
                <a:latin typeface="Times New Roman" charset="0"/>
                <a:ea typeface="PMingLiU" charset="0"/>
                <a:cs typeface="PMingLiU" charset="0"/>
              </a:rPr>
              <a:t>Office/Clerical</a:t>
            </a:r>
          </a:p>
          <a:p>
            <a:pPr eaLnBrk="1" hangingPunct="1">
              <a:lnSpc>
                <a:spcPct val="125000"/>
              </a:lnSpc>
              <a:spcBef>
                <a:spcPct val="35000"/>
              </a:spcBef>
            </a:pPr>
            <a:r>
              <a:rPr lang="en-US" altLang="zh-TW" dirty="0">
                <a:latin typeface="Times New Roman" charset="0"/>
                <a:ea typeface="PMingLiU" charset="0"/>
                <a:cs typeface="PMingLiU" charset="0"/>
              </a:rPr>
              <a:t>Computer</a:t>
            </a:r>
          </a:p>
          <a:p>
            <a:pPr eaLnBrk="1" hangingPunct="1">
              <a:lnSpc>
                <a:spcPct val="125000"/>
              </a:lnSpc>
              <a:spcBef>
                <a:spcPct val="35000"/>
              </a:spcBef>
            </a:pPr>
            <a:r>
              <a:rPr lang="en-US" altLang="zh-TW" dirty="0">
                <a:latin typeface="Times New Roman" charset="0"/>
                <a:ea typeface="PMingLiU" charset="0"/>
                <a:cs typeface="PMingLiU" charset="0"/>
              </a:rPr>
              <a:t>Leadership</a:t>
            </a:r>
          </a:p>
          <a:p>
            <a:pPr eaLnBrk="1" hangingPunct="1">
              <a:lnSpc>
                <a:spcPct val="125000"/>
              </a:lnSpc>
              <a:spcBef>
                <a:spcPct val="35000"/>
              </a:spcBef>
            </a:pPr>
            <a:r>
              <a:rPr lang="en-US" altLang="zh-TW" dirty="0">
                <a:latin typeface="Times New Roman" charset="0"/>
                <a:ea typeface="PMingLiU" charset="0"/>
                <a:cs typeface="PMingLiU" charset="0"/>
              </a:rPr>
              <a:t>Research</a:t>
            </a:r>
          </a:p>
          <a:p>
            <a:pPr eaLnBrk="1" hangingPunct="1">
              <a:lnSpc>
                <a:spcPct val="125000"/>
              </a:lnSpc>
              <a:spcBef>
                <a:spcPct val="35000"/>
              </a:spcBef>
            </a:pPr>
            <a:r>
              <a:rPr lang="en-US" altLang="zh-TW" dirty="0">
                <a:latin typeface="Times New Roman" charset="0"/>
                <a:ea typeface="PMingLiU" charset="0"/>
                <a:cs typeface="PMingLiU" charset="0"/>
              </a:rPr>
              <a:t>Management</a:t>
            </a:r>
          </a:p>
          <a:p>
            <a:pPr eaLnBrk="1" hangingPunct="1">
              <a:lnSpc>
                <a:spcPct val="125000"/>
              </a:lnSpc>
              <a:spcBef>
                <a:spcPct val="35000"/>
              </a:spcBef>
            </a:pPr>
            <a:r>
              <a:rPr lang="en-US" altLang="zh-TW" dirty="0">
                <a:latin typeface="Times New Roman" charset="0"/>
                <a:ea typeface="PMingLiU" charset="0"/>
                <a:cs typeface="PMingLiU" charset="0"/>
              </a:rPr>
              <a:t>Negotiation</a:t>
            </a:r>
          </a:p>
          <a:p>
            <a:pPr eaLnBrk="1" hangingPunct="1">
              <a:lnSpc>
                <a:spcPct val="90000"/>
              </a:lnSpc>
              <a:buFont typeface="Symbol" charset="0"/>
              <a:buNone/>
            </a:pPr>
            <a:endParaRPr lang="en-US" dirty="0">
              <a:latin typeface="Times New Roman" charset="0"/>
            </a:endParaRPr>
          </a:p>
        </p:txBody>
      </p:sp>
    </p:spTree>
    <p:extLst>
      <p:ext uri="{BB962C8B-B14F-4D97-AF65-F5344CB8AC3E}">
        <p14:creationId xmlns:p14="http://schemas.microsoft.com/office/powerpoint/2010/main" val="20528972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1664" y="307050"/>
            <a:ext cx="7772400" cy="838200"/>
          </a:xfrm>
        </p:spPr>
        <p:txBody>
          <a:bodyPr>
            <a:normAutofit fontScale="90000"/>
          </a:bodyPr>
          <a:lstStyle/>
          <a:p>
            <a:pPr algn="ctr" eaLnBrk="1" hangingPunct="1"/>
            <a:r>
              <a:rPr lang="en-US" altLang="zh-TW" b="1" dirty="0">
                <a:latin typeface="Times New Roman" charset="0"/>
                <a:ea typeface="PMingLiU" charset="0"/>
                <a:cs typeface="PMingLiU" charset="0"/>
              </a:rPr>
              <a:t>Example of Block 4: Skills</a:t>
            </a:r>
            <a:r>
              <a:rPr lang="en-US" altLang="zh-TW" dirty="0">
                <a:latin typeface="Times New Roman" charset="0"/>
                <a:ea typeface="PMingLiU" charset="0"/>
                <a:cs typeface="PMingLiU" charset="0"/>
              </a:rPr>
              <a:t/>
            </a:r>
            <a:br>
              <a:rPr lang="en-US" altLang="zh-TW" dirty="0">
                <a:latin typeface="Times New Roman" charset="0"/>
                <a:ea typeface="PMingLiU" charset="0"/>
                <a:cs typeface="PMingLiU" charset="0"/>
              </a:rPr>
            </a:br>
            <a:endParaRPr lang="en-US" dirty="0">
              <a:latin typeface="Times New Roman" charset="0"/>
              <a:cs typeface="Times New Roman" charset="0"/>
            </a:endParaRPr>
          </a:p>
        </p:txBody>
      </p:sp>
      <p:sp>
        <p:nvSpPr>
          <p:cNvPr id="23555" name="Rectangle 3"/>
          <p:cNvSpPr>
            <a:spLocks noGrp="1" noChangeArrowheads="1"/>
          </p:cNvSpPr>
          <p:nvPr>
            <p:ph type="body" sz="half" idx="1"/>
          </p:nvPr>
        </p:nvSpPr>
        <p:spPr>
          <a:xfrm>
            <a:off x="714064" y="1157494"/>
            <a:ext cx="7620000" cy="4495800"/>
          </a:xfrm>
        </p:spPr>
        <p:txBody>
          <a:bodyPr>
            <a:normAutofit fontScale="92500" lnSpcReduction="10000"/>
          </a:bodyPr>
          <a:lstStyle/>
          <a:p>
            <a:pPr eaLnBrk="1" hangingPunct="1">
              <a:lnSpc>
                <a:spcPct val="80000"/>
              </a:lnSpc>
              <a:spcBef>
                <a:spcPct val="0"/>
              </a:spcBef>
              <a:buFont typeface="Symbol" charset="0"/>
              <a:buNone/>
            </a:pPr>
            <a:r>
              <a:rPr lang="en-US" altLang="zh-TW" dirty="0">
                <a:latin typeface="Times New Roman" charset="0"/>
                <a:ea typeface="PMingLiU" charset="0"/>
                <a:cs typeface="PMingLiU" charset="0"/>
              </a:rPr>
              <a:t>	</a:t>
            </a:r>
          </a:p>
          <a:p>
            <a:pPr eaLnBrk="1" hangingPunct="1">
              <a:lnSpc>
                <a:spcPct val="80000"/>
              </a:lnSpc>
              <a:spcBef>
                <a:spcPct val="0"/>
              </a:spcBef>
            </a:pPr>
            <a:r>
              <a:rPr lang="en-US" altLang="zh-TW" dirty="0">
                <a:latin typeface="Times New Roman" charset="0"/>
                <a:ea typeface="PMingLiU" charset="0"/>
                <a:cs typeface="PMingLiU" charset="0"/>
              </a:rPr>
              <a:t>Skills</a:t>
            </a:r>
          </a:p>
          <a:p>
            <a:pPr lvl="1" eaLnBrk="1" hangingPunct="1">
              <a:lnSpc>
                <a:spcPct val="80000"/>
              </a:lnSpc>
              <a:spcBef>
                <a:spcPct val="0"/>
              </a:spcBef>
            </a:pPr>
            <a:r>
              <a:rPr lang="en-US" altLang="zh-TW" dirty="0">
                <a:latin typeface="Times New Roman" charset="0"/>
                <a:ea typeface="PMingLiU" charset="0"/>
                <a:cs typeface="PMingLiU" charset="0"/>
              </a:rPr>
              <a:t>Teaching</a:t>
            </a:r>
          </a:p>
          <a:p>
            <a:pPr lvl="2" eaLnBrk="1" hangingPunct="1">
              <a:lnSpc>
                <a:spcPct val="80000"/>
              </a:lnSpc>
              <a:spcBef>
                <a:spcPct val="0"/>
              </a:spcBef>
            </a:pPr>
            <a:r>
              <a:rPr lang="en-US" altLang="zh-TW" dirty="0">
                <a:latin typeface="Times New Roman" charset="0"/>
                <a:ea typeface="PMingLiU" charset="0"/>
                <a:cs typeface="PMingLiU" charset="0"/>
              </a:rPr>
              <a:t>7 semesters of collegiate teaching experience, including 8-week, 16-week, and online course sections </a:t>
            </a:r>
          </a:p>
          <a:p>
            <a:pPr lvl="2" eaLnBrk="1" hangingPunct="1">
              <a:lnSpc>
                <a:spcPct val="80000"/>
              </a:lnSpc>
              <a:spcBef>
                <a:spcPct val="0"/>
              </a:spcBef>
              <a:buFontTx/>
              <a:buNone/>
            </a:pPr>
            <a:endParaRPr lang="en-US" altLang="zh-TW" dirty="0">
              <a:latin typeface="Times New Roman" charset="0"/>
              <a:ea typeface="PMingLiU" charset="0"/>
              <a:cs typeface="PMingLiU" charset="0"/>
            </a:endParaRPr>
          </a:p>
          <a:p>
            <a:pPr lvl="2" eaLnBrk="1" hangingPunct="1">
              <a:lnSpc>
                <a:spcPct val="80000"/>
              </a:lnSpc>
              <a:spcBef>
                <a:spcPct val="0"/>
              </a:spcBef>
            </a:pPr>
            <a:r>
              <a:rPr lang="en-US" altLang="zh-TW" dirty="0">
                <a:latin typeface="Times New Roman" charset="0"/>
                <a:ea typeface="PMingLiU" charset="0"/>
                <a:cs typeface="PMingLiU" charset="0"/>
              </a:rPr>
              <a:t>Ranked as Excellent (in the top 10% of all instructors) by students </a:t>
            </a:r>
          </a:p>
          <a:p>
            <a:pPr lvl="2" eaLnBrk="1" hangingPunct="1">
              <a:lnSpc>
                <a:spcPct val="80000"/>
              </a:lnSpc>
              <a:spcBef>
                <a:spcPct val="0"/>
              </a:spcBef>
              <a:buFontTx/>
              <a:buNone/>
            </a:pPr>
            <a:endParaRPr lang="en-US" altLang="zh-TW" dirty="0">
              <a:latin typeface="Times New Roman" charset="0"/>
              <a:ea typeface="PMingLiU" charset="0"/>
              <a:cs typeface="PMingLiU" charset="0"/>
            </a:endParaRPr>
          </a:p>
          <a:p>
            <a:pPr lvl="2" eaLnBrk="1" hangingPunct="1">
              <a:lnSpc>
                <a:spcPct val="80000"/>
              </a:lnSpc>
              <a:spcBef>
                <a:spcPct val="0"/>
              </a:spcBef>
            </a:pPr>
            <a:r>
              <a:rPr lang="en-US" altLang="zh-TW" dirty="0">
                <a:latin typeface="Times New Roman" charset="0"/>
                <a:ea typeface="PMingLiU" charset="0"/>
                <a:cs typeface="PMingLiU" charset="0"/>
              </a:rPr>
              <a:t>Emphasis on the unique learning needs of first-generation, academically high-risk, and student-athlete populations. 			</a:t>
            </a:r>
          </a:p>
          <a:p>
            <a:pPr lvl="1" eaLnBrk="1" hangingPunct="1">
              <a:lnSpc>
                <a:spcPct val="80000"/>
              </a:lnSpc>
              <a:spcBef>
                <a:spcPct val="0"/>
              </a:spcBef>
            </a:pPr>
            <a:r>
              <a:rPr lang="en-US" altLang="zh-CN" dirty="0">
                <a:latin typeface="Times New Roman" charset="0"/>
                <a:ea typeface="SimSun" charset="0"/>
                <a:cs typeface="SimSun" charset="0"/>
              </a:rPr>
              <a:t>Research</a:t>
            </a:r>
          </a:p>
          <a:p>
            <a:pPr lvl="2" eaLnBrk="1" hangingPunct="1">
              <a:lnSpc>
                <a:spcPct val="80000"/>
              </a:lnSpc>
              <a:spcBef>
                <a:spcPct val="0"/>
              </a:spcBef>
            </a:pPr>
            <a:r>
              <a:rPr lang="en-US" dirty="0">
                <a:latin typeface="Times New Roman" charset="0"/>
              </a:rPr>
              <a:t>Trained in quantitative, qualitative, and mixed methodologies</a:t>
            </a:r>
          </a:p>
          <a:p>
            <a:pPr lvl="2" eaLnBrk="1" hangingPunct="1">
              <a:lnSpc>
                <a:spcPct val="80000"/>
              </a:lnSpc>
              <a:spcBef>
                <a:spcPct val="0"/>
              </a:spcBef>
              <a:buFontTx/>
              <a:buNone/>
            </a:pPr>
            <a:r>
              <a:rPr lang="en-US" dirty="0">
                <a:latin typeface="Times New Roman" charset="0"/>
              </a:rPr>
              <a:t> </a:t>
            </a:r>
          </a:p>
          <a:p>
            <a:pPr lvl="2" eaLnBrk="1" hangingPunct="1">
              <a:lnSpc>
                <a:spcPct val="80000"/>
              </a:lnSpc>
              <a:spcBef>
                <a:spcPct val="0"/>
              </a:spcBef>
            </a:pPr>
            <a:r>
              <a:rPr lang="en-US" dirty="0">
                <a:latin typeface="Times New Roman" charset="0"/>
              </a:rPr>
              <a:t>Recipient of 2 research grants worth several thousand dollars each</a:t>
            </a:r>
          </a:p>
          <a:p>
            <a:pPr lvl="2" eaLnBrk="1" hangingPunct="1">
              <a:lnSpc>
                <a:spcPct val="80000"/>
              </a:lnSpc>
              <a:spcBef>
                <a:spcPct val="0"/>
              </a:spcBef>
              <a:buFontTx/>
              <a:buNone/>
            </a:pPr>
            <a:endParaRPr lang="en-US" dirty="0">
              <a:latin typeface="Times New Roman" charset="0"/>
            </a:endParaRPr>
          </a:p>
          <a:p>
            <a:pPr lvl="2" eaLnBrk="1" hangingPunct="1">
              <a:lnSpc>
                <a:spcPct val="80000"/>
              </a:lnSpc>
              <a:spcBef>
                <a:spcPct val="0"/>
              </a:spcBef>
            </a:pPr>
            <a:r>
              <a:rPr lang="en-US" dirty="0">
                <a:latin typeface="Times New Roman" charset="0"/>
              </a:rPr>
              <a:t>Author of 2 peer-review articles and 2 chapters in edited volumes</a:t>
            </a:r>
          </a:p>
        </p:txBody>
      </p:sp>
    </p:spTree>
    <p:extLst>
      <p:ext uri="{BB962C8B-B14F-4D97-AF65-F5344CB8AC3E}">
        <p14:creationId xmlns:p14="http://schemas.microsoft.com/office/powerpoint/2010/main" val="3594020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b="1" dirty="0">
                <a:latin typeface="Times New Roman" charset="0"/>
                <a:ea typeface="PMingLiU" charset="0"/>
                <a:cs typeface="PMingLiU" charset="0"/>
              </a:rPr>
              <a:t>Constructing a R</a:t>
            </a:r>
            <a:r>
              <a:rPr lang="en-US" b="1" dirty="0">
                <a:latin typeface="Times New Roman" charset="0"/>
              </a:rPr>
              <a:t>ésumé</a:t>
            </a:r>
            <a:r>
              <a:rPr lang="en-US" altLang="zh-TW" b="1" dirty="0">
                <a:latin typeface="Times New Roman" charset="0"/>
                <a:ea typeface="PMingLiU" charset="0"/>
                <a:cs typeface="PMingLiU" charset="0"/>
              </a:rPr>
              <a:t> </a:t>
            </a:r>
            <a:endParaRPr lang="en-US" b="1" dirty="0">
              <a:latin typeface="Times New Roman" charset="0"/>
              <a:cs typeface="Times New Roman" charset="0"/>
            </a:endParaRPr>
          </a:p>
        </p:txBody>
      </p:sp>
      <p:sp>
        <p:nvSpPr>
          <p:cNvPr id="25603" name="Rectangle 3"/>
          <p:cNvSpPr>
            <a:spLocks noGrp="1" noChangeArrowheads="1"/>
          </p:cNvSpPr>
          <p:nvPr>
            <p:ph type="body" idx="1"/>
          </p:nvPr>
        </p:nvSpPr>
        <p:spPr/>
        <p:txBody>
          <a:bodyPr>
            <a:normAutofit lnSpcReduction="10000"/>
          </a:bodyPr>
          <a:lstStyle/>
          <a:p>
            <a:pPr algn="ctr" eaLnBrk="1" hangingPunct="1">
              <a:lnSpc>
                <a:spcPct val="90000"/>
              </a:lnSpc>
              <a:buFont typeface="Symbol" charset="0"/>
              <a:buNone/>
            </a:pPr>
            <a:r>
              <a:rPr lang="en-US" altLang="zh-TW" sz="2800" b="1" u="sng" dirty="0">
                <a:latin typeface="Times New Roman" charset="0"/>
                <a:ea typeface="PMingLiU" charset="0"/>
                <a:cs typeface="PMingLiU" charset="0"/>
              </a:rPr>
              <a:t>BLOCK 5- Experience</a:t>
            </a:r>
          </a:p>
          <a:p>
            <a:pPr eaLnBrk="1" hangingPunct="1">
              <a:lnSpc>
                <a:spcPct val="95000"/>
              </a:lnSpc>
              <a:spcBef>
                <a:spcPct val="30000"/>
              </a:spcBef>
            </a:pPr>
            <a:r>
              <a:rPr lang="en-US" altLang="zh-TW" sz="2800" dirty="0">
                <a:latin typeface="Times New Roman" charset="0"/>
                <a:ea typeface="PMingLiU" charset="0"/>
                <a:cs typeface="PMingLiU" charset="0"/>
              </a:rPr>
              <a:t>Title: “Relevant Experience”, “Employment History”, “Work Experience”</a:t>
            </a:r>
          </a:p>
          <a:p>
            <a:pPr eaLnBrk="1" hangingPunct="1">
              <a:lnSpc>
                <a:spcPct val="95000"/>
              </a:lnSpc>
              <a:spcBef>
                <a:spcPct val="30000"/>
              </a:spcBef>
            </a:pPr>
            <a:r>
              <a:rPr lang="en-US" altLang="zh-TW" sz="2800" u="sng" dirty="0">
                <a:latin typeface="Times New Roman" charset="0"/>
                <a:ea typeface="PMingLiU" charset="0"/>
                <a:cs typeface="PMingLiU" charset="0"/>
              </a:rPr>
              <a:t>Includes</a:t>
            </a:r>
            <a:r>
              <a:rPr lang="en-US" altLang="zh-TW" sz="2800" dirty="0">
                <a:latin typeface="Times New Roman" charset="0"/>
                <a:ea typeface="PMingLiU" charset="0"/>
                <a:cs typeface="PMingLiU" charset="0"/>
              </a:rPr>
              <a:t>: Job title, employers, location, dates you worked</a:t>
            </a:r>
          </a:p>
          <a:p>
            <a:pPr eaLnBrk="1" hangingPunct="1">
              <a:lnSpc>
                <a:spcPct val="95000"/>
              </a:lnSpc>
              <a:spcBef>
                <a:spcPct val="30000"/>
              </a:spcBef>
            </a:pPr>
            <a:r>
              <a:rPr lang="en-US" altLang="zh-TW" sz="2800" dirty="0">
                <a:latin typeface="Times New Roman" charset="0"/>
                <a:ea typeface="PMingLiU" charset="0"/>
                <a:cs typeface="PMingLiU" charset="0"/>
              </a:rPr>
              <a:t>Under each entry, describe some of the responsibilities or tasks</a:t>
            </a:r>
          </a:p>
          <a:p>
            <a:pPr eaLnBrk="1" hangingPunct="1">
              <a:lnSpc>
                <a:spcPct val="95000"/>
              </a:lnSpc>
              <a:spcBef>
                <a:spcPct val="30000"/>
              </a:spcBef>
            </a:pPr>
            <a:r>
              <a:rPr lang="en-US" altLang="zh-TW" sz="2800" i="1" dirty="0">
                <a:latin typeface="Times New Roman" charset="0"/>
                <a:ea typeface="PMingLiU" charset="0"/>
                <a:cs typeface="PMingLiU" charset="0"/>
              </a:rPr>
              <a:t>List in order from MOST RECENT to LEAST RECENT jobs you’ve held</a:t>
            </a:r>
          </a:p>
          <a:p>
            <a:pPr eaLnBrk="1" hangingPunct="1">
              <a:lnSpc>
                <a:spcPct val="95000"/>
              </a:lnSpc>
              <a:spcBef>
                <a:spcPct val="30000"/>
              </a:spcBef>
            </a:pPr>
            <a:r>
              <a:rPr lang="en-US" altLang="zh-TW" sz="2800" dirty="0">
                <a:latin typeface="Times New Roman" charset="0"/>
                <a:ea typeface="PMingLiU" charset="0"/>
                <a:cs typeface="PMingLiU" charset="0"/>
              </a:rPr>
              <a:t>Don’t lie</a:t>
            </a:r>
            <a:r>
              <a:rPr lang="en-US" altLang="zh-TW" sz="2800" dirty="0" smtClean="0">
                <a:latin typeface="Times New Roman" charset="0"/>
                <a:ea typeface="PMingLiU" charset="0"/>
                <a:cs typeface="PMingLiU" charset="0"/>
              </a:rPr>
              <a:t>!</a:t>
            </a:r>
            <a:endParaRPr lang="en-US" altLang="zh-TW" sz="2800" dirty="0">
              <a:latin typeface="Times New Roman" charset="0"/>
              <a:ea typeface="PMingLiU" charset="0"/>
              <a:cs typeface="PMingLiU" charset="0"/>
            </a:endParaRPr>
          </a:p>
          <a:p>
            <a:pPr eaLnBrk="1" hangingPunct="1">
              <a:lnSpc>
                <a:spcPct val="90000"/>
              </a:lnSpc>
            </a:pPr>
            <a:endParaRPr lang="en-US" sz="2800" dirty="0">
              <a:latin typeface="Times New Roman" charset="0"/>
            </a:endParaRPr>
          </a:p>
        </p:txBody>
      </p:sp>
    </p:spTree>
    <p:extLst>
      <p:ext uri="{BB962C8B-B14F-4D97-AF65-F5344CB8AC3E}">
        <p14:creationId xmlns:p14="http://schemas.microsoft.com/office/powerpoint/2010/main" val="15780616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ea typeface="MS PGothic" charset="0"/>
                <a:cs typeface="Arial"/>
              </a:rPr>
              <a:t>How To Create </a:t>
            </a:r>
            <a:r>
              <a:rPr lang="en-US" dirty="0" smtClean="0">
                <a:latin typeface="Arial"/>
                <a:ea typeface="MS PGothic" charset="0"/>
                <a:cs typeface="Arial"/>
              </a:rPr>
              <a:t>Strong</a:t>
            </a:r>
            <a:r>
              <a:rPr lang="en-US" dirty="0">
                <a:latin typeface="Arial"/>
                <a:ea typeface="MS PGothic" charset="0"/>
                <a:cs typeface="Arial"/>
              </a:rPr>
              <a:t> </a:t>
            </a:r>
            <a:r>
              <a:rPr lang="en-US" dirty="0" smtClean="0">
                <a:latin typeface="Arial"/>
                <a:ea typeface="MS PGothic" charset="0"/>
                <a:cs typeface="Arial"/>
              </a:rPr>
              <a:t>Bullet</a:t>
            </a:r>
            <a:r>
              <a:rPr lang="en-US" dirty="0">
                <a:latin typeface="Arial"/>
                <a:ea typeface="MS PGothic" charset="0"/>
                <a:cs typeface="Arial"/>
              </a:rPr>
              <a:t>-Points </a:t>
            </a:r>
            <a:r>
              <a:rPr lang="en-US" dirty="0" smtClean="0">
                <a:latin typeface="Arial"/>
                <a:ea typeface="MS PGothic" charset="0"/>
                <a:cs typeface="Arial"/>
              </a:rPr>
              <a:t>?</a:t>
            </a:r>
            <a:endParaRPr lang="en-US" dirty="0">
              <a:latin typeface="Arial"/>
              <a:cs typeface="Arial"/>
            </a:endParaRPr>
          </a:p>
        </p:txBody>
      </p:sp>
      <p:sp>
        <p:nvSpPr>
          <p:cNvPr id="3" name="Content Placeholder 2"/>
          <p:cNvSpPr>
            <a:spLocks noGrp="1"/>
          </p:cNvSpPr>
          <p:nvPr>
            <p:ph idx="1"/>
          </p:nvPr>
        </p:nvSpPr>
        <p:spPr/>
        <p:txBody>
          <a:bodyPr>
            <a:normAutofit/>
          </a:bodyPr>
          <a:lstStyle/>
          <a:p>
            <a:pPr>
              <a:spcBef>
                <a:spcPct val="0"/>
              </a:spcBef>
            </a:pPr>
            <a:r>
              <a:rPr lang="en-US" sz="1800" dirty="0" smtClean="0">
                <a:latin typeface="Arial"/>
                <a:ea typeface="MS PGothic" charset="0"/>
                <a:cs typeface="Arial"/>
              </a:rPr>
              <a:t>Always </a:t>
            </a:r>
            <a:r>
              <a:rPr lang="en-US" sz="1800" dirty="0">
                <a:latin typeface="Arial"/>
                <a:ea typeface="MS PGothic" charset="0"/>
                <a:cs typeface="Arial"/>
              </a:rPr>
              <a:t>Start with a Strong Action Word</a:t>
            </a: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Ensure bullet-points are in the </a:t>
            </a:r>
            <a:r>
              <a:rPr lang="en-US" sz="1800" dirty="0" smtClean="0">
                <a:latin typeface="Arial"/>
                <a:ea typeface="MS PGothic" charset="0"/>
                <a:cs typeface="Arial"/>
              </a:rPr>
              <a:t>appropriate </a:t>
            </a:r>
            <a:r>
              <a:rPr lang="en-US" sz="1800" dirty="0">
                <a:latin typeface="Arial"/>
                <a:ea typeface="MS PGothic" charset="0"/>
                <a:cs typeface="Arial"/>
              </a:rPr>
              <a:t>t</a:t>
            </a:r>
            <a:r>
              <a:rPr lang="en-US" sz="1800" dirty="0" smtClean="0">
                <a:latin typeface="Arial"/>
                <a:ea typeface="MS PGothic" charset="0"/>
                <a:cs typeface="Arial"/>
              </a:rPr>
              <a:t>ense</a:t>
            </a:r>
            <a:endParaRPr lang="en-US" sz="1800" dirty="0">
              <a:latin typeface="Arial"/>
              <a:ea typeface="MS PGothic" charset="0"/>
              <a:cs typeface="Arial"/>
            </a:endParaRP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Emphasize accomplishments and </a:t>
            </a:r>
            <a:r>
              <a:rPr lang="en-US" sz="1800" dirty="0" smtClean="0">
                <a:latin typeface="Arial"/>
                <a:ea typeface="MS PGothic" charset="0"/>
                <a:cs typeface="Arial"/>
              </a:rPr>
              <a:t>results/outcome</a:t>
            </a:r>
            <a:endParaRPr lang="en-US" sz="1800" dirty="0">
              <a:latin typeface="Arial"/>
              <a:ea typeface="MS PGothic" charset="0"/>
              <a:cs typeface="Arial"/>
            </a:endParaRP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Quantify accomplishments and </a:t>
            </a:r>
            <a:r>
              <a:rPr lang="en-US" sz="1800" dirty="0" smtClean="0">
                <a:latin typeface="Arial"/>
                <a:ea typeface="MS PGothic" charset="0"/>
                <a:cs typeface="Arial"/>
              </a:rPr>
              <a:t>tasks</a:t>
            </a:r>
            <a:endParaRPr lang="en-US" sz="1800" dirty="0">
              <a:latin typeface="Arial"/>
              <a:ea typeface="MS PGothic" charset="0"/>
              <a:cs typeface="Arial"/>
            </a:endParaRP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Provide details 5Ws- Who? What? Where? When? Why?</a:t>
            </a: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Each experience should have at least 2 bullet points and no periods</a:t>
            </a: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Avoid the use of personal pronouns (I, We, Us, Our, etc.)</a:t>
            </a:r>
          </a:p>
          <a:p>
            <a:pPr marL="0" indent="0">
              <a:spcBef>
                <a:spcPct val="0"/>
              </a:spcBef>
            </a:pPr>
            <a:endParaRPr lang="en-US" sz="1800" dirty="0">
              <a:latin typeface="Arial"/>
              <a:ea typeface="MS PGothic" charset="0"/>
              <a:cs typeface="Arial"/>
            </a:endParaRPr>
          </a:p>
          <a:p>
            <a:pPr marL="0" indent="0">
              <a:spcBef>
                <a:spcPct val="0"/>
              </a:spcBef>
            </a:pPr>
            <a:r>
              <a:rPr lang="en-US" sz="1800" dirty="0">
                <a:latin typeface="Arial"/>
                <a:ea typeface="MS PGothic" charset="0"/>
                <a:cs typeface="Arial"/>
              </a:rPr>
              <a:t> Focus on Transferable </a:t>
            </a:r>
            <a:r>
              <a:rPr lang="en-US" sz="1800" dirty="0" smtClean="0">
                <a:latin typeface="Arial"/>
                <a:ea typeface="MS PGothic" charset="0"/>
                <a:cs typeface="Arial"/>
              </a:rPr>
              <a:t>Skills</a:t>
            </a:r>
            <a:endParaRPr lang="en-US" sz="2200" dirty="0">
              <a:latin typeface="Arial"/>
              <a:ea typeface="Georgia" charset="0"/>
              <a:cs typeface="Arial"/>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24</a:t>
            </a:fld>
            <a:endParaRPr lang="en-US"/>
          </a:p>
        </p:txBody>
      </p:sp>
    </p:spTree>
    <p:extLst>
      <p:ext uri="{BB962C8B-B14F-4D97-AF65-F5344CB8AC3E}">
        <p14:creationId xmlns:p14="http://schemas.microsoft.com/office/powerpoint/2010/main" val="19529980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MS PGothic" charset="0"/>
                <a:cs typeface="Arial"/>
              </a:rPr>
              <a:t>Bullet-point </a:t>
            </a:r>
            <a:r>
              <a:rPr lang="en-US" dirty="0" smtClean="0">
                <a:latin typeface="Arial"/>
                <a:ea typeface="MS PGothic" charset="0"/>
                <a:cs typeface="Arial"/>
              </a:rPr>
              <a:t>Example</a:t>
            </a:r>
            <a:endParaRPr lang="en-US" dirty="0">
              <a:latin typeface="Arial"/>
              <a:cs typeface="Aria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5D6D358-8A24-7049-A48F-65336BBBFA23}" type="slidenum">
              <a:rPr lang="en-US" smtClean="0"/>
              <a:t>25</a:t>
            </a:fld>
            <a:endParaRPr lang="en-US"/>
          </a:p>
        </p:txBody>
      </p:sp>
      <p:sp>
        <p:nvSpPr>
          <p:cNvPr id="14" name="Content Placeholder 2"/>
          <p:cNvSpPr txBox="1">
            <a:spLocks/>
          </p:cNvSpPr>
          <p:nvPr/>
        </p:nvSpPr>
        <p:spPr bwMode="auto">
          <a:xfrm>
            <a:off x="457200" y="1454150"/>
            <a:ext cx="8229600" cy="4525963"/>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defTabSz="45720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defTabSz="4572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defTabSz="4572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defTabSz="4572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eaLnBrk="1" hangingPunct="1">
              <a:spcBef>
                <a:spcPct val="0"/>
              </a:spcBef>
              <a:buFont typeface="Arial" panose="020B0604020202020204" pitchFamily="34" charset="0"/>
              <a:buNone/>
              <a:defRPr/>
            </a:pPr>
            <a:r>
              <a:rPr lang="en-US" altLang="en-US" sz="2400" b="1" dirty="0" smtClean="0">
                <a:solidFill>
                  <a:srgbClr val="E46C0A"/>
                </a:solidFill>
                <a:latin typeface="Arial"/>
                <a:cs typeface="Arial"/>
              </a:rPr>
              <a:t>Weak bullet point examples:</a:t>
            </a:r>
          </a:p>
          <a:p>
            <a:pPr eaLnBrk="1" hangingPunct="1">
              <a:spcBef>
                <a:spcPct val="0"/>
              </a:spcBef>
              <a:buFont typeface="Arial" panose="020B0604020202020204" pitchFamily="34" charset="0"/>
              <a:buNone/>
              <a:defRPr/>
            </a:pPr>
            <a:endParaRPr lang="en-US" altLang="en-US" sz="2400" b="1" i="1" dirty="0" smtClean="0">
              <a:solidFill>
                <a:srgbClr val="595959"/>
              </a:solidFill>
              <a:latin typeface="Arial"/>
              <a:cs typeface="Arial"/>
            </a:endParaRPr>
          </a:p>
          <a:p>
            <a:pPr eaLnBrk="1" hangingPunct="1">
              <a:spcBef>
                <a:spcPct val="0"/>
              </a:spcBef>
              <a:buFont typeface="Arial" panose="020B0604020202020204" pitchFamily="34" charset="0"/>
              <a:buNone/>
              <a:defRPr/>
            </a:pPr>
            <a:endParaRPr lang="en-US" altLang="en-US" sz="2400" b="1" i="1" dirty="0" smtClean="0">
              <a:solidFill>
                <a:srgbClr val="595959"/>
              </a:solidFill>
              <a:latin typeface="Arial"/>
              <a:cs typeface="Arial"/>
            </a:endParaRPr>
          </a:p>
          <a:p>
            <a:pPr eaLnBrk="1" hangingPunct="1">
              <a:spcBef>
                <a:spcPct val="0"/>
              </a:spcBef>
              <a:defRPr/>
            </a:pPr>
            <a:endParaRPr lang="en-US" altLang="en-US" sz="2400" b="1" dirty="0" smtClean="0">
              <a:solidFill>
                <a:srgbClr val="595959"/>
              </a:solidFill>
              <a:latin typeface="Arial"/>
              <a:cs typeface="Arial"/>
            </a:endParaRPr>
          </a:p>
          <a:p>
            <a:pPr eaLnBrk="1" hangingPunct="1">
              <a:spcBef>
                <a:spcPct val="0"/>
              </a:spcBef>
              <a:buFont typeface="Arial" panose="020B0604020202020204" pitchFamily="34" charset="0"/>
              <a:buNone/>
              <a:defRPr/>
            </a:pPr>
            <a:endParaRPr lang="en-US" altLang="en-US" sz="2400" b="1" dirty="0" smtClean="0">
              <a:solidFill>
                <a:srgbClr val="E46C0A"/>
              </a:solidFill>
              <a:latin typeface="Arial"/>
              <a:cs typeface="Arial"/>
            </a:endParaRPr>
          </a:p>
          <a:p>
            <a:pPr eaLnBrk="1" hangingPunct="1">
              <a:spcBef>
                <a:spcPct val="0"/>
              </a:spcBef>
              <a:buFont typeface="Arial" panose="020B0604020202020204" pitchFamily="34" charset="0"/>
              <a:buNone/>
              <a:defRPr/>
            </a:pPr>
            <a:endParaRPr lang="en-US" altLang="en-US" sz="2400" b="1" dirty="0" smtClean="0">
              <a:solidFill>
                <a:srgbClr val="E46C0A"/>
              </a:solidFill>
              <a:latin typeface="Arial"/>
              <a:cs typeface="Arial"/>
            </a:endParaRPr>
          </a:p>
          <a:p>
            <a:pPr eaLnBrk="1" hangingPunct="1">
              <a:spcBef>
                <a:spcPct val="0"/>
              </a:spcBef>
              <a:buFont typeface="Arial" panose="020B0604020202020204" pitchFamily="34" charset="0"/>
              <a:buNone/>
              <a:defRPr/>
            </a:pPr>
            <a:r>
              <a:rPr lang="en-US" altLang="en-US" sz="2400" b="1" dirty="0" smtClean="0">
                <a:solidFill>
                  <a:srgbClr val="E46C0A"/>
                </a:solidFill>
                <a:latin typeface="Arial"/>
                <a:cs typeface="Arial"/>
              </a:rPr>
              <a:t>Strong bullet point examples:</a:t>
            </a:r>
          </a:p>
          <a:p>
            <a:pPr>
              <a:defRPr/>
            </a:pPr>
            <a:endParaRPr lang="en-US" altLang="en-US" sz="2400" b="1" dirty="0" smtClean="0">
              <a:solidFill>
                <a:srgbClr val="595959"/>
              </a:solidFill>
              <a:latin typeface="Arial"/>
              <a:cs typeface="Arial"/>
            </a:endParaRPr>
          </a:p>
        </p:txBody>
      </p:sp>
      <p:sp>
        <p:nvSpPr>
          <p:cNvPr id="15" name="TextBox 14"/>
          <p:cNvSpPr txBox="1"/>
          <p:nvPr/>
        </p:nvSpPr>
        <p:spPr>
          <a:xfrm>
            <a:off x="657225" y="1968500"/>
            <a:ext cx="7829550" cy="1400175"/>
          </a:xfrm>
          <a:prstGeom prst="rect">
            <a:avLst/>
          </a:prstGeom>
          <a:solidFill>
            <a:schemeClr val="bg1"/>
          </a:solidFill>
          <a:ln>
            <a:solidFill>
              <a:schemeClr val="bg1">
                <a:lumMod val="95000"/>
              </a:schemeClr>
            </a:solidFill>
          </a:ln>
        </p:spPr>
        <p:txBody>
          <a:bodyPr>
            <a:spAutoFit/>
          </a:bodyPr>
          <a:lstStyle/>
          <a:p>
            <a:pPr>
              <a:defRPr/>
            </a:pPr>
            <a:r>
              <a:rPr lang="en-US" sz="1700" b="1" u="sng" dirty="0">
                <a:latin typeface="Times New Roman" panose="02020603050405020304" pitchFamily="18" charset="0"/>
                <a:ea typeface="MS PGothic" panose="020B0600070205080204" pitchFamily="34" charset="-128"/>
                <a:cs typeface="Times New Roman" panose="02020603050405020304" pitchFamily="18" charset="0"/>
              </a:rPr>
              <a:t>WORK EXPERIENCES</a:t>
            </a:r>
          </a:p>
          <a:p>
            <a:pPr>
              <a:defRPr/>
            </a:pPr>
            <a:r>
              <a:rPr lang="en-US" sz="1700" b="1" dirty="0">
                <a:latin typeface="Times New Roman" panose="02020603050405020304" pitchFamily="18" charset="0"/>
                <a:ea typeface="MS PGothic" panose="020B0600070205080204" pitchFamily="34" charset="-128"/>
                <a:cs typeface="Times New Roman" panose="02020603050405020304" pitchFamily="18" charset="0"/>
              </a:rPr>
              <a:t>University Housing                                                                                           </a:t>
            </a:r>
            <a:r>
              <a:rPr lang="en-US" sz="1700" dirty="0">
                <a:latin typeface="Times New Roman" panose="02020603050405020304" pitchFamily="18" charset="0"/>
                <a:ea typeface="MS PGothic" panose="020B0600070205080204" pitchFamily="34" charset="-128"/>
                <a:cs typeface="Times New Roman" panose="02020603050405020304" pitchFamily="18" charset="0"/>
              </a:rPr>
              <a:t>Urbana, IL</a:t>
            </a:r>
          </a:p>
          <a:p>
            <a:pPr>
              <a:defRPr/>
            </a:pPr>
            <a:r>
              <a:rPr lang="en-US" sz="1700" i="1" dirty="0">
                <a:latin typeface="Times New Roman" panose="02020603050405020304" pitchFamily="18" charset="0"/>
                <a:ea typeface="MS PGothic" panose="020B0600070205080204" pitchFamily="34" charset="-128"/>
                <a:cs typeface="Times New Roman" panose="02020603050405020304" pitchFamily="18" charset="0"/>
              </a:rPr>
              <a:t>Resident Advisor                                                                               </a:t>
            </a:r>
            <a:r>
              <a:rPr lang="en-US" sz="1700" dirty="0">
                <a:latin typeface="Times New Roman" panose="02020603050405020304" pitchFamily="18" charset="0"/>
                <a:ea typeface="MS PGothic" panose="020B0600070205080204" pitchFamily="34" charset="-128"/>
                <a:cs typeface="Times New Roman" panose="02020603050405020304" pitchFamily="18" charset="0"/>
              </a:rPr>
              <a:t>August 2012</a:t>
            </a:r>
            <a:r>
              <a:rPr lang="en-US" sz="1700" dirty="0" smtClean="0">
                <a:latin typeface="Times New Roman" panose="02020603050405020304" pitchFamily="18" charset="0"/>
                <a:ea typeface="MS PGothic" panose="020B0600070205080204" pitchFamily="34" charset="-128"/>
                <a:cs typeface="Times New Roman" panose="02020603050405020304" pitchFamily="18" charset="0"/>
              </a:rPr>
              <a:t>-Present                               </a:t>
            </a:r>
            <a:endParaRPr lang="en-US" sz="1700" dirty="0">
              <a:latin typeface="Times New Roman" panose="02020603050405020304" pitchFamily="18" charset="0"/>
              <a:ea typeface="MS PGothic" panose="020B0600070205080204" pitchFamily="34" charset="-128"/>
              <a:cs typeface="Times New Roman" panose="02020603050405020304" pitchFamily="18" charset="0"/>
            </a:endParaRPr>
          </a:p>
          <a:p>
            <a:pPr marL="285750" indent="-285750">
              <a:buFont typeface="Arial" panose="020B0604020202020204" pitchFamily="34" charset="0"/>
              <a:buChar char="•"/>
              <a:defRPr/>
            </a:pPr>
            <a:r>
              <a:rPr lang="en-US" sz="1700" dirty="0">
                <a:latin typeface="Times New Roman" panose="02020603050405020304" pitchFamily="18" charset="0"/>
                <a:ea typeface="MS PGothic" panose="020B0600070205080204" pitchFamily="34" charset="-128"/>
                <a:cs typeface="Times New Roman" panose="02020603050405020304" pitchFamily="18" charset="0"/>
              </a:rPr>
              <a:t>Make events and programs.</a:t>
            </a:r>
          </a:p>
          <a:p>
            <a:pPr marL="285750" indent="-285750">
              <a:buFont typeface="Arial" panose="020B0604020202020204" pitchFamily="34" charset="0"/>
              <a:buChar char="•"/>
              <a:defRPr/>
            </a:pPr>
            <a:r>
              <a:rPr lang="en-US" sz="1700" dirty="0">
                <a:latin typeface="Times New Roman" panose="02020603050405020304" pitchFamily="18" charset="0"/>
                <a:ea typeface="MS PGothic" panose="020B0600070205080204" pitchFamily="34" charset="-128"/>
                <a:cs typeface="Times New Roman" panose="02020603050405020304" pitchFamily="18" charset="0"/>
              </a:rPr>
              <a:t>Work with other staff members daily.</a:t>
            </a:r>
          </a:p>
        </p:txBody>
      </p:sp>
      <p:sp>
        <p:nvSpPr>
          <p:cNvPr id="16" name="TextBox 15"/>
          <p:cNvSpPr txBox="1"/>
          <p:nvPr/>
        </p:nvSpPr>
        <p:spPr>
          <a:xfrm>
            <a:off x="657225" y="4114800"/>
            <a:ext cx="7829550" cy="1661993"/>
          </a:xfrm>
          <a:prstGeom prst="rect">
            <a:avLst/>
          </a:prstGeom>
          <a:solidFill>
            <a:schemeClr val="bg1"/>
          </a:solidFill>
          <a:ln>
            <a:solidFill>
              <a:schemeClr val="bg1">
                <a:lumMod val="95000"/>
              </a:schemeClr>
            </a:solidFill>
          </a:ln>
        </p:spPr>
        <p:txBody>
          <a:bodyPr>
            <a:spAutoFit/>
          </a:bodyPr>
          <a:lstStyle/>
          <a:p>
            <a:pPr>
              <a:defRPr/>
            </a:pPr>
            <a:r>
              <a:rPr lang="en-US" sz="1700" b="1" u="sng" dirty="0">
                <a:latin typeface="Times New Roman" panose="02020603050405020304" pitchFamily="18" charset="0"/>
                <a:ea typeface="MS PGothic" panose="020B0600070205080204" pitchFamily="34" charset="-128"/>
                <a:cs typeface="Times New Roman" panose="02020603050405020304" pitchFamily="18" charset="0"/>
              </a:rPr>
              <a:t>WORK EXPERIENCES</a:t>
            </a:r>
          </a:p>
          <a:p>
            <a:pPr>
              <a:defRPr/>
            </a:pPr>
            <a:r>
              <a:rPr lang="en-US" sz="1700" b="1" dirty="0">
                <a:latin typeface="Times New Roman" panose="02020603050405020304" pitchFamily="18" charset="0"/>
                <a:ea typeface="MS PGothic" panose="020B0600070205080204" pitchFamily="34" charset="-128"/>
                <a:cs typeface="Times New Roman" panose="02020603050405020304" pitchFamily="18" charset="0"/>
              </a:rPr>
              <a:t>University Housing                                                                                           </a:t>
            </a:r>
            <a:r>
              <a:rPr lang="en-US" sz="1700" dirty="0">
                <a:latin typeface="Times New Roman" panose="02020603050405020304" pitchFamily="18" charset="0"/>
                <a:ea typeface="MS PGothic" panose="020B0600070205080204" pitchFamily="34" charset="-128"/>
                <a:cs typeface="Times New Roman" panose="02020603050405020304" pitchFamily="18" charset="0"/>
              </a:rPr>
              <a:t>Urbana, IL</a:t>
            </a:r>
          </a:p>
          <a:p>
            <a:pPr>
              <a:defRPr/>
            </a:pPr>
            <a:r>
              <a:rPr lang="en-US" sz="1700" i="1" dirty="0">
                <a:latin typeface="Times New Roman" panose="02020603050405020304" pitchFamily="18" charset="0"/>
                <a:ea typeface="MS PGothic" panose="020B0600070205080204" pitchFamily="34" charset="-128"/>
                <a:cs typeface="Times New Roman" panose="02020603050405020304" pitchFamily="18" charset="0"/>
              </a:rPr>
              <a:t>Resident Advisor                                                                              </a:t>
            </a:r>
            <a:r>
              <a:rPr lang="en-US" sz="1700" dirty="0" smtClean="0">
                <a:latin typeface="Times New Roman" panose="02020603050405020304" pitchFamily="18" charset="0"/>
                <a:ea typeface="MS PGothic" panose="020B0600070205080204" pitchFamily="34" charset="-128"/>
                <a:cs typeface="Times New Roman" panose="02020603050405020304" pitchFamily="18" charset="0"/>
              </a:rPr>
              <a:t>August 2012 - </a:t>
            </a:r>
            <a:r>
              <a:rPr lang="en-US" sz="1700" dirty="0">
                <a:latin typeface="Times New Roman" panose="02020603050405020304" pitchFamily="18" charset="0"/>
                <a:ea typeface="MS PGothic" panose="020B0600070205080204" pitchFamily="34" charset="-128"/>
                <a:cs typeface="Times New Roman" panose="02020603050405020304" pitchFamily="18" charset="0"/>
              </a:rPr>
              <a:t>Present                               </a:t>
            </a:r>
          </a:p>
          <a:p>
            <a:pPr marL="285750" indent="-285750">
              <a:buFont typeface="Arial" panose="020B0604020202020204" pitchFamily="34" charset="0"/>
              <a:buChar char="•"/>
              <a:defRPr/>
            </a:pPr>
            <a:r>
              <a:rPr lang="en-US" sz="1700" dirty="0">
                <a:latin typeface="Times New Roman" panose="02020603050405020304" pitchFamily="18" charset="0"/>
                <a:ea typeface="MS PGothic" panose="020B0600070205080204" pitchFamily="34" charset="-128"/>
                <a:cs typeface="Times New Roman" panose="02020603050405020304" pitchFamily="18" charset="0"/>
              </a:rPr>
              <a:t>Organize cultural and diversity-related workshops and events for over 50 residents</a:t>
            </a:r>
          </a:p>
          <a:p>
            <a:pPr marL="285750" indent="-285750">
              <a:buFont typeface="Arial" panose="020B0604020202020204" pitchFamily="34" charset="0"/>
              <a:buChar char="•"/>
              <a:defRPr/>
            </a:pPr>
            <a:r>
              <a:rPr lang="en-US" sz="1700" dirty="0">
                <a:latin typeface="Times New Roman" panose="02020603050405020304" pitchFamily="18" charset="0"/>
                <a:ea typeface="MS PGothic" panose="020B0600070205080204" pitchFamily="34" charset="-128"/>
                <a:cs typeface="Times New Roman" panose="02020603050405020304" pitchFamily="18" charset="0"/>
              </a:rPr>
              <a:t>Collaborate with 20 Resident Advisors and 2 Multicultural </a:t>
            </a:r>
            <a:r>
              <a:rPr lang="en-US" sz="1700" dirty="0" smtClean="0">
                <a:latin typeface="Times New Roman" panose="02020603050405020304" pitchFamily="18" charset="0"/>
                <a:ea typeface="MS PGothic" panose="020B0600070205080204" pitchFamily="34" charset="-128"/>
                <a:cs typeface="Times New Roman" panose="02020603050405020304" pitchFamily="18" charset="0"/>
              </a:rPr>
              <a:t>Advocates </a:t>
            </a:r>
            <a:r>
              <a:rPr lang="en-US" sz="1700" dirty="0">
                <a:latin typeface="Times New Roman" panose="02020603050405020304" pitchFamily="18" charset="0"/>
                <a:ea typeface="MS PGothic" panose="020B0600070205080204" pitchFamily="34" charset="-128"/>
                <a:cs typeface="Times New Roman" panose="02020603050405020304" pitchFamily="18" charset="0"/>
              </a:rPr>
              <a:t>to plan community programs</a:t>
            </a:r>
          </a:p>
        </p:txBody>
      </p:sp>
    </p:spTree>
    <p:extLst>
      <p:ext uri="{BB962C8B-B14F-4D97-AF65-F5344CB8AC3E}">
        <p14:creationId xmlns:p14="http://schemas.microsoft.com/office/powerpoint/2010/main" val="32177370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b="3751"/>
          <a:stretch>
            <a:fillRect/>
          </a:stretch>
        </p:blipFill>
        <p:spPr bwMode="auto">
          <a:xfrm>
            <a:off x="0" y="0"/>
            <a:ext cx="6934200" cy="685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Box 1"/>
          <p:cNvSpPr txBox="1">
            <a:spLocks noChangeArrowheads="1"/>
          </p:cNvSpPr>
          <p:nvPr/>
        </p:nvSpPr>
        <p:spPr bwMode="auto">
          <a:xfrm>
            <a:off x="6934200" y="381000"/>
            <a:ext cx="195421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4400">
                <a:solidFill>
                  <a:srgbClr val="EA7125"/>
                </a:solidFill>
                <a:latin typeface="Georgia" charset="0"/>
                <a:cs typeface="Georgia" charset="0"/>
              </a:rPr>
              <a:t>Action </a:t>
            </a:r>
          </a:p>
          <a:p>
            <a:r>
              <a:rPr lang="en-US" sz="4400">
                <a:solidFill>
                  <a:srgbClr val="EA7125"/>
                </a:solidFill>
                <a:latin typeface="Georgia" charset="0"/>
                <a:cs typeface="Georgia" charset="0"/>
              </a:rPr>
              <a:t>Words</a:t>
            </a:r>
          </a:p>
        </p:txBody>
      </p:sp>
    </p:spTree>
    <p:extLst>
      <p:ext uri="{BB962C8B-B14F-4D97-AF65-F5344CB8AC3E}">
        <p14:creationId xmlns:p14="http://schemas.microsoft.com/office/powerpoint/2010/main" val="449090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143000"/>
          </a:xfrm>
        </p:spPr>
        <p:txBody>
          <a:bodyPr/>
          <a:lstStyle/>
          <a:p>
            <a:pPr eaLnBrk="1" hangingPunct="1"/>
            <a:r>
              <a:rPr lang="en-US" altLang="zh-TW" b="1" dirty="0">
                <a:latin typeface="Times New Roman" charset="0"/>
                <a:ea typeface="PMingLiU" charset="0"/>
                <a:cs typeface="PMingLiU" charset="0"/>
              </a:rPr>
              <a:t>Constructing a R</a:t>
            </a:r>
            <a:r>
              <a:rPr lang="en-US" b="1" dirty="0">
                <a:latin typeface="Times New Roman" charset="0"/>
              </a:rPr>
              <a:t>ésumé</a:t>
            </a:r>
            <a:r>
              <a:rPr lang="en-US" altLang="zh-TW" b="1" dirty="0">
                <a:latin typeface="Times New Roman" charset="0"/>
                <a:ea typeface="PMingLiU" charset="0"/>
                <a:cs typeface="PMingLiU" charset="0"/>
              </a:rPr>
              <a:t> </a:t>
            </a:r>
            <a:endParaRPr lang="en-US" b="1" dirty="0">
              <a:latin typeface="Times New Roman" charset="0"/>
              <a:cs typeface="Times New Roman" charset="0"/>
            </a:endParaRPr>
          </a:p>
        </p:txBody>
      </p:sp>
      <p:sp>
        <p:nvSpPr>
          <p:cNvPr id="26627" name="Rectangle 3"/>
          <p:cNvSpPr>
            <a:spLocks noGrp="1" noChangeArrowheads="1"/>
          </p:cNvSpPr>
          <p:nvPr>
            <p:ph type="body" idx="1"/>
          </p:nvPr>
        </p:nvSpPr>
        <p:spPr>
          <a:xfrm>
            <a:off x="262002" y="1197216"/>
            <a:ext cx="8424798" cy="4821075"/>
          </a:xfrm>
        </p:spPr>
        <p:txBody>
          <a:bodyPr>
            <a:normAutofit lnSpcReduction="10000"/>
          </a:bodyPr>
          <a:lstStyle/>
          <a:p>
            <a:pPr algn="ctr" eaLnBrk="1" hangingPunct="1">
              <a:buFont typeface="Symbol" charset="0"/>
              <a:buNone/>
            </a:pPr>
            <a:r>
              <a:rPr lang="en-US" altLang="zh-TW" sz="2800" b="1" u="sng" dirty="0">
                <a:latin typeface="Times New Roman" charset="0"/>
                <a:ea typeface="PMingLiU" charset="0"/>
                <a:cs typeface="PMingLiU" charset="0"/>
              </a:rPr>
              <a:t>BLOCK 6- Activities/Honors/Awards, or Relevant Courses etc. (Optional)</a:t>
            </a:r>
            <a:endParaRPr lang="en-US" altLang="zh-TW" sz="2800" u="sng" dirty="0">
              <a:latin typeface="Times New Roman" charset="0"/>
              <a:ea typeface="PMingLiU" charset="0"/>
              <a:cs typeface="PMingLiU" charset="0"/>
            </a:endParaRPr>
          </a:p>
          <a:p>
            <a:pPr eaLnBrk="1" hangingPunct="1">
              <a:lnSpc>
                <a:spcPct val="120000"/>
              </a:lnSpc>
              <a:spcBef>
                <a:spcPct val="50000"/>
              </a:spcBef>
            </a:pPr>
            <a:r>
              <a:rPr lang="en-US" altLang="zh-TW" sz="2800" dirty="0">
                <a:latin typeface="Times New Roman" charset="0"/>
                <a:ea typeface="PMingLiU" charset="0"/>
                <a:cs typeface="PMingLiU" charset="0"/>
              </a:rPr>
              <a:t>Can be placed almost anywhere (after education, skills or work history)</a:t>
            </a:r>
          </a:p>
          <a:p>
            <a:pPr eaLnBrk="1" hangingPunct="1">
              <a:lnSpc>
                <a:spcPct val="120000"/>
              </a:lnSpc>
              <a:spcBef>
                <a:spcPct val="50000"/>
              </a:spcBef>
            </a:pPr>
            <a:r>
              <a:rPr lang="en-US" altLang="zh-TW" sz="2800" u="sng" dirty="0">
                <a:latin typeface="Times New Roman" charset="0"/>
                <a:ea typeface="PMingLiU" charset="0"/>
                <a:cs typeface="PMingLiU" charset="0"/>
              </a:rPr>
              <a:t>Functional</a:t>
            </a:r>
            <a:r>
              <a:rPr lang="en-US" altLang="zh-TW" sz="2800" b="1" dirty="0">
                <a:latin typeface="Times New Roman" charset="0"/>
                <a:ea typeface="PMingLiU" charset="0"/>
                <a:cs typeface="PMingLiU" charset="0"/>
              </a:rPr>
              <a:t>:</a:t>
            </a:r>
            <a:r>
              <a:rPr lang="en-US" altLang="zh-TW" sz="2800" dirty="0">
                <a:latin typeface="Times New Roman" charset="0"/>
                <a:ea typeface="PMingLiU" charset="0"/>
                <a:cs typeface="PMingLiU" charset="0"/>
              </a:rPr>
              <a:t> list only title and organization</a:t>
            </a:r>
          </a:p>
          <a:p>
            <a:pPr eaLnBrk="1" hangingPunct="1">
              <a:lnSpc>
                <a:spcPct val="120000"/>
              </a:lnSpc>
              <a:spcBef>
                <a:spcPct val="50000"/>
              </a:spcBef>
            </a:pPr>
            <a:r>
              <a:rPr lang="en-US" altLang="zh-TW" sz="2800" u="sng" dirty="0" err="1">
                <a:latin typeface="Times New Roman" charset="0"/>
                <a:ea typeface="PMingLiU" charset="0"/>
                <a:cs typeface="PMingLiU" charset="0"/>
              </a:rPr>
              <a:t>Chrono</a:t>
            </a:r>
            <a:r>
              <a:rPr lang="en-US" altLang="zh-TW" sz="2800" u="sng" dirty="0">
                <a:latin typeface="Times New Roman" charset="0"/>
                <a:ea typeface="PMingLiU" charset="0"/>
                <a:cs typeface="PMingLiU" charset="0"/>
              </a:rPr>
              <a:t>/Functional</a:t>
            </a:r>
            <a:r>
              <a:rPr lang="en-US" altLang="zh-TW" sz="2800" dirty="0">
                <a:latin typeface="Times New Roman" charset="0"/>
                <a:ea typeface="PMingLiU" charset="0"/>
                <a:cs typeface="PMingLiU" charset="0"/>
              </a:rPr>
              <a:t>: can be integrated into “Relevant Experience’</a:t>
            </a:r>
          </a:p>
          <a:p>
            <a:pPr eaLnBrk="1" hangingPunct="1">
              <a:lnSpc>
                <a:spcPct val="120000"/>
              </a:lnSpc>
              <a:spcBef>
                <a:spcPct val="50000"/>
              </a:spcBef>
            </a:pPr>
            <a:r>
              <a:rPr lang="en-US" sz="2800" u="sng" dirty="0">
                <a:latin typeface="Times New Roman" charset="0"/>
                <a:ea typeface="PMingLiU" charset="0"/>
                <a:cs typeface="PMingLiU" charset="0"/>
              </a:rPr>
              <a:t>Chronological</a:t>
            </a:r>
            <a:r>
              <a:rPr lang="en-US" sz="2800" dirty="0">
                <a:latin typeface="Times New Roman" charset="0"/>
                <a:ea typeface="PMingLiU" charset="0"/>
                <a:cs typeface="PMingLiU" charset="0"/>
              </a:rPr>
              <a:t>: list by date </a:t>
            </a:r>
            <a:r>
              <a:rPr lang="en-US" sz="2800" b="1" u="sng" dirty="0">
                <a:latin typeface="Times New Roman" charset="0"/>
                <a:ea typeface="PMingLiU" charset="0"/>
                <a:cs typeface="PMingLiU" charset="0"/>
              </a:rPr>
              <a:t>with most recent first</a:t>
            </a:r>
            <a:endParaRPr lang="en-US" sz="2800" b="1" u="sng" dirty="0">
              <a:latin typeface="Times New Roman" charset="0"/>
            </a:endParaRPr>
          </a:p>
        </p:txBody>
      </p:sp>
    </p:spTree>
    <p:extLst>
      <p:ext uri="{BB962C8B-B14F-4D97-AF65-F5344CB8AC3E}">
        <p14:creationId xmlns:p14="http://schemas.microsoft.com/office/powerpoint/2010/main" val="278807711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1" dirty="0">
                <a:latin typeface="Times New Roman" charset="0"/>
              </a:rPr>
              <a:t>Important to Remember: </a:t>
            </a:r>
            <a:endParaRPr lang="en-US" dirty="0">
              <a:latin typeface="Times New Roman" charset="0"/>
            </a:endParaRPr>
          </a:p>
        </p:txBody>
      </p:sp>
      <p:sp>
        <p:nvSpPr>
          <p:cNvPr id="27651" name="Rectangle 3"/>
          <p:cNvSpPr>
            <a:spLocks noGrp="1" noChangeArrowheads="1"/>
          </p:cNvSpPr>
          <p:nvPr>
            <p:ph type="body" idx="1"/>
          </p:nvPr>
        </p:nvSpPr>
        <p:spPr/>
        <p:txBody>
          <a:bodyPr>
            <a:normAutofit fontScale="92500" lnSpcReduction="10000"/>
          </a:bodyPr>
          <a:lstStyle/>
          <a:p>
            <a:pPr eaLnBrk="1" hangingPunct="1">
              <a:lnSpc>
                <a:spcPct val="90000"/>
              </a:lnSpc>
              <a:spcBef>
                <a:spcPct val="45000"/>
              </a:spcBef>
            </a:pPr>
            <a:r>
              <a:rPr lang="en-US" altLang="zh-TW" sz="2800">
                <a:latin typeface="Times New Roman" charset="0"/>
                <a:ea typeface="PMingLiU" charset="0"/>
                <a:cs typeface="PMingLiU" charset="0"/>
              </a:rPr>
              <a:t>Free of errors; clear, precise, and detailed</a:t>
            </a:r>
          </a:p>
          <a:p>
            <a:pPr eaLnBrk="1" hangingPunct="1">
              <a:lnSpc>
                <a:spcPct val="90000"/>
              </a:lnSpc>
              <a:spcBef>
                <a:spcPct val="45000"/>
              </a:spcBef>
            </a:pPr>
            <a:r>
              <a:rPr lang="en-US" altLang="zh-TW" sz="2800">
                <a:latin typeface="Times New Roman" charset="0"/>
                <a:ea typeface="PMingLiU" charset="0"/>
                <a:cs typeface="PMingLiU" charset="0"/>
              </a:rPr>
              <a:t>Consistent format style within sections: </a:t>
            </a:r>
          </a:p>
          <a:p>
            <a:pPr lvl="1" eaLnBrk="1" hangingPunct="1">
              <a:lnSpc>
                <a:spcPct val="90000"/>
              </a:lnSpc>
              <a:spcBef>
                <a:spcPct val="45000"/>
              </a:spcBef>
            </a:pPr>
            <a:r>
              <a:rPr lang="en-US" altLang="zh-TW" sz="2400">
                <a:latin typeface="Times New Roman" charset="0"/>
                <a:ea typeface="PMingLiU" charset="0"/>
                <a:cs typeface="PMingLiU" charset="0"/>
              </a:rPr>
              <a:t>if you bold, indent, or italicize once, keep doing it in the same pattern for all entries in that section</a:t>
            </a:r>
          </a:p>
          <a:p>
            <a:pPr eaLnBrk="1" hangingPunct="1">
              <a:lnSpc>
                <a:spcPct val="90000"/>
              </a:lnSpc>
              <a:spcBef>
                <a:spcPct val="45000"/>
              </a:spcBef>
            </a:pPr>
            <a:r>
              <a:rPr lang="en-US" altLang="zh-TW" sz="2800">
                <a:latin typeface="Times New Roman" charset="0"/>
                <a:ea typeface="PMingLiU" charset="0"/>
                <a:cs typeface="PMingLiU" charset="0"/>
              </a:rPr>
              <a:t>Use appropriate professional r</a:t>
            </a:r>
            <a:r>
              <a:rPr lang="en-US" sz="2800">
                <a:latin typeface="Times New Roman" charset="0"/>
              </a:rPr>
              <a:t>ésumé</a:t>
            </a:r>
            <a:r>
              <a:rPr lang="en-US" altLang="zh-TW" sz="2800">
                <a:latin typeface="Times New Roman" charset="0"/>
                <a:ea typeface="PMingLiU" charset="0"/>
                <a:cs typeface="PMingLiU" charset="0"/>
              </a:rPr>
              <a:t> paper (thicker than avg. paper)</a:t>
            </a:r>
          </a:p>
          <a:p>
            <a:pPr eaLnBrk="1" hangingPunct="1">
              <a:lnSpc>
                <a:spcPct val="90000"/>
              </a:lnSpc>
              <a:spcBef>
                <a:spcPct val="45000"/>
              </a:spcBef>
            </a:pPr>
            <a:r>
              <a:rPr lang="en-US" altLang="zh-TW" sz="2800">
                <a:latin typeface="Times New Roman" charset="0"/>
                <a:ea typeface="PMingLiU" charset="0"/>
                <a:cs typeface="PMingLiU" charset="0"/>
              </a:rPr>
              <a:t>One page only*</a:t>
            </a:r>
          </a:p>
          <a:p>
            <a:pPr eaLnBrk="1" hangingPunct="1">
              <a:lnSpc>
                <a:spcPct val="90000"/>
              </a:lnSpc>
              <a:spcBef>
                <a:spcPct val="45000"/>
              </a:spcBef>
            </a:pPr>
            <a:r>
              <a:rPr lang="en-US" altLang="zh-TW" sz="2800">
                <a:latin typeface="Times New Roman" charset="0"/>
                <a:ea typeface="PMingLiU" charset="0"/>
                <a:cs typeface="PMingLiU" charset="0"/>
              </a:rPr>
              <a:t>Use keywords mentioned in the job ad</a:t>
            </a:r>
          </a:p>
          <a:p>
            <a:pPr eaLnBrk="1" hangingPunct="1">
              <a:lnSpc>
                <a:spcPct val="90000"/>
              </a:lnSpc>
              <a:spcBef>
                <a:spcPct val="45000"/>
              </a:spcBef>
            </a:pPr>
            <a:r>
              <a:rPr lang="en-US" altLang="zh-TW" sz="2800">
                <a:latin typeface="Times New Roman" charset="0"/>
                <a:ea typeface="PMingLiU" charset="0"/>
                <a:cs typeface="PMingLiU" charset="0"/>
              </a:rPr>
              <a:t>Make sure it’s READABLE &amp; PRETTY: not folded, faxed, shaded, abbreviated, etc.</a:t>
            </a:r>
          </a:p>
          <a:p>
            <a:pPr eaLnBrk="1" hangingPunct="1">
              <a:lnSpc>
                <a:spcPct val="90000"/>
              </a:lnSpc>
            </a:pPr>
            <a:endParaRPr lang="en-US" sz="2800">
              <a:latin typeface="Times New Roman" charset="0"/>
            </a:endParaRPr>
          </a:p>
        </p:txBody>
      </p:sp>
    </p:spTree>
    <p:extLst>
      <p:ext uri="{BB962C8B-B14F-4D97-AF65-F5344CB8AC3E}">
        <p14:creationId xmlns:p14="http://schemas.microsoft.com/office/powerpoint/2010/main" val="7640362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latin typeface="Arial"/>
                <a:cs typeface="Arial"/>
              </a:rPr>
              <a:t>In Summary</a:t>
            </a:r>
          </a:p>
        </p:txBody>
      </p:sp>
      <p:sp>
        <p:nvSpPr>
          <p:cNvPr id="3" name="Text Placeholder 2"/>
          <p:cNvSpPr>
            <a:spLocks noGrp="1"/>
          </p:cNvSpPr>
          <p:nvPr>
            <p:ph type="body" idx="1"/>
          </p:nvPr>
        </p:nvSpPr>
        <p:spPr>
          <a:xfrm>
            <a:off x="457200" y="1516445"/>
            <a:ext cx="3931920" cy="639762"/>
          </a:xfrm>
        </p:spPr>
        <p:txBody>
          <a:bodyPr/>
          <a:lstStyle/>
          <a:p>
            <a:r>
              <a:rPr lang="en-US" b="1" dirty="0" smtClean="0">
                <a:solidFill>
                  <a:srgbClr val="000000"/>
                </a:solidFill>
                <a:latin typeface="Arial"/>
                <a:ea typeface="MS PGothic" charset="0"/>
                <a:cs typeface="Arial"/>
              </a:rPr>
              <a:t>Dos:</a:t>
            </a:r>
            <a:endParaRPr lang="en-US" b="1" dirty="0">
              <a:solidFill>
                <a:srgbClr val="000000"/>
              </a:solidFill>
              <a:latin typeface="Arial"/>
              <a:ea typeface="MS PGothic" charset="0"/>
              <a:cs typeface="Arial"/>
            </a:endParaRPr>
          </a:p>
        </p:txBody>
      </p:sp>
      <p:sp>
        <p:nvSpPr>
          <p:cNvPr id="60418" name="Content Placeholder 2"/>
          <p:cNvSpPr>
            <a:spLocks noGrp="1"/>
          </p:cNvSpPr>
          <p:nvPr>
            <p:ph sz="half" idx="2"/>
          </p:nvPr>
        </p:nvSpPr>
        <p:spPr>
          <a:xfrm>
            <a:off x="457200" y="1861734"/>
            <a:ext cx="3931920" cy="4463687"/>
          </a:xfrm>
        </p:spPr>
        <p:txBody>
          <a:bodyPr>
            <a:normAutofit/>
          </a:bodyPr>
          <a:lstStyle/>
          <a:p>
            <a:pPr lvl="1" eaLnBrk="1" hangingPunct="1">
              <a:lnSpc>
                <a:spcPct val="120000"/>
              </a:lnSpc>
            </a:pPr>
            <a:r>
              <a:rPr lang="en-US" sz="2200" dirty="0" smtClean="0">
                <a:solidFill>
                  <a:srgbClr val="000000"/>
                </a:solidFill>
                <a:latin typeface="Arial"/>
                <a:ea typeface="Georgia" charset="0"/>
                <a:cs typeface="Arial"/>
              </a:rPr>
              <a:t>Stress </a:t>
            </a:r>
            <a:r>
              <a:rPr lang="en-US" sz="2200" dirty="0">
                <a:solidFill>
                  <a:srgbClr val="000000"/>
                </a:solidFill>
                <a:latin typeface="Arial"/>
                <a:ea typeface="Georgia" charset="0"/>
                <a:cs typeface="Arial"/>
              </a:rPr>
              <a:t>your accomplishments</a:t>
            </a:r>
          </a:p>
          <a:p>
            <a:pPr lvl="1" eaLnBrk="1" hangingPunct="1">
              <a:lnSpc>
                <a:spcPct val="120000"/>
              </a:lnSpc>
            </a:pPr>
            <a:r>
              <a:rPr lang="en-US" sz="2200" dirty="0">
                <a:solidFill>
                  <a:srgbClr val="000000"/>
                </a:solidFill>
                <a:latin typeface="Arial"/>
                <a:ea typeface="Georgia" charset="0"/>
                <a:cs typeface="Arial"/>
              </a:rPr>
              <a:t>Create detailed bullet-points (5Ws)</a:t>
            </a:r>
          </a:p>
          <a:p>
            <a:pPr lvl="1" eaLnBrk="1" hangingPunct="1">
              <a:lnSpc>
                <a:spcPct val="120000"/>
              </a:lnSpc>
            </a:pPr>
            <a:r>
              <a:rPr lang="en-US" sz="2200" dirty="0">
                <a:solidFill>
                  <a:srgbClr val="000000"/>
                </a:solidFill>
                <a:latin typeface="Arial"/>
                <a:ea typeface="Georgia" charset="0"/>
                <a:cs typeface="Arial"/>
              </a:rPr>
              <a:t>Proofread and have it reviewed </a:t>
            </a:r>
          </a:p>
          <a:p>
            <a:pPr lvl="1" eaLnBrk="1" hangingPunct="1">
              <a:lnSpc>
                <a:spcPct val="120000"/>
              </a:lnSpc>
            </a:pPr>
            <a:r>
              <a:rPr lang="en-US" sz="2200" dirty="0">
                <a:solidFill>
                  <a:srgbClr val="000000"/>
                </a:solidFill>
                <a:latin typeface="Arial"/>
                <a:ea typeface="Georgia" charset="0"/>
                <a:cs typeface="Arial"/>
              </a:rPr>
              <a:t>Be consistent (font, dates &amp; punctuation)</a:t>
            </a:r>
          </a:p>
          <a:p>
            <a:pPr lvl="1" eaLnBrk="1" hangingPunct="1">
              <a:lnSpc>
                <a:spcPct val="120000"/>
              </a:lnSpc>
            </a:pPr>
            <a:r>
              <a:rPr lang="en-US" sz="2200" dirty="0">
                <a:solidFill>
                  <a:srgbClr val="000000"/>
                </a:solidFill>
                <a:latin typeface="Arial"/>
                <a:ea typeface="Georgia" charset="0"/>
                <a:cs typeface="Arial"/>
              </a:rPr>
              <a:t>Check for </a:t>
            </a:r>
            <a:r>
              <a:rPr lang="en-US" sz="2200" dirty="0" smtClean="0">
                <a:solidFill>
                  <a:srgbClr val="000000"/>
                </a:solidFill>
                <a:latin typeface="Arial"/>
                <a:ea typeface="Georgia" charset="0"/>
                <a:cs typeface="Arial"/>
              </a:rPr>
              <a:t>errors</a:t>
            </a:r>
          </a:p>
        </p:txBody>
      </p:sp>
      <p:sp>
        <p:nvSpPr>
          <p:cNvPr id="4" name="Text Placeholder 3"/>
          <p:cNvSpPr>
            <a:spLocks noGrp="1"/>
          </p:cNvSpPr>
          <p:nvPr>
            <p:ph type="body" sz="quarter" idx="3"/>
          </p:nvPr>
        </p:nvSpPr>
        <p:spPr>
          <a:xfrm>
            <a:off x="4754880" y="1516445"/>
            <a:ext cx="3931920" cy="639762"/>
          </a:xfrm>
        </p:spPr>
        <p:txBody>
          <a:bodyPr/>
          <a:lstStyle/>
          <a:p>
            <a:r>
              <a:rPr lang="en-US" b="1" dirty="0">
                <a:solidFill>
                  <a:srgbClr val="000000"/>
                </a:solidFill>
                <a:latin typeface="Arial"/>
                <a:ea typeface="MS PGothic" charset="0"/>
                <a:cs typeface="Arial"/>
              </a:rPr>
              <a:t>DO NOTs</a:t>
            </a:r>
            <a:r>
              <a:rPr lang="en-US" b="1" dirty="0" smtClean="0">
                <a:solidFill>
                  <a:srgbClr val="000000"/>
                </a:solidFill>
                <a:latin typeface="Arial"/>
                <a:ea typeface="MS PGothic" charset="0"/>
                <a:cs typeface="Arial"/>
              </a:rPr>
              <a:t>:</a:t>
            </a:r>
            <a:endParaRPr lang="en-US" b="1" dirty="0">
              <a:solidFill>
                <a:srgbClr val="000000"/>
              </a:solidFill>
              <a:latin typeface="Arial"/>
              <a:ea typeface="MS PGothic" charset="0"/>
              <a:cs typeface="Arial"/>
            </a:endParaRPr>
          </a:p>
        </p:txBody>
      </p:sp>
      <p:sp>
        <p:nvSpPr>
          <p:cNvPr id="5" name="Content Placeholder 4"/>
          <p:cNvSpPr>
            <a:spLocks noGrp="1"/>
          </p:cNvSpPr>
          <p:nvPr>
            <p:ph sz="quarter" idx="4"/>
          </p:nvPr>
        </p:nvSpPr>
        <p:spPr>
          <a:xfrm>
            <a:off x="4754879" y="1861734"/>
            <a:ext cx="4254649" cy="4463687"/>
          </a:xfrm>
        </p:spPr>
        <p:txBody>
          <a:bodyPr>
            <a:noAutofit/>
          </a:bodyPr>
          <a:lstStyle/>
          <a:p>
            <a:pPr lvl="1">
              <a:lnSpc>
                <a:spcPct val="120000"/>
              </a:lnSpc>
            </a:pPr>
            <a:r>
              <a:rPr lang="en-US" dirty="0">
                <a:solidFill>
                  <a:srgbClr val="000000"/>
                </a:solidFill>
                <a:latin typeface="Arial"/>
                <a:ea typeface="Georgia" charset="0"/>
                <a:cs typeface="Arial"/>
              </a:rPr>
              <a:t>Exaggerate or lie</a:t>
            </a:r>
          </a:p>
          <a:p>
            <a:pPr lvl="1">
              <a:lnSpc>
                <a:spcPct val="120000"/>
              </a:lnSpc>
            </a:pPr>
            <a:r>
              <a:rPr lang="en-US" dirty="0">
                <a:solidFill>
                  <a:srgbClr val="000000"/>
                </a:solidFill>
                <a:latin typeface="Arial"/>
                <a:ea typeface="Georgia" charset="0"/>
                <a:cs typeface="Arial"/>
              </a:rPr>
              <a:t>Undermine yourself or experiences</a:t>
            </a:r>
          </a:p>
          <a:p>
            <a:pPr lvl="1">
              <a:lnSpc>
                <a:spcPct val="120000"/>
              </a:lnSpc>
            </a:pPr>
            <a:r>
              <a:rPr lang="en-US" dirty="0">
                <a:solidFill>
                  <a:srgbClr val="000000"/>
                </a:solidFill>
                <a:latin typeface="Arial"/>
                <a:ea typeface="Georgia" charset="0"/>
                <a:cs typeface="Arial"/>
              </a:rPr>
              <a:t>Use the same word more than once in a bullet or section</a:t>
            </a:r>
          </a:p>
          <a:p>
            <a:pPr lvl="1">
              <a:lnSpc>
                <a:spcPct val="120000"/>
              </a:lnSpc>
            </a:pPr>
            <a:r>
              <a:rPr lang="ja-JP" altLang="en-US" dirty="0">
                <a:solidFill>
                  <a:srgbClr val="000000"/>
                </a:solidFill>
                <a:latin typeface="Arial"/>
                <a:ea typeface="Georgia" charset="0"/>
                <a:cs typeface="Arial"/>
              </a:rPr>
              <a:t>“</a:t>
            </a:r>
            <a:r>
              <a:rPr lang="en-US" altLang="ja-JP" dirty="0">
                <a:solidFill>
                  <a:srgbClr val="000000"/>
                </a:solidFill>
                <a:latin typeface="Arial"/>
                <a:ea typeface="Georgia" charset="0"/>
                <a:cs typeface="Arial"/>
              </a:rPr>
              <a:t>References available upon request</a:t>
            </a:r>
            <a:r>
              <a:rPr lang="ja-JP" altLang="en-US" dirty="0">
                <a:solidFill>
                  <a:srgbClr val="000000"/>
                </a:solidFill>
                <a:latin typeface="Arial"/>
                <a:ea typeface="Georgia" charset="0"/>
                <a:cs typeface="Arial"/>
              </a:rPr>
              <a:t>”</a:t>
            </a:r>
            <a:endParaRPr lang="en-US" altLang="ja-JP" dirty="0">
              <a:solidFill>
                <a:srgbClr val="000000"/>
              </a:solidFill>
              <a:latin typeface="Arial"/>
              <a:ea typeface="Georgia" charset="0"/>
              <a:cs typeface="Arial"/>
            </a:endParaRPr>
          </a:p>
          <a:p>
            <a:pPr lvl="1">
              <a:lnSpc>
                <a:spcPct val="120000"/>
              </a:lnSpc>
            </a:pPr>
            <a:r>
              <a:rPr lang="en-US" dirty="0">
                <a:solidFill>
                  <a:srgbClr val="000000"/>
                </a:solidFill>
                <a:latin typeface="Arial"/>
                <a:ea typeface="Georgia" charset="0"/>
                <a:cs typeface="Arial"/>
              </a:rPr>
              <a:t>High school information </a:t>
            </a:r>
          </a:p>
          <a:p>
            <a:pPr lvl="1">
              <a:lnSpc>
                <a:spcPct val="120000"/>
              </a:lnSpc>
            </a:pPr>
            <a:r>
              <a:rPr lang="en-US" dirty="0">
                <a:solidFill>
                  <a:srgbClr val="000000"/>
                </a:solidFill>
                <a:latin typeface="Arial"/>
                <a:ea typeface="Georgia" charset="0"/>
                <a:cs typeface="Arial"/>
              </a:rPr>
              <a:t>Make statements negative </a:t>
            </a:r>
            <a:br>
              <a:rPr lang="en-US" dirty="0">
                <a:solidFill>
                  <a:srgbClr val="000000"/>
                </a:solidFill>
                <a:latin typeface="Arial"/>
                <a:ea typeface="Georgia" charset="0"/>
                <a:cs typeface="Arial"/>
              </a:rPr>
            </a:br>
            <a:r>
              <a:rPr lang="en-US" dirty="0">
                <a:solidFill>
                  <a:srgbClr val="000000"/>
                </a:solidFill>
                <a:latin typeface="Arial"/>
                <a:ea typeface="Georgia" charset="0"/>
                <a:cs typeface="Arial"/>
              </a:rPr>
              <a:t>(i.e. “Got supervisor fired”</a:t>
            </a:r>
            <a:r>
              <a:rPr lang="en-US" dirty="0" smtClean="0">
                <a:solidFill>
                  <a:srgbClr val="000000"/>
                </a:solidFill>
                <a:latin typeface="Arial"/>
                <a:ea typeface="Georgia" charset="0"/>
                <a:cs typeface="Arial"/>
              </a:rPr>
              <a:t>)</a:t>
            </a:r>
            <a:endParaRPr lang="en-US" dirty="0">
              <a:solidFill>
                <a:srgbClr val="000000"/>
              </a:solidFill>
              <a:latin typeface="Arial"/>
              <a:ea typeface="Georgia" charset="0"/>
              <a:cs typeface="Arial"/>
            </a:endParaRPr>
          </a:p>
        </p:txBody>
      </p:sp>
    </p:spTree>
    <p:extLst>
      <p:ext uri="{BB962C8B-B14F-4D97-AF65-F5344CB8AC3E}">
        <p14:creationId xmlns:p14="http://schemas.microsoft.com/office/powerpoint/2010/main" val="22322147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sz="6000">
                <a:latin typeface="Times New Roman" charset="0"/>
              </a:rPr>
              <a:t>Résumé</a:t>
            </a:r>
            <a:r>
              <a:rPr lang="en-US" altLang="zh-TW" sz="6000" b="1">
                <a:latin typeface="Times New Roman" charset="0"/>
                <a:ea typeface="PMingLiU" charset="0"/>
                <a:cs typeface="PMingLiU" charset="0"/>
              </a:rPr>
              <a:t> </a:t>
            </a:r>
            <a:endParaRPr lang="en-US" sz="6000">
              <a:latin typeface="Comic Sans MS" charset="0"/>
              <a:cs typeface="Times New Roman" charset="0"/>
            </a:endParaRPr>
          </a:p>
        </p:txBody>
      </p:sp>
      <p:sp>
        <p:nvSpPr>
          <p:cNvPr id="9219" name="Rectangle 3"/>
          <p:cNvSpPr>
            <a:spLocks noGrp="1" noChangeArrowheads="1"/>
          </p:cNvSpPr>
          <p:nvPr>
            <p:ph type="body" idx="1"/>
          </p:nvPr>
        </p:nvSpPr>
        <p:spPr/>
        <p:txBody>
          <a:bodyPr/>
          <a:lstStyle/>
          <a:p>
            <a:pPr algn="ctr" eaLnBrk="1" hangingPunct="1">
              <a:buFont typeface="Symbol" charset="0"/>
              <a:buNone/>
            </a:pPr>
            <a:r>
              <a:rPr lang="en-US" altLang="zh-TW">
                <a:latin typeface="Times New Roman" charset="0"/>
                <a:ea typeface="PMingLiU" charset="0"/>
                <a:cs typeface="PMingLiU" charset="0"/>
              </a:rPr>
              <a:t>    </a:t>
            </a:r>
            <a:r>
              <a:rPr lang="en-US" altLang="zh-TW" b="1">
                <a:latin typeface="Times New Roman" charset="0"/>
                <a:ea typeface="PMingLiU" charset="0"/>
                <a:cs typeface="PMingLiU" charset="0"/>
              </a:rPr>
              <a:t>What is R</a:t>
            </a:r>
            <a:r>
              <a:rPr lang="en-US" b="1">
                <a:latin typeface="Times New Roman" charset="0"/>
              </a:rPr>
              <a:t>ésumé</a:t>
            </a:r>
            <a:r>
              <a:rPr lang="en-US" altLang="zh-TW" b="1">
                <a:latin typeface="Times New Roman" charset="0"/>
                <a:ea typeface="PMingLiU" charset="0"/>
                <a:cs typeface="PMingLiU" charset="0"/>
              </a:rPr>
              <a:t>?</a:t>
            </a:r>
            <a:endParaRPr lang="en-US" altLang="zh-TW">
              <a:latin typeface="Comic Sans MS" charset="0"/>
              <a:ea typeface="PMingLiU" charset="0"/>
              <a:cs typeface="PMingLiU" charset="0"/>
            </a:endParaRPr>
          </a:p>
          <a:p>
            <a:pPr eaLnBrk="1" hangingPunct="1"/>
            <a:r>
              <a:rPr lang="en-US" altLang="zh-TW">
                <a:latin typeface="Times New Roman" charset="0"/>
                <a:ea typeface="PMingLiU" charset="0"/>
                <a:cs typeface="PMingLiU" charset="0"/>
              </a:rPr>
              <a:t>Assessment of skills in terms of specific job objectives</a:t>
            </a:r>
            <a:endParaRPr lang="en-US" altLang="zh-TW">
              <a:latin typeface="Comic Sans MS" charset="0"/>
              <a:ea typeface="PMingLiU" charset="0"/>
              <a:cs typeface="PMingLiU" charset="0"/>
            </a:endParaRPr>
          </a:p>
          <a:p>
            <a:pPr eaLnBrk="1" hangingPunct="1"/>
            <a:r>
              <a:rPr lang="en-US" altLang="zh-TW">
                <a:latin typeface="Times New Roman" charset="0"/>
                <a:ea typeface="PMingLiU" charset="0"/>
                <a:cs typeface="PMingLiU" charset="0"/>
              </a:rPr>
              <a:t>A memory-aid in interviews</a:t>
            </a:r>
            <a:endParaRPr lang="en-US" altLang="zh-TW">
              <a:latin typeface="Comic Sans MS" charset="0"/>
              <a:ea typeface="PMingLiU" charset="0"/>
              <a:cs typeface="PMingLiU" charset="0"/>
            </a:endParaRPr>
          </a:p>
          <a:p>
            <a:pPr eaLnBrk="1" hangingPunct="1"/>
            <a:r>
              <a:rPr lang="en-US" altLang="zh-TW">
                <a:latin typeface="Times New Roman" charset="0"/>
                <a:ea typeface="PMingLiU" charset="0"/>
                <a:cs typeface="PMingLiU" charset="0"/>
              </a:rPr>
              <a:t>An Aid for filling out applications</a:t>
            </a:r>
          </a:p>
          <a:p>
            <a:pPr eaLnBrk="1" hangingPunct="1"/>
            <a:r>
              <a:rPr lang="en-US" altLang="zh-TW">
                <a:latin typeface="Times New Roman" charset="0"/>
                <a:ea typeface="PMingLiU" charset="0"/>
                <a:cs typeface="PMingLiU" charset="0"/>
              </a:rPr>
              <a:t>A tool for marketing yourself and your skills… personal “advertising”</a:t>
            </a:r>
            <a:endParaRPr lang="en-US" altLang="zh-TW">
              <a:latin typeface="Comic Sans MS" charset="0"/>
              <a:ea typeface="PMingLiU" charset="0"/>
              <a:cs typeface="PMingLiU" charset="0"/>
            </a:endParaRPr>
          </a:p>
          <a:p>
            <a:pPr eaLnBrk="1" hangingPunct="1">
              <a:buFont typeface="Symbol" charset="0"/>
              <a:buNone/>
            </a:pPr>
            <a:endParaRPr lang="en-US">
              <a:latin typeface="Times New Roman" charset="0"/>
            </a:endParaRPr>
          </a:p>
        </p:txBody>
      </p:sp>
    </p:spTree>
    <p:extLst>
      <p:ext uri="{BB962C8B-B14F-4D97-AF65-F5344CB8AC3E}">
        <p14:creationId xmlns:p14="http://schemas.microsoft.com/office/powerpoint/2010/main" val="38544143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gn="ctr" eaLnBrk="1" hangingPunct="1"/>
            <a:r>
              <a:rPr lang="en-US" altLang="zh-TW" b="1">
                <a:latin typeface="Times New Roman" charset="0"/>
                <a:ea typeface="PMingLiU" charset="0"/>
                <a:cs typeface="Times New Roman" charset="0"/>
              </a:rPr>
              <a:t>Cover Letter</a:t>
            </a:r>
            <a:r>
              <a:rPr lang="en-US" altLang="zh-TW">
                <a:latin typeface="Times New Roman" charset="0"/>
                <a:ea typeface="PMingLiU" charset="0"/>
                <a:cs typeface="Times New Roman" charset="0"/>
              </a:rPr>
              <a:t/>
            </a:r>
            <a:br>
              <a:rPr lang="en-US" altLang="zh-TW">
                <a:latin typeface="Times New Roman" charset="0"/>
                <a:ea typeface="PMingLiU" charset="0"/>
                <a:cs typeface="Times New Roman" charset="0"/>
              </a:rPr>
            </a:br>
            <a:endParaRPr lang="en-US">
              <a:latin typeface="Times New Roman" charset="0"/>
              <a:ea typeface="PMingLiU" charset="0"/>
              <a:cs typeface="Times New Roman" charset="0"/>
            </a:endParaRPr>
          </a:p>
        </p:txBody>
      </p:sp>
      <p:sp>
        <p:nvSpPr>
          <p:cNvPr id="28675" name="Rectangle 3"/>
          <p:cNvSpPr>
            <a:spLocks noGrp="1" noChangeArrowheads="1"/>
          </p:cNvSpPr>
          <p:nvPr>
            <p:ph type="body" idx="1"/>
          </p:nvPr>
        </p:nvSpPr>
        <p:spPr>
          <a:xfrm>
            <a:off x="1219200" y="1143000"/>
            <a:ext cx="7772400" cy="4495800"/>
          </a:xfrm>
        </p:spPr>
        <p:txBody>
          <a:bodyPr>
            <a:normAutofit fontScale="92500"/>
          </a:bodyPr>
          <a:lstStyle/>
          <a:p>
            <a:pPr eaLnBrk="1" hangingPunct="1">
              <a:lnSpc>
                <a:spcPct val="125000"/>
              </a:lnSpc>
              <a:spcBef>
                <a:spcPct val="40000"/>
              </a:spcBef>
            </a:pPr>
            <a:r>
              <a:rPr lang="en-US" altLang="zh-TW">
                <a:latin typeface="Times New Roman" charset="0"/>
                <a:ea typeface="PMingLiU" charset="0"/>
                <a:cs typeface="Times New Roman" charset="0"/>
              </a:rPr>
              <a:t>One page only</a:t>
            </a:r>
          </a:p>
          <a:p>
            <a:pPr eaLnBrk="1" hangingPunct="1">
              <a:lnSpc>
                <a:spcPct val="125000"/>
              </a:lnSpc>
              <a:spcBef>
                <a:spcPct val="40000"/>
              </a:spcBef>
            </a:pPr>
            <a:r>
              <a:rPr lang="en-US" altLang="zh-TW">
                <a:latin typeface="Times New Roman" charset="0"/>
                <a:ea typeface="PMingLiU" charset="0"/>
                <a:cs typeface="Times New Roman" charset="0"/>
              </a:rPr>
              <a:t>Make your cover letter matches your r</a:t>
            </a:r>
            <a:r>
              <a:rPr lang="en-US">
                <a:latin typeface="Times New Roman" charset="0"/>
                <a:ea typeface="PMingLiU" charset="0"/>
                <a:cs typeface="Times New Roman" charset="0"/>
              </a:rPr>
              <a:t>ésumé</a:t>
            </a:r>
            <a:r>
              <a:rPr lang="en-US" altLang="zh-TW">
                <a:latin typeface="Times New Roman" charset="0"/>
                <a:ea typeface="PMingLiU" charset="0"/>
                <a:cs typeface="Times New Roman" charset="0"/>
              </a:rPr>
              <a:t> in style, format, AND paper choice </a:t>
            </a:r>
          </a:p>
          <a:p>
            <a:pPr eaLnBrk="1" hangingPunct="1">
              <a:lnSpc>
                <a:spcPct val="125000"/>
              </a:lnSpc>
              <a:spcBef>
                <a:spcPct val="40000"/>
              </a:spcBef>
            </a:pPr>
            <a:r>
              <a:rPr lang="en-US" altLang="zh-TW">
                <a:latin typeface="Times New Roman" charset="0"/>
                <a:ea typeface="PMingLiU" charset="0"/>
                <a:cs typeface="Times New Roman" charset="0"/>
              </a:rPr>
              <a:t>A cover letter is </a:t>
            </a:r>
            <a:r>
              <a:rPr lang="en-US" altLang="zh-TW" u="sng">
                <a:latin typeface="Times New Roman" charset="0"/>
                <a:ea typeface="PMingLiU" charset="0"/>
                <a:cs typeface="Times New Roman" charset="0"/>
              </a:rPr>
              <a:t>to a specific person </a:t>
            </a:r>
            <a:r>
              <a:rPr lang="en-US" altLang="zh-TW">
                <a:latin typeface="Times New Roman" charset="0"/>
                <a:ea typeface="PMingLiU" charset="0"/>
                <a:cs typeface="Times New Roman" charset="0"/>
              </a:rPr>
              <a:t>– a real name— NOT “to whom it may concern”</a:t>
            </a:r>
          </a:p>
          <a:p>
            <a:pPr eaLnBrk="1" hangingPunct="1">
              <a:lnSpc>
                <a:spcPct val="125000"/>
              </a:lnSpc>
              <a:spcBef>
                <a:spcPct val="40000"/>
              </a:spcBef>
            </a:pPr>
            <a:r>
              <a:rPr lang="en-US" altLang="zh-TW">
                <a:latin typeface="Times New Roman" charset="0"/>
                <a:ea typeface="PMingLiU" charset="0"/>
                <a:cs typeface="Times New Roman" charset="0"/>
              </a:rPr>
              <a:t>Use it to establish a bond with your reader…</a:t>
            </a:r>
          </a:p>
          <a:p>
            <a:pPr eaLnBrk="1" hangingPunct="1"/>
            <a:endParaRPr lang="en-US">
              <a:latin typeface="Times New Roman" charset="0"/>
              <a:ea typeface="PMingLiU" charset="0"/>
              <a:cs typeface="Times New Roman" charset="0"/>
            </a:endParaRPr>
          </a:p>
          <a:p>
            <a:pPr eaLnBrk="1" hangingPunct="1">
              <a:buFont typeface="Symbol" charset="0"/>
              <a:buNone/>
            </a:pPr>
            <a:endParaRPr lang="en-US">
              <a:latin typeface="Times New Roman" charset="0"/>
              <a:ea typeface="PMingLiU" charset="0"/>
              <a:cs typeface="Times New Roman" charset="0"/>
            </a:endParaRPr>
          </a:p>
        </p:txBody>
      </p:sp>
    </p:spTree>
    <p:extLst>
      <p:ext uri="{BB962C8B-B14F-4D97-AF65-F5344CB8AC3E}">
        <p14:creationId xmlns:p14="http://schemas.microsoft.com/office/powerpoint/2010/main" val="337673456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9963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790399"/>
            <a:ext cx="8229600" cy="4525963"/>
          </a:xfrm>
        </p:spPr>
        <p:txBody>
          <a:bodyPr>
            <a:normAutofit/>
          </a:bodyPr>
          <a:lstStyle/>
          <a:p>
            <a:pPr marL="0" indent="0" algn="ctr">
              <a:buNone/>
            </a:pPr>
            <a:endParaRPr lang="en-US" sz="4000" spc="-100" dirty="0" smtClean="0">
              <a:solidFill>
                <a:schemeClr val="tx2"/>
              </a:solidFill>
              <a:latin typeface="Arial"/>
              <a:ea typeface="MS PGothic" charset="0"/>
              <a:cs typeface="Arial"/>
            </a:endParaRPr>
          </a:p>
          <a:p>
            <a:pPr marL="0" indent="0" algn="ctr">
              <a:buNone/>
            </a:pPr>
            <a:r>
              <a:rPr lang="en-US" sz="6000" spc="-100" dirty="0" smtClean="0">
                <a:solidFill>
                  <a:srgbClr val="000000"/>
                </a:solidFill>
                <a:latin typeface="Arial"/>
                <a:ea typeface="MS PGothic" charset="0"/>
                <a:cs typeface="Arial"/>
              </a:rPr>
              <a:t>Adapt </a:t>
            </a:r>
            <a:r>
              <a:rPr lang="en-US" sz="6000" spc="-100" dirty="0">
                <a:solidFill>
                  <a:srgbClr val="000000"/>
                </a:solidFill>
                <a:latin typeface="Arial"/>
                <a:ea typeface="MS PGothic" charset="0"/>
                <a:cs typeface="Arial"/>
              </a:rPr>
              <a:t>your </a:t>
            </a:r>
            <a:r>
              <a:rPr lang="en-US" sz="6000" spc="-100" dirty="0" smtClean="0">
                <a:solidFill>
                  <a:srgbClr val="000000"/>
                </a:solidFill>
                <a:latin typeface="Arial"/>
                <a:ea typeface="MS PGothic" charset="0"/>
                <a:cs typeface="Arial"/>
              </a:rPr>
              <a:t>résumé for </a:t>
            </a:r>
            <a:r>
              <a:rPr lang="en-US" sz="6000" spc="-100" dirty="0">
                <a:solidFill>
                  <a:srgbClr val="000000"/>
                </a:solidFill>
                <a:latin typeface="Arial"/>
                <a:ea typeface="MS PGothic" charset="0"/>
                <a:cs typeface="Arial"/>
              </a:rPr>
              <a:t>each specific position you apply for!</a:t>
            </a:r>
          </a:p>
        </p:txBody>
      </p:sp>
      <p:sp>
        <p:nvSpPr>
          <p:cNvPr id="7" name="Slide Number Placeholder 6"/>
          <p:cNvSpPr>
            <a:spLocks noGrp="1"/>
          </p:cNvSpPr>
          <p:nvPr>
            <p:ph type="sldNum" sz="quarter" idx="12"/>
          </p:nvPr>
        </p:nvSpPr>
        <p:spPr/>
        <p:txBody>
          <a:bodyPr/>
          <a:lstStyle/>
          <a:p>
            <a:fld id="{65D6D358-8A24-7049-A48F-65336BBBFA23}" type="slidenum">
              <a:rPr lang="en-US" smtClean="0"/>
              <a:t>32</a:t>
            </a:fld>
            <a:endParaRPr lang="en-US"/>
          </a:p>
        </p:txBody>
      </p:sp>
    </p:spTree>
    <p:extLst>
      <p:ext uri="{BB962C8B-B14F-4D97-AF65-F5344CB8AC3E}">
        <p14:creationId xmlns:p14="http://schemas.microsoft.com/office/powerpoint/2010/main" val="20839188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a:latin typeface="Arial"/>
                <a:ea typeface="MS PGothic" charset="0"/>
                <a:cs typeface="Arial"/>
              </a:rPr>
              <a:t>Caution</a:t>
            </a:r>
          </a:p>
        </p:txBody>
      </p:sp>
      <p:sp>
        <p:nvSpPr>
          <p:cNvPr id="62466" name="Content Placeholder 2"/>
          <p:cNvSpPr>
            <a:spLocks noGrp="1"/>
          </p:cNvSpPr>
          <p:nvPr>
            <p:ph idx="1"/>
          </p:nvPr>
        </p:nvSpPr>
        <p:spPr>
          <a:xfrm>
            <a:off x="381000" y="1600200"/>
            <a:ext cx="5867400" cy="4525963"/>
          </a:xfrm>
        </p:spPr>
        <p:txBody>
          <a:bodyPr>
            <a:normAutofit/>
          </a:bodyPr>
          <a:lstStyle/>
          <a:p>
            <a:pPr eaLnBrk="1" hangingPunct="1"/>
            <a:r>
              <a:rPr lang="en-US" sz="2800" dirty="0">
                <a:solidFill>
                  <a:srgbClr val="000000"/>
                </a:solidFill>
                <a:latin typeface="Arial"/>
                <a:ea typeface="MS PGothic" charset="0"/>
                <a:cs typeface="Arial"/>
              </a:rPr>
              <a:t>Do not list reasons for changing jobs</a:t>
            </a:r>
          </a:p>
          <a:p>
            <a:pPr eaLnBrk="1" hangingPunct="1"/>
            <a:endParaRPr lang="en-US" sz="2800" dirty="0">
              <a:solidFill>
                <a:srgbClr val="000000"/>
              </a:solidFill>
              <a:latin typeface="Arial"/>
              <a:ea typeface="MS PGothic" charset="0"/>
              <a:cs typeface="Arial"/>
            </a:endParaRPr>
          </a:p>
          <a:p>
            <a:pPr eaLnBrk="1" hangingPunct="1"/>
            <a:r>
              <a:rPr lang="en-US" sz="2800" dirty="0">
                <a:solidFill>
                  <a:srgbClr val="000000"/>
                </a:solidFill>
                <a:latin typeface="Arial"/>
                <a:ea typeface="MS PGothic" charset="0"/>
                <a:cs typeface="Arial"/>
              </a:rPr>
              <a:t>Avoid disclosing age, religion, race, ethnicity, etc. </a:t>
            </a:r>
            <a:endParaRPr lang="en-US" sz="2800" dirty="0" smtClean="0">
              <a:solidFill>
                <a:srgbClr val="000000"/>
              </a:solidFill>
              <a:latin typeface="Arial"/>
              <a:ea typeface="MS PGothic" charset="0"/>
              <a:cs typeface="Arial"/>
            </a:endParaRPr>
          </a:p>
          <a:p>
            <a:pPr eaLnBrk="1" hangingPunct="1"/>
            <a:endParaRPr lang="en-US" dirty="0">
              <a:solidFill>
                <a:srgbClr val="000000"/>
              </a:solidFill>
              <a:latin typeface="Arial"/>
              <a:ea typeface="Georgia" charset="0"/>
              <a:cs typeface="Arial"/>
            </a:endParaRPr>
          </a:p>
          <a:p>
            <a:pPr>
              <a:buFont typeface="Arial" charset="0"/>
              <a:buChar char="•"/>
            </a:pPr>
            <a:r>
              <a:rPr lang="en-US" sz="2800" dirty="0">
                <a:solidFill>
                  <a:srgbClr val="000000"/>
                </a:solidFill>
                <a:latin typeface="Arial"/>
                <a:ea typeface="Georgia" charset="0"/>
                <a:cs typeface="Arial"/>
              </a:rPr>
              <a:t>It is up to YOU to decide what belongs in your resume</a:t>
            </a:r>
          </a:p>
        </p:txBody>
      </p:sp>
      <p:pic>
        <p:nvPicPr>
          <p:cNvPr id="624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075" y="1417638"/>
            <a:ext cx="282892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27762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0"/>
            <a:ext cx="7772400" cy="1206500"/>
          </a:xfrm>
        </p:spPr>
        <p:txBody>
          <a:bodyPr/>
          <a:lstStyle/>
          <a:p>
            <a:pPr algn="ctr" eaLnBrk="1" hangingPunct="1"/>
            <a:r>
              <a:rPr lang="en-US" b="1">
                <a:latin typeface="Times New Roman" charset="0"/>
              </a:rPr>
              <a:t>Structure of the Cover Letter</a:t>
            </a:r>
          </a:p>
        </p:txBody>
      </p:sp>
      <p:sp>
        <p:nvSpPr>
          <p:cNvPr id="29699" name="Rectangle 3"/>
          <p:cNvSpPr>
            <a:spLocks noGrp="1" noChangeArrowheads="1"/>
          </p:cNvSpPr>
          <p:nvPr>
            <p:ph type="body" idx="1"/>
          </p:nvPr>
        </p:nvSpPr>
        <p:spPr>
          <a:xfrm>
            <a:off x="1219200" y="1066800"/>
            <a:ext cx="7772400" cy="4495800"/>
          </a:xfrm>
        </p:spPr>
        <p:txBody>
          <a:bodyPr>
            <a:normAutofit fontScale="92500" lnSpcReduction="20000"/>
          </a:bodyPr>
          <a:lstStyle/>
          <a:p>
            <a:pPr eaLnBrk="1" hangingPunct="1">
              <a:lnSpc>
                <a:spcPct val="90000"/>
              </a:lnSpc>
              <a:spcBef>
                <a:spcPct val="55000"/>
              </a:spcBef>
            </a:pPr>
            <a:r>
              <a:rPr lang="en-US" altLang="zh-TW" sz="2800" u="sng">
                <a:latin typeface="Times New Roman" charset="0"/>
                <a:ea typeface="PMingLiU" charset="0"/>
                <a:cs typeface="Times New Roman" charset="0"/>
              </a:rPr>
              <a:t>At the top left</a:t>
            </a:r>
            <a:r>
              <a:rPr lang="en-US" altLang="zh-TW" sz="2800">
                <a:latin typeface="Times New Roman" charset="0"/>
                <a:ea typeface="PMingLiU" charset="0"/>
                <a:cs typeface="Times New Roman" charset="0"/>
              </a:rPr>
              <a:t>: Your contact info; the date; their name, title, organization, and contact info</a:t>
            </a:r>
          </a:p>
          <a:p>
            <a:pPr eaLnBrk="1" hangingPunct="1">
              <a:lnSpc>
                <a:spcPct val="90000"/>
              </a:lnSpc>
              <a:spcBef>
                <a:spcPct val="55000"/>
              </a:spcBef>
            </a:pPr>
            <a:r>
              <a:rPr lang="en-US" altLang="zh-TW" sz="2800" u="sng">
                <a:latin typeface="Times New Roman" charset="0"/>
                <a:ea typeface="PMingLiU" charset="0"/>
                <a:cs typeface="Times New Roman" charset="0"/>
              </a:rPr>
              <a:t>Opening Paragraph</a:t>
            </a:r>
            <a:r>
              <a:rPr lang="en-US" altLang="zh-TW" sz="2800">
                <a:latin typeface="Times New Roman" charset="0"/>
                <a:ea typeface="PMingLiU" charset="0"/>
                <a:cs typeface="Times New Roman" charset="0"/>
              </a:rPr>
              <a:t>- Get ATTENTION</a:t>
            </a:r>
          </a:p>
          <a:p>
            <a:pPr eaLnBrk="1" hangingPunct="1">
              <a:lnSpc>
                <a:spcPct val="90000"/>
              </a:lnSpc>
            </a:pPr>
            <a:r>
              <a:rPr lang="en-US" altLang="zh-TW" sz="2800" u="sng">
                <a:latin typeface="Times New Roman" charset="0"/>
                <a:ea typeface="PMingLiU" charset="0"/>
                <a:cs typeface="Times New Roman" charset="0"/>
              </a:rPr>
              <a:t>Middle Paragraphs</a:t>
            </a:r>
            <a:r>
              <a:rPr lang="en-US" altLang="zh-TW" sz="2800">
                <a:latin typeface="Times New Roman" charset="0"/>
                <a:ea typeface="PMingLiU" charset="0"/>
                <a:cs typeface="Times New Roman" charset="0"/>
              </a:rPr>
              <a:t>- Create DESIRE</a:t>
            </a:r>
          </a:p>
          <a:p>
            <a:pPr eaLnBrk="1" hangingPunct="1">
              <a:lnSpc>
                <a:spcPct val="90000"/>
              </a:lnSpc>
            </a:pPr>
            <a:r>
              <a:rPr lang="en-US" altLang="zh-TW" sz="2800" u="sng">
                <a:latin typeface="Times New Roman" charset="0"/>
                <a:ea typeface="PMingLiU" charset="0"/>
                <a:cs typeface="Times New Roman" charset="0"/>
              </a:rPr>
              <a:t>Second to Last Paragraph</a:t>
            </a:r>
            <a:r>
              <a:rPr lang="en-US" altLang="zh-TW" sz="2800">
                <a:latin typeface="Times New Roman" charset="0"/>
                <a:ea typeface="PMingLiU" charset="0"/>
                <a:cs typeface="Times New Roman" charset="0"/>
              </a:rPr>
              <a:t>-Refer to RESUME and Call for ACTION</a:t>
            </a:r>
          </a:p>
          <a:p>
            <a:pPr eaLnBrk="1" hangingPunct="1">
              <a:lnSpc>
                <a:spcPct val="90000"/>
              </a:lnSpc>
            </a:pPr>
            <a:r>
              <a:rPr lang="en-US" altLang="zh-TW" sz="2800" u="sng">
                <a:latin typeface="Times New Roman" charset="0"/>
                <a:ea typeface="PMingLiU" charset="0"/>
                <a:cs typeface="Times New Roman" charset="0"/>
              </a:rPr>
              <a:t>Last Paragraph-</a:t>
            </a:r>
            <a:r>
              <a:rPr lang="en-US" altLang="zh-TW" sz="2800">
                <a:latin typeface="Times New Roman" charset="0"/>
                <a:ea typeface="PMingLiU" charset="0"/>
                <a:cs typeface="Times New Roman" charset="0"/>
              </a:rPr>
              <a:t> thank the reader for his/her consideration and time</a:t>
            </a:r>
          </a:p>
          <a:p>
            <a:pPr eaLnBrk="1" hangingPunct="1">
              <a:lnSpc>
                <a:spcPct val="90000"/>
              </a:lnSpc>
              <a:buFont typeface="Symbol" charset="0"/>
              <a:buNone/>
            </a:pPr>
            <a:endParaRPr lang="en-US" altLang="zh-TW" sz="2800">
              <a:latin typeface="Times New Roman" charset="0"/>
              <a:ea typeface="PMingLiU" charset="0"/>
              <a:cs typeface="Times New Roman" charset="0"/>
            </a:endParaRPr>
          </a:p>
          <a:p>
            <a:pPr eaLnBrk="1" hangingPunct="1">
              <a:lnSpc>
                <a:spcPct val="90000"/>
              </a:lnSpc>
            </a:pPr>
            <a:r>
              <a:rPr lang="en-US" altLang="zh-TW" sz="2800">
                <a:latin typeface="Times New Roman" charset="0"/>
                <a:ea typeface="PMingLiU" charset="0"/>
                <a:cs typeface="Times New Roman" charset="0"/>
              </a:rPr>
              <a:t>Complimentary closing (“Sincerely”) </a:t>
            </a:r>
          </a:p>
          <a:p>
            <a:pPr eaLnBrk="1" hangingPunct="1">
              <a:lnSpc>
                <a:spcPct val="90000"/>
              </a:lnSpc>
            </a:pPr>
            <a:r>
              <a:rPr lang="en-US" altLang="zh-TW" sz="2800">
                <a:latin typeface="Times New Roman" charset="0"/>
                <a:ea typeface="PMingLiU" charset="0"/>
                <a:cs typeface="Times New Roman" charset="0"/>
              </a:rPr>
              <a:t>Hand-written signature; AND type your name </a:t>
            </a:r>
          </a:p>
          <a:p>
            <a:pPr eaLnBrk="1" hangingPunct="1">
              <a:lnSpc>
                <a:spcPct val="90000"/>
              </a:lnSpc>
            </a:pPr>
            <a:r>
              <a:rPr lang="en-US" altLang="zh-TW" sz="2800">
                <a:latin typeface="Times New Roman" charset="0"/>
                <a:ea typeface="PMingLiU" charset="0"/>
                <a:cs typeface="Times New Roman" charset="0"/>
              </a:rPr>
              <a:t>Refer to enclosures </a:t>
            </a:r>
          </a:p>
          <a:p>
            <a:pPr eaLnBrk="1" hangingPunct="1">
              <a:lnSpc>
                <a:spcPct val="90000"/>
              </a:lnSpc>
              <a:buFont typeface="Symbol" charset="0"/>
              <a:buNone/>
            </a:pPr>
            <a:endParaRPr lang="en-US" sz="2800">
              <a:latin typeface="Times New Roman" charset="0"/>
              <a:ea typeface="PMingLiU" charset="0"/>
              <a:cs typeface="Times New Roman" charset="0"/>
            </a:endParaRPr>
          </a:p>
        </p:txBody>
      </p:sp>
    </p:spTree>
    <p:extLst>
      <p:ext uri="{BB962C8B-B14F-4D97-AF65-F5344CB8AC3E}">
        <p14:creationId xmlns:p14="http://schemas.microsoft.com/office/powerpoint/2010/main" val="19985619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3"/>
          <p:cNvSpPr>
            <a:spLocks noGrp="1" noChangeArrowheads="1"/>
          </p:cNvSpPr>
          <p:nvPr>
            <p:ph idx="1"/>
          </p:nvPr>
        </p:nvSpPr>
        <p:spPr>
          <a:xfrm>
            <a:off x="609600" y="1570038"/>
            <a:ext cx="7772400" cy="4572000"/>
          </a:xfrm>
        </p:spPr>
        <p:txBody>
          <a:bodyPr/>
          <a:lstStyle/>
          <a:p>
            <a:pPr marL="0" indent="0" eaLnBrk="1" hangingPunct="1">
              <a:lnSpc>
                <a:spcPct val="70000"/>
              </a:lnSpc>
              <a:buFont typeface="Arial" charset="0"/>
              <a:buNone/>
            </a:pPr>
            <a:r>
              <a:rPr lang="en-US" sz="2400" dirty="0">
                <a:solidFill>
                  <a:srgbClr val="000000"/>
                </a:solidFill>
                <a:latin typeface="Arial"/>
                <a:ea typeface="MS PGothic" charset="0"/>
                <a:cs typeface="Arial"/>
              </a:rPr>
              <a:t>@ The Career Center:  </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Monday</a:t>
            </a:r>
            <a:r>
              <a:rPr lang="en-US" sz="1900" dirty="0">
                <a:solidFill>
                  <a:srgbClr val="000000"/>
                </a:solidFill>
                <a:latin typeface="Arial"/>
                <a:ea typeface="Georgia" charset="0"/>
                <a:cs typeface="Arial"/>
              </a:rPr>
              <a:t>-Friday</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- 2</a:t>
            </a:r>
            <a:r>
              <a:rPr lang="en-US" sz="1900" dirty="0">
                <a:solidFill>
                  <a:srgbClr val="000000"/>
                </a:solidFill>
                <a:latin typeface="Arial"/>
                <a:ea typeface="Georgia" charset="0"/>
                <a:cs typeface="Arial"/>
              </a:rPr>
              <a:t>:00-4:30 p.m.</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- 715 </a:t>
            </a:r>
            <a:r>
              <a:rPr lang="en-US" sz="1900" dirty="0">
                <a:solidFill>
                  <a:srgbClr val="000000"/>
                </a:solidFill>
                <a:latin typeface="Arial"/>
                <a:ea typeface="Georgia" charset="0"/>
                <a:cs typeface="Arial"/>
              </a:rPr>
              <a:t>S. Wright St (across from Alma Mater)</a:t>
            </a:r>
          </a:p>
          <a:p>
            <a:pPr marL="457200" lvl="1" indent="0" eaLnBrk="1" hangingPunct="1">
              <a:lnSpc>
                <a:spcPct val="70000"/>
              </a:lnSpc>
              <a:buFont typeface="Arial" charset="0"/>
              <a:buNone/>
            </a:pPr>
            <a:endParaRPr lang="en-US" sz="1800" dirty="0">
              <a:solidFill>
                <a:srgbClr val="000000"/>
              </a:solidFill>
              <a:latin typeface="Arial"/>
              <a:ea typeface="Georgia" charset="0"/>
              <a:cs typeface="Arial"/>
            </a:endParaRPr>
          </a:p>
          <a:p>
            <a:pPr marL="0" indent="0" eaLnBrk="1" hangingPunct="1">
              <a:lnSpc>
                <a:spcPct val="70000"/>
              </a:lnSpc>
              <a:buFont typeface="Arial" charset="0"/>
              <a:buNone/>
            </a:pPr>
            <a:r>
              <a:rPr lang="en-US" sz="2400" dirty="0">
                <a:solidFill>
                  <a:srgbClr val="000000"/>
                </a:solidFill>
                <a:latin typeface="Arial"/>
                <a:ea typeface="MS PGothic" charset="0"/>
                <a:cs typeface="Arial"/>
              </a:rPr>
              <a:t>@ the Undergrad Library</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Monday </a:t>
            </a:r>
            <a:r>
              <a:rPr lang="en-US" sz="1900" dirty="0">
                <a:solidFill>
                  <a:srgbClr val="000000"/>
                </a:solidFill>
                <a:latin typeface="Arial"/>
                <a:ea typeface="Georgia" charset="0"/>
                <a:cs typeface="Arial"/>
              </a:rPr>
              <a:t>&amp; Tuesday: 7:00-9:00 p.m.</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Wednesday</a:t>
            </a:r>
            <a:r>
              <a:rPr lang="en-US" sz="1900" dirty="0">
                <a:solidFill>
                  <a:srgbClr val="000000"/>
                </a:solidFill>
                <a:latin typeface="Arial"/>
                <a:ea typeface="Georgia" charset="0"/>
                <a:cs typeface="Arial"/>
              </a:rPr>
              <a:t>: 10:00 a.m.-12:00 noon </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Sunday </a:t>
            </a:r>
            <a:r>
              <a:rPr lang="en-US" sz="1900" dirty="0">
                <a:solidFill>
                  <a:srgbClr val="000000"/>
                </a:solidFill>
                <a:latin typeface="Arial"/>
                <a:ea typeface="Georgia" charset="0"/>
                <a:cs typeface="Arial"/>
              </a:rPr>
              <a:t>2:00-6:00 p.m.</a:t>
            </a:r>
          </a:p>
          <a:p>
            <a:pPr marL="0" indent="0" eaLnBrk="1" hangingPunct="1">
              <a:lnSpc>
                <a:spcPct val="70000"/>
              </a:lnSpc>
              <a:buFont typeface="Arial" charset="0"/>
              <a:buNone/>
            </a:pPr>
            <a:endParaRPr lang="en-US" sz="1800" dirty="0">
              <a:solidFill>
                <a:srgbClr val="000000"/>
              </a:solidFill>
              <a:latin typeface="Arial"/>
              <a:ea typeface="MS PGothic" charset="0"/>
              <a:cs typeface="Arial"/>
            </a:endParaRPr>
          </a:p>
          <a:p>
            <a:pPr marL="0" indent="0" eaLnBrk="1" hangingPunct="1">
              <a:lnSpc>
                <a:spcPct val="70000"/>
              </a:lnSpc>
              <a:buFont typeface="Arial" charset="0"/>
              <a:buNone/>
            </a:pPr>
            <a:r>
              <a:rPr lang="en-US" sz="2400" dirty="0">
                <a:solidFill>
                  <a:srgbClr val="000000"/>
                </a:solidFill>
                <a:latin typeface="Arial"/>
                <a:ea typeface="MS PGothic" charset="0"/>
                <a:cs typeface="Arial"/>
              </a:rPr>
              <a:t>@ </a:t>
            </a:r>
            <a:r>
              <a:rPr lang="en-US" sz="2400" dirty="0" err="1">
                <a:solidFill>
                  <a:srgbClr val="000000"/>
                </a:solidFill>
                <a:latin typeface="Arial"/>
                <a:ea typeface="MS PGothic" charset="0"/>
                <a:cs typeface="Arial"/>
              </a:rPr>
              <a:t>Ikenberry</a:t>
            </a:r>
            <a:r>
              <a:rPr lang="en-US" sz="2400" dirty="0">
                <a:solidFill>
                  <a:srgbClr val="000000"/>
                </a:solidFill>
                <a:latin typeface="Arial"/>
                <a:ea typeface="MS PGothic" charset="0"/>
                <a:cs typeface="Arial"/>
              </a:rPr>
              <a:t> Commons</a:t>
            </a:r>
          </a:p>
          <a:p>
            <a:pPr marL="800100" lvl="2" indent="0" eaLnBrk="1" hangingPunct="1">
              <a:lnSpc>
                <a:spcPct val="70000"/>
              </a:lnSpc>
              <a:buFont typeface="Arial" charset="0"/>
              <a:buNone/>
            </a:pPr>
            <a:r>
              <a:rPr lang="en-US" sz="1900" dirty="0" smtClean="0">
                <a:solidFill>
                  <a:srgbClr val="000000"/>
                </a:solidFill>
                <a:latin typeface="Arial"/>
                <a:ea typeface="Georgia" charset="0"/>
                <a:cs typeface="Arial"/>
              </a:rPr>
              <a:t>- Wednesday </a:t>
            </a:r>
            <a:r>
              <a:rPr lang="en-US" sz="1900" dirty="0">
                <a:solidFill>
                  <a:srgbClr val="000000"/>
                </a:solidFill>
                <a:latin typeface="Arial"/>
                <a:ea typeface="Georgia" charset="0"/>
                <a:cs typeface="Arial"/>
              </a:rPr>
              <a:t>&amp; Thursday: 7-8 p.m.</a:t>
            </a:r>
            <a:endParaRPr lang="en-US" sz="1300" dirty="0">
              <a:solidFill>
                <a:srgbClr val="000000"/>
              </a:solidFill>
              <a:latin typeface="Arial"/>
              <a:ea typeface="Georgia" charset="0"/>
              <a:cs typeface="Arial"/>
            </a:endParaRPr>
          </a:p>
          <a:p>
            <a:pPr marL="0" indent="0" eaLnBrk="1" hangingPunct="1">
              <a:lnSpc>
                <a:spcPct val="70000"/>
              </a:lnSpc>
              <a:buFont typeface="Arial" charset="0"/>
              <a:buNone/>
            </a:pPr>
            <a:endParaRPr lang="en-US" sz="1800" dirty="0">
              <a:solidFill>
                <a:srgbClr val="000000"/>
              </a:solidFill>
              <a:latin typeface="Arial"/>
              <a:ea typeface="MS PGothic" charset="0"/>
              <a:cs typeface="Arial"/>
            </a:endParaRPr>
          </a:p>
          <a:p>
            <a:pPr marL="0" indent="0" eaLnBrk="1" hangingPunct="1">
              <a:lnSpc>
                <a:spcPct val="70000"/>
              </a:lnSpc>
              <a:buFont typeface="Arial" charset="0"/>
              <a:buNone/>
            </a:pPr>
            <a:r>
              <a:rPr lang="en-US" sz="2400" dirty="0">
                <a:solidFill>
                  <a:srgbClr val="000000"/>
                </a:solidFill>
                <a:latin typeface="Arial"/>
                <a:ea typeface="MS PGothic" charset="0"/>
                <a:cs typeface="Arial"/>
              </a:rPr>
              <a:t>Or Call for a </a:t>
            </a:r>
            <a:r>
              <a:rPr lang="en-US" sz="2400" dirty="0" smtClean="0">
                <a:solidFill>
                  <a:srgbClr val="000000"/>
                </a:solidFill>
                <a:latin typeface="Arial"/>
                <a:ea typeface="MS PGothic" charset="0"/>
                <a:cs typeface="Arial"/>
              </a:rPr>
              <a:t>30-minute Appointment </a:t>
            </a:r>
            <a:r>
              <a:rPr lang="en-US" sz="2400" dirty="0">
                <a:solidFill>
                  <a:srgbClr val="000000"/>
                </a:solidFill>
                <a:latin typeface="Arial"/>
                <a:ea typeface="MS PGothic" charset="0"/>
                <a:cs typeface="Arial"/>
              </a:rPr>
              <a:t>with a Counselor</a:t>
            </a:r>
          </a:p>
          <a:p>
            <a:pPr marL="800100" lvl="2" indent="0" eaLnBrk="1" hangingPunct="1">
              <a:lnSpc>
                <a:spcPct val="70000"/>
              </a:lnSpc>
              <a:buFont typeface="Arial" charset="0"/>
              <a:buNone/>
            </a:pPr>
            <a:r>
              <a:rPr lang="en-US" sz="1900" dirty="0">
                <a:solidFill>
                  <a:srgbClr val="000000"/>
                </a:solidFill>
                <a:latin typeface="Arial"/>
                <a:ea typeface="Georgia" charset="0"/>
                <a:cs typeface="Arial"/>
              </a:rPr>
              <a:t>-</a:t>
            </a:r>
            <a:r>
              <a:rPr lang="en-US" sz="1900" dirty="0" smtClean="0">
                <a:solidFill>
                  <a:srgbClr val="000000"/>
                </a:solidFill>
                <a:latin typeface="Arial"/>
                <a:ea typeface="Georgia" charset="0"/>
                <a:cs typeface="Arial"/>
              </a:rPr>
              <a:t>The </a:t>
            </a:r>
            <a:r>
              <a:rPr lang="en-US" sz="1900" dirty="0">
                <a:solidFill>
                  <a:srgbClr val="000000"/>
                </a:solidFill>
                <a:latin typeface="Arial"/>
                <a:ea typeface="Georgia" charset="0"/>
                <a:cs typeface="Arial"/>
              </a:rPr>
              <a:t>Career Center phone:  (217) 333-0820</a:t>
            </a:r>
          </a:p>
          <a:p>
            <a:pPr marL="0" indent="0" eaLnBrk="1" hangingPunct="1">
              <a:lnSpc>
                <a:spcPct val="70000"/>
              </a:lnSpc>
              <a:buFont typeface="Arial" charset="0"/>
              <a:buNone/>
            </a:pPr>
            <a:endParaRPr lang="en-US" sz="2700" dirty="0">
              <a:solidFill>
                <a:srgbClr val="000000"/>
              </a:solidFill>
              <a:latin typeface="Arial"/>
              <a:ea typeface="MS PGothic" charset="0"/>
              <a:cs typeface="Arial"/>
            </a:endParaRPr>
          </a:p>
        </p:txBody>
      </p:sp>
      <p:sp>
        <p:nvSpPr>
          <p:cNvPr id="107522" name="Title 1"/>
          <p:cNvSpPr txBox="1">
            <a:spLocks/>
          </p:cNvSpPr>
          <p:nvPr/>
        </p:nvSpPr>
        <p:spPr bwMode="auto">
          <a:xfrm>
            <a:off x="609600" y="169374"/>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a:solidFill>
                  <a:schemeClr val="tx1"/>
                </a:solidFill>
                <a:latin typeface="Arial" charset="0"/>
                <a:ea typeface="MS PGothic" charset="0"/>
                <a:cs typeface="MS PGothic" charset="0"/>
              </a:defRPr>
            </a:lvl1pPr>
            <a:lvl2pPr marL="742950" indent="-285750" defTabSz="457200">
              <a:defRPr sz="2400">
                <a:solidFill>
                  <a:schemeClr val="tx1"/>
                </a:solidFill>
                <a:latin typeface="Arial" charset="0"/>
                <a:ea typeface="MS PGothic" charset="0"/>
                <a:cs typeface="MS PGothic" charset="0"/>
              </a:defRPr>
            </a:lvl2pPr>
            <a:lvl3pPr marL="1143000" indent="-228600" defTabSz="457200">
              <a:defRPr sz="2400">
                <a:solidFill>
                  <a:schemeClr val="tx1"/>
                </a:solidFill>
                <a:latin typeface="Arial" charset="0"/>
                <a:ea typeface="MS PGothic" charset="0"/>
                <a:cs typeface="MS PGothic" charset="0"/>
              </a:defRPr>
            </a:lvl3pPr>
            <a:lvl4pPr marL="1600200" indent="-228600" defTabSz="457200">
              <a:defRPr sz="2400">
                <a:solidFill>
                  <a:schemeClr val="tx1"/>
                </a:solidFill>
                <a:latin typeface="Arial" charset="0"/>
                <a:ea typeface="MS PGothic" charset="0"/>
                <a:cs typeface="MS PGothic" charset="0"/>
              </a:defRPr>
            </a:lvl4pPr>
            <a:lvl5pPr marL="2057400" indent="-228600" defTabSz="4572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n-US" sz="4400" dirty="0">
                <a:solidFill>
                  <a:srgbClr val="EA7125"/>
                </a:solidFill>
                <a:latin typeface="Arial"/>
                <a:cs typeface="Arial"/>
              </a:rPr>
              <a:t>Resume Writing Assistance</a:t>
            </a:r>
          </a:p>
        </p:txBody>
      </p:sp>
    </p:spTree>
    <p:extLst>
      <p:ext uri="{BB962C8B-B14F-4D97-AF65-F5344CB8AC3E}">
        <p14:creationId xmlns:p14="http://schemas.microsoft.com/office/powerpoint/2010/main" val="22636135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34a7493f-ca9e-4738-a1a0-5d1b4074d95d"/>
          <p:cNvPicPr>
            <a:picLocks noChangeAspect="1" noChangeArrowheads="1"/>
          </p:cNvPicPr>
          <p:nvPr/>
        </p:nvPicPr>
        <p:blipFill>
          <a:blip r:embed="rId2">
            <a:extLst>
              <a:ext uri="{28A0092B-C50C-407E-A947-70E740481C1C}">
                <a14:useLocalDpi xmlns:a14="http://schemas.microsoft.com/office/drawing/2010/main" val="0"/>
              </a:ext>
            </a:extLst>
          </a:blip>
          <a:srcRect b="43851"/>
          <a:stretch>
            <a:fillRect/>
          </a:stretch>
        </p:blipFill>
        <p:spPr bwMode="auto">
          <a:xfrm>
            <a:off x="0" y="0"/>
            <a:ext cx="9144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05300"/>
            <a:ext cx="91440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433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Georgia" charset="0"/>
                <a:ea typeface="MS PGothic" charset="0"/>
                <a:cs typeface="Georgia" charset="0"/>
              </a:rPr>
              <a:t>Remember…</a:t>
            </a:r>
          </a:p>
        </p:txBody>
      </p:sp>
      <p:sp>
        <p:nvSpPr>
          <p:cNvPr id="5" name="Rectangle 3"/>
          <p:cNvSpPr txBox="1">
            <a:spLocks noChangeArrowheads="1"/>
          </p:cNvSpPr>
          <p:nvPr/>
        </p:nvSpPr>
        <p:spPr bwMode="auto">
          <a:xfrm>
            <a:off x="685800" y="1752600"/>
            <a:ext cx="4343400" cy="3505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Georgia" charset="0"/>
                <a:ea typeface="MS PGothic" charset="0"/>
                <a:cs typeface="Georgia" charset="0"/>
              </a:defRPr>
            </a:lvl1pPr>
            <a:lvl2pPr>
              <a:defRPr sz="2800">
                <a:solidFill>
                  <a:schemeClr val="tx1"/>
                </a:solidFill>
                <a:latin typeface="Georgia" charset="0"/>
                <a:ea typeface="Georgia" charset="0"/>
                <a:cs typeface="Georgia" charset="0"/>
              </a:defRPr>
            </a:lvl2pPr>
            <a:lvl3pPr>
              <a:defRPr sz="2400">
                <a:solidFill>
                  <a:schemeClr val="tx1"/>
                </a:solidFill>
                <a:latin typeface="Georgia" charset="0"/>
                <a:ea typeface="Georgia" charset="0"/>
                <a:cs typeface="Georgia" charset="0"/>
              </a:defRPr>
            </a:lvl3pPr>
            <a:lvl4pPr>
              <a:defRPr sz="2000">
                <a:solidFill>
                  <a:schemeClr val="tx1"/>
                </a:solidFill>
                <a:latin typeface="Georgia" charset="0"/>
                <a:ea typeface="Georgia" charset="0"/>
                <a:cs typeface="Georgia" charset="0"/>
              </a:defRPr>
            </a:lvl4pPr>
            <a:lvl5pPr>
              <a:defRPr sz="2000">
                <a:solidFill>
                  <a:schemeClr val="tx1"/>
                </a:solidFill>
                <a:latin typeface="Georgia" charset="0"/>
                <a:ea typeface="Georgia" charset="0"/>
                <a:cs typeface="Georgia" charset="0"/>
              </a:defRPr>
            </a:lvl5pPr>
            <a:lvl6pPr eaLnBrk="0" fontAlgn="base" hangingPunct="0">
              <a:spcAft>
                <a:spcPct val="0"/>
              </a:spcAft>
              <a:buFont typeface="Arial" charset="0"/>
              <a:buChar char="»"/>
              <a:defRPr sz="2000">
                <a:solidFill>
                  <a:schemeClr val="tx1"/>
                </a:solidFill>
                <a:latin typeface="Georgia" charset="0"/>
                <a:ea typeface="Georgia" charset="0"/>
                <a:cs typeface="Georgia" charset="0"/>
              </a:defRPr>
            </a:lvl6pPr>
            <a:lvl7pPr eaLnBrk="0" fontAlgn="base" hangingPunct="0">
              <a:spcAft>
                <a:spcPct val="0"/>
              </a:spcAft>
              <a:buFont typeface="Arial" charset="0"/>
              <a:buChar char="»"/>
              <a:defRPr sz="2000">
                <a:solidFill>
                  <a:schemeClr val="tx1"/>
                </a:solidFill>
                <a:latin typeface="Georgia" charset="0"/>
                <a:ea typeface="Georgia" charset="0"/>
                <a:cs typeface="Georgia" charset="0"/>
              </a:defRPr>
            </a:lvl7pPr>
            <a:lvl8pPr eaLnBrk="0" fontAlgn="base" hangingPunct="0">
              <a:spcAft>
                <a:spcPct val="0"/>
              </a:spcAft>
              <a:buFont typeface="Arial" charset="0"/>
              <a:buChar char="»"/>
              <a:defRPr sz="2000">
                <a:solidFill>
                  <a:schemeClr val="tx1"/>
                </a:solidFill>
                <a:latin typeface="Georgia" charset="0"/>
                <a:ea typeface="Georgia" charset="0"/>
                <a:cs typeface="Georgia" charset="0"/>
              </a:defRPr>
            </a:lvl8pPr>
            <a:lvl9pPr eaLnBrk="0" fontAlgn="base" hangingPunct="0">
              <a:spcAft>
                <a:spcPct val="0"/>
              </a:spcAft>
              <a:buFont typeface="Arial" charset="0"/>
              <a:buChar char="»"/>
              <a:defRPr sz="2000">
                <a:solidFill>
                  <a:schemeClr val="tx1"/>
                </a:solidFill>
                <a:latin typeface="Georgia" charset="0"/>
                <a:ea typeface="Georgia" charset="0"/>
                <a:cs typeface="Georgia" charset="0"/>
              </a:defRPr>
            </a:lvl9pPr>
          </a:lstStyle>
          <a:p>
            <a:pPr marL="342900" indent="-342900" defTabSz="457200" eaLnBrk="1" hangingPunct="1">
              <a:spcBef>
                <a:spcPct val="20000"/>
              </a:spcBef>
              <a:buFont typeface="Wingdings" charset="0"/>
              <a:buNone/>
            </a:pPr>
            <a:r>
              <a:rPr lang="en-US" sz="3600">
                <a:solidFill>
                  <a:srgbClr val="595959"/>
                </a:solidFill>
              </a:rPr>
              <a:t>	Employers spend less than </a:t>
            </a:r>
            <a:r>
              <a:rPr lang="en-US" sz="3600" b="1"/>
              <a:t>20 seconds </a:t>
            </a:r>
            <a:r>
              <a:rPr lang="en-US" sz="3600">
                <a:solidFill>
                  <a:srgbClr val="595959"/>
                </a:solidFill>
              </a:rPr>
              <a:t>on average looking at a résumé!</a:t>
            </a:r>
            <a:endParaRPr lang="en-US" sz="4000">
              <a:solidFill>
                <a:srgbClr val="595959"/>
              </a:solidFill>
            </a:endParaRPr>
          </a:p>
        </p:txBody>
      </p:sp>
      <p:pic>
        <p:nvPicPr>
          <p:cNvPr id="5837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8164">
            <a:off x="4867275" y="1828800"/>
            <a:ext cx="35909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4850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7971"/>
            <a:ext cx="8229600" cy="1143000"/>
          </a:xfrm>
        </p:spPr>
        <p:txBody>
          <a:bodyPr>
            <a:noAutofit/>
          </a:bodyPr>
          <a:lstStyle/>
          <a:p>
            <a:r>
              <a:rPr lang="en-US" sz="7200" dirty="0" smtClean="0"/>
              <a:t>The Cover Letter</a:t>
            </a:r>
            <a:endParaRPr lang="en-US" sz="7200" dirty="0"/>
          </a:p>
        </p:txBody>
      </p:sp>
    </p:spTree>
    <p:extLst>
      <p:ext uri="{BB962C8B-B14F-4D97-AF65-F5344CB8AC3E}">
        <p14:creationId xmlns:p14="http://schemas.microsoft.com/office/powerpoint/2010/main" val="3943806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a:latin typeface="Arial"/>
                <a:ea typeface="MS PGothic" charset="0"/>
                <a:cs typeface="Arial"/>
              </a:rPr>
              <a:t>Purpose of Cover Letters</a:t>
            </a:r>
          </a:p>
        </p:txBody>
      </p:sp>
      <p:sp>
        <p:nvSpPr>
          <p:cNvPr id="76802" name="Rectangle 3"/>
          <p:cNvSpPr>
            <a:spLocks noGrp="1" noChangeArrowheads="1"/>
          </p:cNvSpPr>
          <p:nvPr>
            <p:ph idx="1"/>
          </p:nvPr>
        </p:nvSpPr>
        <p:spPr/>
        <p:txBody>
          <a:bodyPr/>
          <a:lstStyle/>
          <a:p>
            <a:pPr eaLnBrk="1" hangingPunct="1">
              <a:lnSpc>
                <a:spcPct val="110000"/>
              </a:lnSpc>
            </a:pPr>
            <a:r>
              <a:rPr lang="en-US" sz="2800" dirty="0">
                <a:solidFill>
                  <a:srgbClr val="000000"/>
                </a:solidFill>
                <a:latin typeface="Arial"/>
                <a:ea typeface="MS PGothic" charset="0"/>
                <a:cs typeface="Arial"/>
              </a:rPr>
              <a:t>“Sales pitch” on how you are the right-fit</a:t>
            </a:r>
          </a:p>
          <a:p>
            <a:pPr eaLnBrk="1" hangingPunct="1">
              <a:lnSpc>
                <a:spcPct val="110000"/>
              </a:lnSpc>
            </a:pPr>
            <a:r>
              <a:rPr lang="en-US" sz="2800" dirty="0">
                <a:solidFill>
                  <a:srgbClr val="000000"/>
                </a:solidFill>
                <a:latin typeface="Arial"/>
                <a:ea typeface="MS PGothic" charset="0"/>
                <a:cs typeface="Arial"/>
              </a:rPr>
              <a:t>Example of your </a:t>
            </a:r>
            <a:r>
              <a:rPr lang="en-US" sz="2800" dirty="0">
                <a:solidFill>
                  <a:schemeClr val="accent1"/>
                </a:solidFill>
                <a:latin typeface="Arial"/>
                <a:ea typeface="MS PGothic" charset="0"/>
                <a:cs typeface="Arial"/>
              </a:rPr>
              <a:t>writing abilities</a:t>
            </a:r>
          </a:p>
          <a:p>
            <a:pPr eaLnBrk="1" hangingPunct="1">
              <a:lnSpc>
                <a:spcPct val="110000"/>
              </a:lnSpc>
            </a:pPr>
            <a:r>
              <a:rPr lang="en-US" sz="2800" dirty="0">
                <a:solidFill>
                  <a:srgbClr val="000000"/>
                </a:solidFill>
                <a:latin typeface="Arial"/>
                <a:ea typeface="MS PGothic" charset="0"/>
                <a:cs typeface="Arial"/>
              </a:rPr>
              <a:t>Opportunity to </a:t>
            </a:r>
            <a:r>
              <a:rPr lang="en-US" sz="2800" dirty="0">
                <a:solidFill>
                  <a:srgbClr val="FDA023"/>
                </a:solidFill>
                <a:latin typeface="Arial"/>
                <a:ea typeface="MS PGothic" charset="0"/>
                <a:cs typeface="Arial"/>
              </a:rPr>
              <a:t>expand</a:t>
            </a:r>
            <a:r>
              <a:rPr lang="en-US" sz="2800" dirty="0">
                <a:solidFill>
                  <a:srgbClr val="000000"/>
                </a:solidFill>
                <a:latin typeface="Arial"/>
                <a:ea typeface="MS PGothic" charset="0"/>
                <a:cs typeface="Arial"/>
              </a:rPr>
              <a:t> upon important experiences</a:t>
            </a:r>
          </a:p>
          <a:p>
            <a:pPr eaLnBrk="1" hangingPunct="1">
              <a:lnSpc>
                <a:spcPct val="110000"/>
              </a:lnSpc>
            </a:pPr>
            <a:r>
              <a:rPr lang="en-US" sz="2800" dirty="0">
                <a:solidFill>
                  <a:srgbClr val="000000"/>
                </a:solidFill>
                <a:latin typeface="Arial"/>
                <a:ea typeface="MS PGothic" charset="0"/>
                <a:cs typeface="Arial"/>
              </a:rPr>
              <a:t>Indicates </a:t>
            </a:r>
            <a:r>
              <a:rPr lang="en-US" sz="2800" dirty="0">
                <a:solidFill>
                  <a:srgbClr val="FDA023"/>
                </a:solidFill>
                <a:latin typeface="Arial"/>
                <a:ea typeface="MS PGothic" charset="0"/>
                <a:cs typeface="Arial"/>
              </a:rPr>
              <a:t>interest, passion, and knowledge </a:t>
            </a:r>
            <a:r>
              <a:rPr lang="en-US" sz="2800" dirty="0">
                <a:solidFill>
                  <a:srgbClr val="000000"/>
                </a:solidFill>
                <a:latin typeface="Arial"/>
                <a:ea typeface="MS PGothic" charset="0"/>
                <a:cs typeface="Arial"/>
              </a:rPr>
              <a:t>for the organization </a:t>
            </a:r>
          </a:p>
        </p:txBody>
      </p:sp>
    </p:spTree>
    <p:extLst>
      <p:ext uri="{BB962C8B-B14F-4D97-AF65-F5344CB8AC3E}">
        <p14:creationId xmlns:p14="http://schemas.microsoft.com/office/powerpoint/2010/main" val="2714643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Résumé vs. CV</a:t>
            </a:r>
            <a:endParaRPr lang="en-US" dirty="0"/>
          </a:p>
        </p:txBody>
      </p:sp>
      <p:sp>
        <p:nvSpPr>
          <p:cNvPr id="8" name="Text Placeholder 7"/>
          <p:cNvSpPr>
            <a:spLocks noGrp="1"/>
          </p:cNvSpPr>
          <p:nvPr>
            <p:ph type="body" idx="1"/>
          </p:nvPr>
        </p:nvSpPr>
        <p:spPr/>
        <p:txBody>
          <a:bodyPr/>
          <a:lstStyle/>
          <a:p>
            <a:r>
              <a:rPr lang="en-US" sz="3200" dirty="0" smtClean="0"/>
              <a:t>Resume</a:t>
            </a:r>
            <a:endParaRPr lang="en-US" sz="3200" dirty="0"/>
          </a:p>
        </p:txBody>
      </p:sp>
      <p:sp>
        <p:nvSpPr>
          <p:cNvPr id="9" name="Content Placeholder 8"/>
          <p:cNvSpPr>
            <a:spLocks noGrp="1"/>
          </p:cNvSpPr>
          <p:nvPr>
            <p:ph sz="half" idx="2"/>
          </p:nvPr>
        </p:nvSpPr>
        <p:spPr/>
        <p:txBody>
          <a:bodyPr/>
          <a:lstStyle/>
          <a:p>
            <a:r>
              <a:rPr lang="en-US" dirty="0" smtClean="0">
                <a:solidFill>
                  <a:srgbClr val="000000"/>
                </a:solidFill>
              </a:rPr>
              <a:t>1 Page</a:t>
            </a:r>
          </a:p>
          <a:p>
            <a:r>
              <a:rPr lang="en-US" dirty="0" smtClean="0">
                <a:solidFill>
                  <a:srgbClr val="000000"/>
                </a:solidFill>
              </a:rPr>
              <a:t>Bare bones information</a:t>
            </a:r>
          </a:p>
          <a:p>
            <a:r>
              <a:rPr lang="en-US" dirty="0" smtClean="0">
                <a:solidFill>
                  <a:srgbClr val="000000"/>
                </a:solidFill>
              </a:rPr>
              <a:t>Used widely!</a:t>
            </a:r>
          </a:p>
          <a:p>
            <a:r>
              <a:rPr lang="en-US" dirty="0" smtClean="0">
                <a:solidFill>
                  <a:srgbClr val="000000"/>
                </a:solidFill>
              </a:rPr>
              <a:t>Customized</a:t>
            </a:r>
            <a:endParaRPr lang="en-US" dirty="0">
              <a:solidFill>
                <a:srgbClr val="000000"/>
              </a:solidFill>
            </a:endParaRPr>
          </a:p>
        </p:txBody>
      </p:sp>
      <p:sp>
        <p:nvSpPr>
          <p:cNvPr id="10" name="Text Placeholder 9"/>
          <p:cNvSpPr>
            <a:spLocks noGrp="1"/>
          </p:cNvSpPr>
          <p:nvPr>
            <p:ph type="body" sz="quarter" idx="3"/>
          </p:nvPr>
        </p:nvSpPr>
        <p:spPr/>
        <p:txBody>
          <a:bodyPr/>
          <a:lstStyle/>
          <a:p>
            <a:r>
              <a:rPr lang="en-US" sz="3200" dirty="0" smtClean="0"/>
              <a:t>CV</a:t>
            </a:r>
            <a:endParaRPr lang="en-US" sz="3200" dirty="0"/>
          </a:p>
        </p:txBody>
      </p:sp>
      <p:sp>
        <p:nvSpPr>
          <p:cNvPr id="11" name="Content Placeholder 10"/>
          <p:cNvSpPr>
            <a:spLocks noGrp="1"/>
          </p:cNvSpPr>
          <p:nvPr>
            <p:ph sz="quarter" idx="4"/>
          </p:nvPr>
        </p:nvSpPr>
        <p:spPr/>
        <p:txBody>
          <a:bodyPr/>
          <a:lstStyle/>
          <a:p>
            <a:r>
              <a:rPr lang="en-US" dirty="0" err="1" smtClean="0">
                <a:solidFill>
                  <a:srgbClr val="000000"/>
                </a:solidFill>
              </a:rPr>
              <a:t>Loooooooonger</a:t>
            </a:r>
            <a:endParaRPr lang="en-US" dirty="0" smtClean="0">
              <a:solidFill>
                <a:srgbClr val="000000"/>
              </a:solidFill>
            </a:endParaRPr>
          </a:p>
          <a:p>
            <a:r>
              <a:rPr lang="en-US" dirty="0" smtClean="0">
                <a:solidFill>
                  <a:srgbClr val="000000"/>
                </a:solidFill>
              </a:rPr>
              <a:t>Tons of details (publications, awards, affiliations)</a:t>
            </a:r>
          </a:p>
          <a:p>
            <a:r>
              <a:rPr lang="en-US" dirty="0" smtClean="0">
                <a:solidFill>
                  <a:srgbClr val="000000"/>
                </a:solidFill>
              </a:rPr>
              <a:t>Used in academia</a:t>
            </a:r>
          </a:p>
          <a:p>
            <a:r>
              <a:rPr lang="en-US" dirty="0" smtClean="0">
                <a:solidFill>
                  <a:srgbClr val="000000"/>
                </a:solidFill>
              </a:rPr>
              <a:t>Used internationally</a:t>
            </a:r>
            <a:br>
              <a:rPr lang="en-US" dirty="0" smtClean="0">
                <a:solidFill>
                  <a:srgbClr val="000000"/>
                </a:solidFill>
              </a:rPr>
            </a:br>
            <a:r>
              <a:rPr lang="en-US" dirty="0" smtClean="0">
                <a:solidFill>
                  <a:srgbClr val="000000"/>
                </a:solidFill>
              </a:rPr>
              <a:t>Not so customized</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65D6D358-8A24-7049-A48F-65336BBBFA23}" type="slidenum">
              <a:rPr lang="en-US" smtClean="0"/>
              <a:t>4</a:t>
            </a:fld>
            <a:endParaRPr lang="en-US"/>
          </a:p>
        </p:txBody>
      </p:sp>
    </p:spTree>
    <p:extLst>
      <p:ext uri="{BB962C8B-B14F-4D97-AF65-F5344CB8AC3E}">
        <p14:creationId xmlns:p14="http://schemas.microsoft.com/office/powerpoint/2010/main" val="343674241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normAutofit/>
          </a:bodyPr>
          <a:lstStyle/>
          <a:p>
            <a:pPr eaLnBrk="1" hangingPunct="1">
              <a:lnSpc>
                <a:spcPct val="125000"/>
              </a:lnSpc>
              <a:spcBef>
                <a:spcPct val="40000"/>
              </a:spcBef>
            </a:pPr>
            <a:r>
              <a:rPr lang="en-US" altLang="zh-TW" sz="2800" dirty="0">
                <a:latin typeface="Arial"/>
                <a:cs typeface="Arial"/>
              </a:rPr>
              <a:t>One page only</a:t>
            </a:r>
          </a:p>
          <a:p>
            <a:pPr eaLnBrk="1" hangingPunct="1">
              <a:lnSpc>
                <a:spcPct val="125000"/>
              </a:lnSpc>
              <a:spcBef>
                <a:spcPct val="40000"/>
              </a:spcBef>
            </a:pPr>
            <a:r>
              <a:rPr lang="en-US" altLang="zh-TW" sz="2800" dirty="0">
                <a:latin typeface="Arial"/>
                <a:cs typeface="Arial"/>
              </a:rPr>
              <a:t>Make sure your cover letter matches your r</a:t>
            </a:r>
            <a:r>
              <a:rPr lang="en-US" sz="2800" dirty="0">
                <a:latin typeface="Arial"/>
                <a:cs typeface="Arial"/>
              </a:rPr>
              <a:t>ésumé</a:t>
            </a:r>
            <a:r>
              <a:rPr lang="en-US" altLang="zh-TW" sz="2800" dirty="0">
                <a:latin typeface="Arial"/>
                <a:cs typeface="Arial"/>
              </a:rPr>
              <a:t> in style, format, AND paper choice </a:t>
            </a:r>
          </a:p>
          <a:p>
            <a:pPr eaLnBrk="1" hangingPunct="1">
              <a:lnSpc>
                <a:spcPct val="125000"/>
              </a:lnSpc>
              <a:spcBef>
                <a:spcPct val="40000"/>
              </a:spcBef>
            </a:pPr>
            <a:r>
              <a:rPr lang="en-US" altLang="zh-TW" sz="2800" dirty="0">
                <a:latin typeface="Arial"/>
                <a:cs typeface="Arial"/>
              </a:rPr>
              <a:t>A cover letter is </a:t>
            </a:r>
            <a:r>
              <a:rPr lang="en-US" altLang="zh-TW" sz="2800" u="sng" dirty="0">
                <a:latin typeface="Arial"/>
                <a:cs typeface="Arial"/>
              </a:rPr>
              <a:t>to a specific person</a:t>
            </a:r>
            <a:r>
              <a:rPr lang="en-US" altLang="zh-TW" sz="2800" dirty="0">
                <a:latin typeface="Arial"/>
                <a:cs typeface="Arial"/>
              </a:rPr>
              <a:t> – a real name— NOT “to whom it may concern”</a:t>
            </a:r>
          </a:p>
          <a:p>
            <a:pPr eaLnBrk="1" hangingPunct="1">
              <a:lnSpc>
                <a:spcPct val="125000"/>
              </a:lnSpc>
              <a:spcBef>
                <a:spcPct val="40000"/>
              </a:spcBef>
            </a:pPr>
            <a:r>
              <a:rPr lang="en-US" altLang="zh-TW" sz="2800" dirty="0">
                <a:latin typeface="Arial"/>
                <a:cs typeface="Arial"/>
              </a:rPr>
              <a:t>Use it to establish a bond with your </a:t>
            </a:r>
            <a:r>
              <a:rPr lang="en-US" altLang="zh-TW" sz="2800" dirty="0" smtClean="0">
                <a:latin typeface="Arial"/>
                <a:cs typeface="Arial"/>
              </a:rPr>
              <a:t>reader</a:t>
            </a:r>
            <a:endParaRPr lang="en-US" sz="2800" dirty="0">
              <a:latin typeface="Arial"/>
              <a:cs typeface="Arial"/>
            </a:endParaRPr>
          </a:p>
          <a:p>
            <a:pPr eaLnBrk="1" hangingPunct="1">
              <a:buFont typeface="Symbol" charset="0"/>
              <a:buNone/>
            </a:pPr>
            <a:endParaRPr lang="en-US" sz="2800" dirty="0">
              <a:latin typeface="Arial"/>
              <a:cs typeface="Arial"/>
            </a:endParaRPr>
          </a:p>
        </p:txBody>
      </p:sp>
      <p:sp>
        <p:nvSpPr>
          <p:cNvPr id="2" name="Title 1"/>
          <p:cNvSpPr>
            <a:spLocks noGrp="1"/>
          </p:cNvSpPr>
          <p:nvPr>
            <p:ph type="title"/>
          </p:nvPr>
        </p:nvSpPr>
        <p:spPr/>
        <p:txBody>
          <a:bodyPr/>
          <a:lstStyle/>
          <a:p>
            <a:r>
              <a:rPr lang="en-US" dirty="0" smtClean="0"/>
              <a:t>Cover Letter</a:t>
            </a:r>
            <a:endParaRPr lang="en-US" dirty="0"/>
          </a:p>
        </p:txBody>
      </p:sp>
      <p:sp>
        <p:nvSpPr>
          <p:cNvPr id="3" name="Slide Number Placeholder 2"/>
          <p:cNvSpPr>
            <a:spLocks noGrp="1"/>
          </p:cNvSpPr>
          <p:nvPr>
            <p:ph type="sldNum" sz="quarter" idx="12"/>
          </p:nvPr>
        </p:nvSpPr>
        <p:spPr/>
        <p:txBody>
          <a:bodyPr/>
          <a:lstStyle/>
          <a:p>
            <a:fld id="{65D6D358-8A24-7049-A48F-65336BBBFA23}" type="slidenum">
              <a:rPr lang="en-US" smtClean="0"/>
              <a:t>40</a:t>
            </a:fld>
            <a:endParaRPr lang="en-US"/>
          </a:p>
        </p:txBody>
      </p:sp>
    </p:spTree>
    <p:extLst>
      <p:ext uri="{BB962C8B-B14F-4D97-AF65-F5344CB8AC3E}">
        <p14:creationId xmlns:p14="http://schemas.microsoft.com/office/powerpoint/2010/main" val="160621046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600200"/>
            <a:ext cx="352425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0" name="Rectangle 4"/>
          <p:cNvSpPr>
            <a:spLocks noChangeArrowheads="1"/>
          </p:cNvSpPr>
          <p:nvPr/>
        </p:nvSpPr>
        <p:spPr bwMode="auto">
          <a:xfrm>
            <a:off x="895350" y="2989263"/>
            <a:ext cx="2392363" cy="517525"/>
          </a:xfrm>
          <a:prstGeom prst="rect">
            <a:avLst/>
          </a:prstGeom>
          <a:solidFill>
            <a:srgbClr val="465E9C"/>
          </a:solidFill>
          <a:ln>
            <a:noFill/>
          </a:ln>
          <a:extLst/>
        </p:spPr>
        <p:txBody>
          <a:bodyPr wrap="none" anchor="ctr"/>
          <a:lstStyle/>
          <a:p>
            <a:endParaRPr lang="en-US">
              <a:latin typeface="Arial"/>
              <a:cs typeface="Arial"/>
            </a:endParaRPr>
          </a:p>
        </p:txBody>
      </p:sp>
      <p:sp>
        <p:nvSpPr>
          <p:cNvPr id="78851" name="AutoShape 5"/>
          <p:cNvSpPr>
            <a:spLocks/>
          </p:cNvSpPr>
          <p:nvPr/>
        </p:nvSpPr>
        <p:spPr bwMode="auto">
          <a:xfrm>
            <a:off x="4405313" y="2778125"/>
            <a:ext cx="4389437" cy="622300"/>
          </a:xfrm>
          <a:prstGeom prst="borderCallout2">
            <a:avLst>
              <a:gd name="adj1" fmla="val 9009"/>
              <a:gd name="adj2" fmla="val -1736"/>
              <a:gd name="adj3" fmla="val 9009"/>
              <a:gd name="adj4" fmla="val -4556"/>
              <a:gd name="adj5" fmla="val 89486"/>
              <a:gd name="adj6" fmla="val -25676"/>
            </a:avLst>
          </a:prstGeom>
          <a:solidFill>
            <a:schemeClr val="tx2"/>
          </a:solidFill>
          <a:ln w="22225">
            <a:solidFill>
              <a:schemeClr val="tx1"/>
            </a:solidFill>
            <a:miter lim="800000"/>
            <a:headEnd/>
            <a:tailEnd/>
          </a:ln>
        </p:spPr>
        <p:txBody>
          <a:bodyPr/>
          <a:lstStyle/>
          <a:p>
            <a:pPr algn="ctr"/>
            <a:r>
              <a:rPr lang="en-US" dirty="0" smtClean="0">
                <a:latin typeface="Arial"/>
                <a:cs typeface="Arial"/>
              </a:rPr>
              <a:t>Opening Paragraph</a:t>
            </a:r>
            <a:endParaRPr lang="en-US" dirty="0">
              <a:latin typeface="Arial"/>
              <a:cs typeface="Arial"/>
            </a:endParaRPr>
          </a:p>
        </p:txBody>
      </p:sp>
      <p:sp>
        <p:nvSpPr>
          <p:cNvPr id="78853" name="Rectangle 7"/>
          <p:cNvSpPr>
            <a:spLocks noChangeArrowheads="1"/>
          </p:cNvSpPr>
          <p:nvPr/>
        </p:nvSpPr>
        <p:spPr bwMode="auto">
          <a:xfrm>
            <a:off x="895350" y="3575050"/>
            <a:ext cx="2392363" cy="546100"/>
          </a:xfrm>
          <a:prstGeom prst="rect">
            <a:avLst/>
          </a:prstGeom>
          <a:solidFill>
            <a:schemeClr val="accent1"/>
          </a:solidFill>
          <a:ln>
            <a:noFill/>
          </a:ln>
          <a:extLst/>
        </p:spPr>
        <p:txBody>
          <a:bodyPr wrap="none" anchor="ctr"/>
          <a:lstStyle/>
          <a:p>
            <a:endParaRPr lang="en-US">
              <a:latin typeface="Arial"/>
              <a:cs typeface="Arial"/>
            </a:endParaRPr>
          </a:p>
        </p:txBody>
      </p:sp>
      <p:sp>
        <p:nvSpPr>
          <p:cNvPr id="78854" name="AutoShape 8"/>
          <p:cNvSpPr>
            <a:spLocks/>
          </p:cNvSpPr>
          <p:nvPr/>
        </p:nvSpPr>
        <p:spPr bwMode="auto">
          <a:xfrm>
            <a:off x="4451350" y="3727450"/>
            <a:ext cx="4418013" cy="608013"/>
          </a:xfrm>
          <a:prstGeom prst="borderCallout2">
            <a:avLst>
              <a:gd name="adj1" fmla="val 8954"/>
              <a:gd name="adj2" fmla="val -1727"/>
              <a:gd name="adj3" fmla="val 8954"/>
              <a:gd name="adj4" fmla="val -4528"/>
              <a:gd name="adj5" fmla="val 8954"/>
              <a:gd name="adj6" fmla="val -26106"/>
            </a:avLst>
          </a:prstGeom>
          <a:solidFill>
            <a:schemeClr val="accent1"/>
          </a:solidFill>
          <a:ln w="22225">
            <a:solidFill>
              <a:schemeClr val="tx1"/>
            </a:solidFill>
            <a:miter lim="800000"/>
            <a:headEnd/>
            <a:tailEnd/>
          </a:ln>
        </p:spPr>
        <p:txBody>
          <a:bodyPr/>
          <a:lstStyle/>
          <a:p>
            <a:pPr algn="ctr"/>
            <a:r>
              <a:rPr lang="en-US" dirty="0" smtClean="0">
                <a:latin typeface="Arial"/>
                <a:cs typeface="Arial"/>
              </a:rPr>
              <a:t>Body Paragraphs</a:t>
            </a:r>
            <a:endParaRPr lang="en-US" dirty="0">
              <a:latin typeface="Arial"/>
              <a:cs typeface="Arial"/>
            </a:endParaRPr>
          </a:p>
        </p:txBody>
      </p:sp>
      <p:sp>
        <p:nvSpPr>
          <p:cNvPr id="78856" name="Rectangle 10"/>
          <p:cNvSpPr>
            <a:spLocks noChangeArrowheads="1"/>
          </p:cNvSpPr>
          <p:nvPr/>
        </p:nvSpPr>
        <p:spPr bwMode="auto">
          <a:xfrm>
            <a:off x="906463" y="4237038"/>
            <a:ext cx="2392362" cy="517525"/>
          </a:xfrm>
          <a:prstGeom prst="rect">
            <a:avLst/>
          </a:prstGeom>
          <a:solidFill>
            <a:schemeClr val="accent4">
              <a:alpha val="38039"/>
            </a:schemeClr>
          </a:solidFill>
          <a:ln>
            <a:noFill/>
          </a:ln>
          <a:extLst/>
        </p:spPr>
        <p:txBody>
          <a:bodyPr wrap="none" anchor="ctr"/>
          <a:lstStyle/>
          <a:p>
            <a:endParaRPr lang="en-US">
              <a:latin typeface="Arial"/>
              <a:cs typeface="Arial"/>
            </a:endParaRPr>
          </a:p>
        </p:txBody>
      </p:sp>
      <p:sp>
        <p:nvSpPr>
          <p:cNvPr id="78857" name="AutoShape 11"/>
          <p:cNvSpPr>
            <a:spLocks/>
          </p:cNvSpPr>
          <p:nvPr/>
        </p:nvSpPr>
        <p:spPr bwMode="auto">
          <a:xfrm>
            <a:off x="4480275" y="4561681"/>
            <a:ext cx="4389088" cy="773113"/>
          </a:xfrm>
          <a:prstGeom prst="borderCallout2">
            <a:avLst>
              <a:gd name="adj1" fmla="val 93200"/>
              <a:gd name="adj2" fmla="val -7608"/>
              <a:gd name="adj3" fmla="val 56699"/>
              <a:gd name="adj4" fmla="val -6338"/>
              <a:gd name="adj5" fmla="val -14624"/>
              <a:gd name="adj6" fmla="val -30476"/>
            </a:avLst>
          </a:prstGeom>
          <a:solidFill>
            <a:schemeClr val="accent4"/>
          </a:solidFill>
          <a:ln w="22225">
            <a:solidFill>
              <a:schemeClr val="tx1"/>
            </a:solidFill>
            <a:miter lim="800000"/>
            <a:headEnd/>
            <a:tailEnd/>
          </a:ln>
        </p:spPr>
        <p:txBody>
          <a:bodyPr/>
          <a:lstStyle/>
          <a:p>
            <a:pPr algn="ctr"/>
            <a:r>
              <a:rPr lang="en-US" dirty="0" smtClean="0">
                <a:latin typeface="Arial"/>
                <a:cs typeface="Arial"/>
              </a:rPr>
              <a:t>Closing Paragraph</a:t>
            </a:r>
            <a:endParaRPr lang="en-US" dirty="0">
              <a:latin typeface="Arial"/>
              <a:cs typeface="Arial"/>
            </a:endParaRPr>
          </a:p>
        </p:txBody>
      </p:sp>
      <p:sp>
        <p:nvSpPr>
          <p:cNvPr id="13" name="Rectangle 12"/>
          <p:cNvSpPr/>
          <p:nvPr/>
        </p:nvSpPr>
        <p:spPr>
          <a:xfrm>
            <a:off x="871538" y="1868488"/>
            <a:ext cx="914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lgn="ctr">
              <a:spcBef>
                <a:spcPct val="0"/>
              </a:spcBef>
              <a:buFontTx/>
              <a:buNone/>
              <a:defRPr/>
            </a:pPr>
            <a:endParaRPr lang="en-US" altLang="en-US" sz="2400" smtClean="0">
              <a:solidFill>
                <a:srgbClr val="FFFFFF"/>
              </a:solidFill>
              <a:latin typeface="Arial"/>
              <a:cs typeface="Arial"/>
            </a:endParaRPr>
          </a:p>
        </p:txBody>
      </p:sp>
      <p:sp>
        <p:nvSpPr>
          <p:cNvPr id="15" name="Rectangle 14"/>
          <p:cNvSpPr/>
          <p:nvPr/>
        </p:nvSpPr>
        <p:spPr>
          <a:xfrm>
            <a:off x="884238" y="2306638"/>
            <a:ext cx="914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lgn="ctr">
              <a:spcBef>
                <a:spcPct val="0"/>
              </a:spcBef>
              <a:buFontTx/>
              <a:buNone/>
              <a:defRPr/>
            </a:pPr>
            <a:endParaRPr lang="en-US" altLang="en-US" sz="2400" smtClean="0">
              <a:solidFill>
                <a:srgbClr val="FFFFFF"/>
              </a:solidFill>
              <a:latin typeface="Arial"/>
              <a:cs typeface="Arial"/>
            </a:endParaRPr>
          </a:p>
        </p:txBody>
      </p:sp>
      <p:sp>
        <p:nvSpPr>
          <p:cNvPr id="16" name="Rectangle 15"/>
          <p:cNvSpPr/>
          <p:nvPr/>
        </p:nvSpPr>
        <p:spPr>
          <a:xfrm>
            <a:off x="895350" y="2735263"/>
            <a:ext cx="91440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lgn="ctr">
              <a:spcBef>
                <a:spcPct val="0"/>
              </a:spcBef>
              <a:buFontTx/>
              <a:buNone/>
              <a:defRPr/>
            </a:pPr>
            <a:endParaRPr lang="en-US" altLang="en-US" sz="2400" smtClean="0">
              <a:solidFill>
                <a:srgbClr val="FFFFFF"/>
              </a:solidFill>
              <a:latin typeface="Arial"/>
              <a:cs typeface="Arial"/>
            </a:endParaRPr>
          </a:p>
        </p:txBody>
      </p:sp>
      <p:sp>
        <p:nvSpPr>
          <p:cNvPr id="78863" name="TextBox 3"/>
          <p:cNvSpPr txBox="1">
            <a:spLocks noChangeArrowheads="1"/>
          </p:cNvSpPr>
          <p:nvPr/>
        </p:nvSpPr>
        <p:spPr bwMode="auto">
          <a:xfrm>
            <a:off x="4198938" y="947738"/>
            <a:ext cx="4267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endParaRPr lang="en-US" sz="1800">
              <a:solidFill>
                <a:srgbClr val="595959"/>
              </a:solidFill>
              <a:latin typeface="Arial"/>
              <a:cs typeface="Arial"/>
            </a:endParaRPr>
          </a:p>
          <a:p>
            <a:r>
              <a:rPr lang="en-US" sz="1800">
                <a:latin typeface="Arial"/>
                <a:cs typeface="Arial"/>
              </a:rPr>
              <a:t>Contact Information</a:t>
            </a:r>
          </a:p>
          <a:p>
            <a:endParaRPr lang="en-US" sz="1800">
              <a:latin typeface="Arial"/>
              <a:cs typeface="Arial"/>
            </a:endParaRPr>
          </a:p>
          <a:p>
            <a:r>
              <a:rPr lang="en-US" sz="1800">
                <a:latin typeface="Arial"/>
                <a:cs typeface="Arial"/>
              </a:rPr>
              <a:t>Company Address</a:t>
            </a:r>
          </a:p>
          <a:p>
            <a:endParaRPr lang="en-US" sz="1800">
              <a:latin typeface="Arial"/>
              <a:cs typeface="Arial"/>
            </a:endParaRPr>
          </a:p>
          <a:p>
            <a:r>
              <a:rPr lang="en-US" sz="1800">
                <a:latin typeface="Arial"/>
                <a:cs typeface="Arial"/>
              </a:rPr>
              <a:t>Salutation</a:t>
            </a:r>
          </a:p>
        </p:txBody>
      </p:sp>
      <p:cxnSp>
        <p:nvCxnSpPr>
          <p:cNvPr id="18" name="Straight Connector 17"/>
          <p:cNvCxnSpPr/>
          <p:nvPr/>
        </p:nvCxnSpPr>
        <p:spPr>
          <a:xfrm flipH="1">
            <a:off x="1809750" y="1600200"/>
            <a:ext cx="2400300" cy="307975"/>
          </a:xfrm>
          <a:prstGeom prst="line">
            <a:avLst/>
          </a:prstGeom>
          <a:ln w="25400">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847850" y="2081213"/>
            <a:ext cx="2362200" cy="266700"/>
          </a:xfrm>
          <a:prstGeom prst="line">
            <a:avLst/>
          </a:prstGeom>
          <a:ln w="25400">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841500" y="2416175"/>
            <a:ext cx="2273300" cy="354013"/>
          </a:xfrm>
          <a:prstGeom prst="line">
            <a:avLst/>
          </a:prstGeom>
          <a:ln w="25400">
            <a:solidFill>
              <a:srgbClr val="CC66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06463" y="4826000"/>
            <a:ext cx="879475" cy="1714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lgn="ctr">
              <a:spcBef>
                <a:spcPct val="0"/>
              </a:spcBef>
              <a:buFontTx/>
              <a:buNone/>
              <a:defRPr/>
            </a:pPr>
            <a:endParaRPr lang="en-US" altLang="en-US" sz="2400" smtClean="0">
              <a:solidFill>
                <a:srgbClr val="FFFFFF"/>
              </a:solidFill>
              <a:latin typeface="Arial"/>
              <a:cs typeface="Arial"/>
            </a:endParaRPr>
          </a:p>
        </p:txBody>
      </p:sp>
      <p:sp>
        <p:nvSpPr>
          <p:cNvPr id="27" name="Rectangle 26"/>
          <p:cNvSpPr/>
          <p:nvPr/>
        </p:nvSpPr>
        <p:spPr>
          <a:xfrm>
            <a:off x="895350" y="5067300"/>
            <a:ext cx="890588" cy="1460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lgn="ctr">
              <a:spcBef>
                <a:spcPct val="0"/>
              </a:spcBef>
              <a:buFontTx/>
              <a:buNone/>
              <a:defRPr/>
            </a:pPr>
            <a:endParaRPr lang="en-US" altLang="en-US" sz="2400" smtClean="0">
              <a:solidFill>
                <a:srgbClr val="FFFFFF"/>
              </a:solidFill>
              <a:latin typeface="Arial"/>
              <a:cs typeface="Arial"/>
            </a:endParaRPr>
          </a:p>
        </p:txBody>
      </p:sp>
      <p:sp>
        <p:nvSpPr>
          <p:cNvPr id="28" name="Rectangle 27"/>
          <p:cNvSpPr/>
          <p:nvPr/>
        </p:nvSpPr>
        <p:spPr>
          <a:xfrm>
            <a:off x="906463" y="5295900"/>
            <a:ext cx="869950" cy="16033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Georgia" panose="02040502050405020303" pitchFamily="18" charset="0"/>
                <a:ea typeface="MS PGothic" panose="020B0600070205080204" pitchFamily="34" charset="-128"/>
                <a:cs typeface="Georgia" panose="02040502050405020303" pitchFamily="18" charset="0"/>
              </a:defRPr>
            </a:lvl1pPr>
            <a:lvl2pPr marL="742950" indent="-285750">
              <a:spcBef>
                <a:spcPct val="20000"/>
              </a:spcBef>
              <a:buFont typeface="Arial" panose="020B0604020202020204" pitchFamily="34" charset="0"/>
              <a:buChar char="–"/>
              <a:defRPr sz="2800">
                <a:solidFill>
                  <a:schemeClr val="tx1"/>
                </a:solidFill>
                <a:latin typeface="Georgia" panose="02040502050405020303" pitchFamily="18" charset="0"/>
                <a:ea typeface="Georgia" panose="02040502050405020303" pitchFamily="18" charset="0"/>
                <a:cs typeface="Georgia" panose="02040502050405020303" pitchFamily="18" charset="0"/>
              </a:defRPr>
            </a:lvl2pPr>
            <a:lvl3pPr marL="1143000" indent="-228600">
              <a:spcBef>
                <a:spcPct val="20000"/>
              </a:spcBef>
              <a:buFont typeface="Arial" panose="020B0604020202020204" pitchFamily="34" charset="0"/>
              <a:buChar char="•"/>
              <a:defRPr sz="2400">
                <a:solidFill>
                  <a:schemeClr val="tx1"/>
                </a:solidFill>
                <a:latin typeface="Georgia" panose="02040502050405020303" pitchFamily="18" charset="0"/>
                <a:ea typeface="Georgia" panose="02040502050405020303" pitchFamily="18" charset="0"/>
                <a:cs typeface="Georgia" panose="02040502050405020303" pitchFamily="18" charset="0"/>
              </a:defRPr>
            </a:lvl3pPr>
            <a:lvl4pPr marL="16002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4pPr>
            <a:lvl5pPr marL="2057400" indent="-228600">
              <a:spcBef>
                <a:spcPct val="20000"/>
              </a:spcBef>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eorgia" panose="02040502050405020303" pitchFamily="18" charset="0"/>
                <a:ea typeface="Georgia" panose="02040502050405020303" pitchFamily="18" charset="0"/>
                <a:cs typeface="Georgia" panose="02040502050405020303" pitchFamily="18" charset="0"/>
              </a:defRPr>
            </a:lvl9pPr>
          </a:lstStyle>
          <a:p>
            <a:pPr algn="ctr">
              <a:spcBef>
                <a:spcPct val="0"/>
              </a:spcBef>
              <a:buFontTx/>
              <a:buNone/>
              <a:defRPr/>
            </a:pPr>
            <a:endParaRPr lang="en-US" altLang="en-US" sz="2400" smtClean="0">
              <a:solidFill>
                <a:srgbClr val="FFFFFF"/>
              </a:solidFill>
              <a:latin typeface="Arial"/>
              <a:cs typeface="Arial"/>
            </a:endParaRPr>
          </a:p>
        </p:txBody>
      </p:sp>
      <p:sp>
        <p:nvSpPr>
          <p:cNvPr id="78870" name="TextBox 3"/>
          <p:cNvSpPr txBox="1">
            <a:spLocks noChangeArrowheads="1"/>
          </p:cNvSpPr>
          <p:nvPr/>
        </p:nvSpPr>
        <p:spPr bwMode="auto">
          <a:xfrm>
            <a:off x="4219576" y="5067300"/>
            <a:ext cx="2710996"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endParaRPr lang="en-US" sz="2800" dirty="0">
              <a:solidFill>
                <a:srgbClr val="595959"/>
              </a:solidFill>
              <a:latin typeface="Arial"/>
              <a:cs typeface="Arial"/>
            </a:endParaRPr>
          </a:p>
          <a:p>
            <a:r>
              <a:rPr lang="en-US" sz="1800" dirty="0">
                <a:latin typeface="Arial"/>
                <a:cs typeface="Arial"/>
              </a:rPr>
              <a:t>“</a:t>
            </a:r>
            <a:r>
              <a:rPr lang="en-US" altLang="ja-JP" sz="1700" dirty="0">
                <a:latin typeface="Arial"/>
                <a:cs typeface="Arial"/>
              </a:rPr>
              <a:t>Sincerely,</a:t>
            </a:r>
            <a:r>
              <a:rPr lang="en-US" sz="1700" dirty="0">
                <a:latin typeface="Arial"/>
                <a:cs typeface="Arial"/>
              </a:rPr>
              <a:t>”</a:t>
            </a:r>
            <a:r>
              <a:rPr lang="en-US" altLang="ja-JP" sz="1700" dirty="0">
                <a:latin typeface="Arial"/>
                <a:cs typeface="Arial"/>
              </a:rPr>
              <a:t> </a:t>
            </a:r>
            <a:r>
              <a:rPr lang="en-US" sz="1700" dirty="0">
                <a:latin typeface="Arial"/>
                <a:cs typeface="Arial"/>
              </a:rPr>
              <a:t>“</a:t>
            </a:r>
            <a:r>
              <a:rPr lang="en-US" altLang="ja-JP" sz="1700" dirty="0">
                <a:latin typeface="Arial"/>
                <a:cs typeface="Arial"/>
              </a:rPr>
              <a:t> Regards</a:t>
            </a:r>
            <a:r>
              <a:rPr lang="en-US" sz="1700" dirty="0">
                <a:latin typeface="Arial"/>
                <a:cs typeface="Arial"/>
              </a:rPr>
              <a:t>”</a:t>
            </a:r>
            <a:endParaRPr lang="en-US" altLang="ja-JP" sz="1700" dirty="0">
              <a:latin typeface="Arial"/>
              <a:cs typeface="Arial"/>
            </a:endParaRPr>
          </a:p>
          <a:p>
            <a:endParaRPr lang="en-US" sz="1700" dirty="0">
              <a:latin typeface="Arial"/>
              <a:cs typeface="Arial"/>
            </a:endParaRPr>
          </a:p>
          <a:p>
            <a:r>
              <a:rPr lang="en-US" sz="1700" dirty="0">
                <a:latin typeface="Arial"/>
                <a:cs typeface="Arial"/>
              </a:rPr>
              <a:t>“Sign” your name</a:t>
            </a:r>
          </a:p>
          <a:p>
            <a:endParaRPr lang="en-US" sz="1700" dirty="0">
              <a:latin typeface="Arial"/>
              <a:cs typeface="Arial"/>
            </a:endParaRPr>
          </a:p>
          <a:p>
            <a:r>
              <a:rPr lang="en-US" sz="1700" dirty="0">
                <a:latin typeface="Arial"/>
                <a:cs typeface="Arial"/>
              </a:rPr>
              <a:t>Print your name</a:t>
            </a:r>
          </a:p>
        </p:txBody>
      </p:sp>
      <p:cxnSp>
        <p:nvCxnSpPr>
          <p:cNvPr id="32" name="Straight Connector 31"/>
          <p:cNvCxnSpPr>
            <a:cxnSpLocks noChangeShapeType="1"/>
          </p:cNvCxnSpPr>
          <p:nvPr/>
        </p:nvCxnSpPr>
        <p:spPr bwMode="auto">
          <a:xfrm>
            <a:off x="1841500" y="4948238"/>
            <a:ext cx="2443163" cy="719137"/>
          </a:xfrm>
          <a:prstGeom prst="line">
            <a:avLst/>
          </a:prstGeom>
          <a:noFill/>
          <a:ln w="25400">
            <a:solidFill>
              <a:srgbClr val="F79646"/>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p:cNvCxnSpPr>
          <p:nvPr/>
        </p:nvCxnSpPr>
        <p:spPr bwMode="auto">
          <a:xfrm>
            <a:off x="1824038" y="5172075"/>
            <a:ext cx="2460625" cy="935038"/>
          </a:xfrm>
          <a:prstGeom prst="line">
            <a:avLst/>
          </a:prstGeom>
          <a:noFill/>
          <a:ln w="25400">
            <a:solidFill>
              <a:srgbClr val="F79646"/>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6" name="Straight Connector 35"/>
          <p:cNvCxnSpPr>
            <a:cxnSpLocks noChangeShapeType="1"/>
          </p:cNvCxnSpPr>
          <p:nvPr/>
        </p:nvCxnSpPr>
        <p:spPr bwMode="auto">
          <a:xfrm>
            <a:off x="1776413" y="5526088"/>
            <a:ext cx="2395537" cy="1106487"/>
          </a:xfrm>
          <a:prstGeom prst="line">
            <a:avLst/>
          </a:prstGeom>
          <a:noFill/>
          <a:ln w="25400">
            <a:solidFill>
              <a:srgbClr val="F79646"/>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457200" y="-26170"/>
            <a:ext cx="8229600" cy="1143000"/>
          </a:xfrm>
        </p:spPr>
        <p:txBody>
          <a:bodyPr/>
          <a:lstStyle/>
          <a:p>
            <a:r>
              <a:rPr lang="en-US" dirty="0" smtClean="0"/>
              <a:t>Parts of Cover </a:t>
            </a:r>
            <a:r>
              <a:rPr lang="en-US" dirty="0"/>
              <a:t>Letter</a:t>
            </a:r>
          </a:p>
        </p:txBody>
      </p:sp>
    </p:spTree>
    <p:extLst>
      <p:ext uri="{BB962C8B-B14F-4D97-AF65-F5344CB8AC3E}">
        <p14:creationId xmlns:p14="http://schemas.microsoft.com/office/powerpoint/2010/main" val="213517890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US" b="1" dirty="0">
                <a:latin typeface="Times New Roman" charset="0"/>
              </a:rPr>
              <a:t>Cover Letter</a:t>
            </a:r>
          </a:p>
        </p:txBody>
      </p:sp>
      <p:sp>
        <p:nvSpPr>
          <p:cNvPr id="30723" name="Rectangle 3"/>
          <p:cNvSpPr>
            <a:spLocks noGrp="1" noChangeArrowheads="1"/>
          </p:cNvSpPr>
          <p:nvPr>
            <p:ph type="body" idx="1"/>
          </p:nvPr>
        </p:nvSpPr>
        <p:spPr/>
        <p:txBody>
          <a:bodyPr>
            <a:normAutofit lnSpcReduction="10000"/>
          </a:bodyPr>
          <a:lstStyle/>
          <a:p>
            <a:pPr algn="ctr" eaLnBrk="1" hangingPunct="1">
              <a:lnSpc>
                <a:spcPct val="90000"/>
              </a:lnSpc>
              <a:buFont typeface="Symbol" charset="0"/>
              <a:buNone/>
            </a:pPr>
            <a:r>
              <a:rPr lang="en-US" altLang="zh-TW" sz="2800" b="1" u="sng" dirty="0">
                <a:latin typeface="Times New Roman"/>
                <a:ea typeface="PMingLiU" charset="0"/>
                <a:cs typeface="Times New Roman"/>
              </a:rPr>
              <a:t>Opening Paragraph</a:t>
            </a:r>
            <a:r>
              <a:rPr lang="en-US" altLang="zh-TW" sz="2800" b="1" dirty="0">
                <a:latin typeface="Times New Roman"/>
                <a:ea typeface="PMingLiU" charset="0"/>
                <a:cs typeface="Times New Roman"/>
              </a:rPr>
              <a:t>-Get ATTENTION</a:t>
            </a:r>
            <a:endParaRPr lang="en-US" altLang="zh-TW" sz="2800" dirty="0">
              <a:latin typeface="Times New Roman"/>
              <a:ea typeface="PMingLiU" charset="0"/>
              <a:cs typeface="Times New Roman"/>
            </a:endParaRPr>
          </a:p>
          <a:p>
            <a:pPr eaLnBrk="1" hangingPunct="1">
              <a:lnSpc>
                <a:spcPct val="110000"/>
              </a:lnSpc>
              <a:spcBef>
                <a:spcPct val="60000"/>
              </a:spcBef>
            </a:pPr>
            <a:r>
              <a:rPr lang="en-US" altLang="zh-TW" sz="2600" dirty="0">
                <a:latin typeface="Times New Roman"/>
                <a:ea typeface="PMingLiU" charset="0"/>
                <a:cs typeface="Times New Roman"/>
              </a:rPr>
              <a:t>State immediately why you are writing (your specific interest in the company or the job)</a:t>
            </a:r>
          </a:p>
          <a:p>
            <a:pPr eaLnBrk="1" hangingPunct="1">
              <a:lnSpc>
                <a:spcPct val="110000"/>
              </a:lnSpc>
              <a:spcBef>
                <a:spcPct val="35000"/>
              </a:spcBef>
            </a:pPr>
            <a:r>
              <a:rPr lang="en-US" altLang="zh-TW" sz="2600" dirty="0">
                <a:latin typeface="Times New Roman"/>
                <a:ea typeface="PMingLiU" charset="0"/>
                <a:cs typeface="Times New Roman"/>
              </a:rPr>
              <a:t>Specific position/type of work you are looking for</a:t>
            </a:r>
          </a:p>
          <a:p>
            <a:r>
              <a:rPr lang="en-US" sz="2600" dirty="0">
                <a:latin typeface="Times New Roman"/>
                <a:ea typeface="MS PGothic" charset="0"/>
                <a:cs typeface="Times New Roman"/>
              </a:rPr>
              <a:t>Describe where/how you found the position</a:t>
            </a:r>
          </a:p>
          <a:p>
            <a:pPr lvl="1"/>
            <a:r>
              <a:rPr lang="en-US" sz="2600" dirty="0">
                <a:latin typeface="Times New Roman"/>
                <a:ea typeface="Georgia" charset="0"/>
                <a:cs typeface="Times New Roman"/>
              </a:rPr>
              <a:t>Online, I-link, Internal network, etc</a:t>
            </a:r>
            <a:r>
              <a:rPr lang="en-US" sz="2600" dirty="0" smtClean="0">
                <a:latin typeface="Times New Roman"/>
                <a:ea typeface="Georgia" charset="0"/>
                <a:cs typeface="Times New Roman"/>
              </a:rPr>
              <a:t>.</a:t>
            </a:r>
          </a:p>
          <a:p>
            <a:r>
              <a:rPr lang="en-US" sz="2600" dirty="0">
                <a:latin typeface="Times New Roman"/>
                <a:ea typeface="MS PGothic" charset="0"/>
                <a:cs typeface="Times New Roman"/>
              </a:rPr>
              <a:t>Connect the position to your skills and experiences</a:t>
            </a:r>
          </a:p>
          <a:p>
            <a:r>
              <a:rPr lang="en-US" sz="2600" dirty="0">
                <a:latin typeface="Times New Roman"/>
                <a:ea typeface="MS PGothic" charset="0"/>
                <a:cs typeface="Times New Roman"/>
              </a:rPr>
              <a:t>Persuade the reader to continue to read the next </a:t>
            </a:r>
            <a:r>
              <a:rPr lang="en-US" sz="2600" dirty="0" smtClean="0">
                <a:latin typeface="Times New Roman"/>
                <a:ea typeface="MS PGothic" charset="0"/>
                <a:cs typeface="Times New Roman"/>
              </a:rPr>
              <a:t>paragraph</a:t>
            </a:r>
            <a:endParaRPr lang="en-US" sz="2600" dirty="0">
              <a:latin typeface="Times New Roman"/>
              <a:ea typeface="Georgia" charset="0"/>
              <a:cs typeface="Times New Roman"/>
            </a:endParaRPr>
          </a:p>
          <a:p>
            <a:pPr eaLnBrk="1" hangingPunct="1">
              <a:lnSpc>
                <a:spcPct val="110000"/>
              </a:lnSpc>
              <a:spcBef>
                <a:spcPct val="35000"/>
              </a:spcBef>
            </a:pPr>
            <a:r>
              <a:rPr lang="en-US" altLang="zh-TW" sz="2600" dirty="0" smtClean="0">
                <a:latin typeface="Times New Roman"/>
                <a:ea typeface="PMingLiU" charset="0"/>
                <a:cs typeface="Times New Roman"/>
              </a:rPr>
              <a:t>All </a:t>
            </a:r>
            <a:r>
              <a:rPr lang="en-US" altLang="zh-TW" sz="2600" dirty="0">
                <a:latin typeface="Times New Roman"/>
                <a:ea typeface="PMingLiU" charset="0"/>
                <a:cs typeface="Times New Roman"/>
              </a:rPr>
              <a:t>of the above should be clearly and concisely </a:t>
            </a:r>
            <a:r>
              <a:rPr lang="en-US" altLang="zh-TW" sz="2600" dirty="0" smtClean="0">
                <a:latin typeface="Times New Roman"/>
                <a:ea typeface="PMingLiU" charset="0"/>
                <a:cs typeface="Times New Roman"/>
              </a:rPr>
              <a:t>stated</a:t>
            </a:r>
            <a:endParaRPr lang="en-US" altLang="zh-TW" sz="2600" dirty="0">
              <a:latin typeface="Times New Roman"/>
              <a:ea typeface="PMingLiU" charset="0"/>
              <a:cs typeface="Times New Roman"/>
            </a:endParaRPr>
          </a:p>
          <a:p>
            <a:pPr eaLnBrk="1" hangingPunct="1">
              <a:lnSpc>
                <a:spcPct val="90000"/>
              </a:lnSpc>
            </a:pPr>
            <a:endParaRPr lang="en-US" sz="2800" dirty="0">
              <a:latin typeface="Times New Roman" charset="0"/>
              <a:ea typeface="PMingLiU" charset="0"/>
              <a:cs typeface="Times New Roman" charset="0"/>
            </a:endParaRPr>
          </a:p>
        </p:txBody>
      </p:sp>
    </p:spTree>
    <p:extLst>
      <p:ext uri="{BB962C8B-B14F-4D97-AF65-F5344CB8AC3E}">
        <p14:creationId xmlns:p14="http://schemas.microsoft.com/office/powerpoint/2010/main" val="19611591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861747"/>
          </a:xfrm>
        </p:spPr>
        <p:txBody>
          <a:bodyPr/>
          <a:lstStyle/>
          <a:p>
            <a:pPr algn="ctr" eaLnBrk="1" hangingPunct="1"/>
            <a:r>
              <a:rPr lang="en-US" b="1" dirty="0">
                <a:latin typeface="Times New Roman" charset="0"/>
              </a:rPr>
              <a:t>Cover Letter</a:t>
            </a:r>
          </a:p>
        </p:txBody>
      </p:sp>
      <p:sp>
        <p:nvSpPr>
          <p:cNvPr id="31747" name="Rectangle 3"/>
          <p:cNvSpPr>
            <a:spLocks noGrp="1" noChangeArrowheads="1"/>
          </p:cNvSpPr>
          <p:nvPr>
            <p:ph type="body" idx="1"/>
          </p:nvPr>
        </p:nvSpPr>
        <p:spPr>
          <a:xfrm>
            <a:off x="457200" y="904628"/>
            <a:ext cx="8229600" cy="5421793"/>
          </a:xfrm>
        </p:spPr>
        <p:txBody>
          <a:bodyPr>
            <a:normAutofit fontScale="77500" lnSpcReduction="20000"/>
          </a:bodyPr>
          <a:lstStyle/>
          <a:p>
            <a:pPr algn="ctr" eaLnBrk="1" hangingPunct="1">
              <a:lnSpc>
                <a:spcPct val="90000"/>
              </a:lnSpc>
              <a:buFont typeface="Symbol" charset="0"/>
              <a:buNone/>
            </a:pPr>
            <a:r>
              <a:rPr lang="en-US" altLang="zh-TW" sz="2800" b="1" u="sng" dirty="0">
                <a:latin typeface="Times New Roman" charset="0"/>
                <a:ea typeface="PMingLiU" charset="0"/>
                <a:cs typeface="Times New Roman" charset="0"/>
              </a:rPr>
              <a:t>Middle Paragraphs</a:t>
            </a:r>
            <a:r>
              <a:rPr lang="en-US" altLang="zh-TW" sz="2800" b="1" dirty="0">
                <a:latin typeface="Times New Roman" charset="0"/>
                <a:ea typeface="PMingLiU" charset="0"/>
                <a:cs typeface="Times New Roman" charset="0"/>
              </a:rPr>
              <a:t>- Create DESIRE</a:t>
            </a:r>
            <a:endParaRPr lang="en-US" altLang="zh-TW" sz="2800" dirty="0">
              <a:latin typeface="Times New Roman" charset="0"/>
              <a:ea typeface="PMingLiU" charset="0"/>
              <a:cs typeface="Times New Roman" charset="0"/>
            </a:endParaRPr>
          </a:p>
          <a:p>
            <a:pPr>
              <a:lnSpc>
                <a:spcPct val="120000"/>
              </a:lnSpc>
            </a:pPr>
            <a:r>
              <a:rPr lang="en-US" sz="2800" dirty="0">
                <a:solidFill>
                  <a:srgbClr val="000000"/>
                </a:solidFill>
                <a:latin typeface="Arial"/>
                <a:ea typeface="MS PGothic" charset="0"/>
                <a:cs typeface="Arial"/>
              </a:rPr>
              <a:t>Elaborate on 2-3 most relevant and important experiences </a:t>
            </a:r>
          </a:p>
          <a:p>
            <a:pPr lvl="1">
              <a:lnSpc>
                <a:spcPct val="120000"/>
              </a:lnSpc>
            </a:pPr>
            <a:r>
              <a:rPr lang="en-US" sz="2400" dirty="0">
                <a:solidFill>
                  <a:srgbClr val="000000"/>
                </a:solidFill>
                <a:latin typeface="Arial"/>
                <a:ea typeface="Georgia" charset="0"/>
                <a:cs typeface="Arial"/>
              </a:rPr>
              <a:t>Do </a:t>
            </a:r>
            <a:r>
              <a:rPr lang="en-US" sz="2400" dirty="0" smtClean="0">
                <a:solidFill>
                  <a:srgbClr val="000000"/>
                </a:solidFill>
                <a:latin typeface="Arial"/>
                <a:ea typeface="Georgia" charset="0"/>
                <a:cs typeface="Arial"/>
              </a:rPr>
              <a:t>not </a:t>
            </a:r>
            <a:r>
              <a:rPr lang="en-US" sz="2400" dirty="0">
                <a:solidFill>
                  <a:srgbClr val="000000"/>
                </a:solidFill>
                <a:latin typeface="Arial"/>
                <a:ea typeface="Georgia" charset="0"/>
                <a:cs typeface="Arial"/>
              </a:rPr>
              <a:t>rephrase the resume</a:t>
            </a:r>
          </a:p>
          <a:p>
            <a:pPr>
              <a:lnSpc>
                <a:spcPct val="120000"/>
              </a:lnSpc>
            </a:pPr>
            <a:r>
              <a:rPr lang="en-US" sz="2800" dirty="0">
                <a:solidFill>
                  <a:srgbClr val="000000"/>
                </a:solidFill>
                <a:latin typeface="Arial"/>
                <a:ea typeface="MS PGothic" charset="0"/>
                <a:cs typeface="Arial"/>
              </a:rPr>
              <a:t>Illustrate specific skills, responsibility, success, &amp; meeting challenges</a:t>
            </a:r>
          </a:p>
          <a:p>
            <a:pPr>
              <a:lnSpc>
                <a:spcPct val="120000"/>
              </a:lnSpc>
            </a:pPr>
            <a:r>
              <a:rPr lang="en-US" sz="2800" dirty="0">
                <a:solidFill>
                  <a:srgbClr val="000000"/>
                </a:solidFill>
                <a:latin typeface="Arial"/>
                <a:ea typeface="MS PGothic" charset="0"/>
                <a:cs typeface="Arial"/>
              </a:rPr>
              <a:t>Mirror the job description</a:t>
            </a:r>
          </a:p>
          <a:p>
            <a:pPr>
              <a:lnSpc>
                <a:spcPct val="120000"/>
              </a:lnSpc>
            </a:pPr>
            <a:r>
              <a:rPr lang="en-US" sz="2800" dirty="0">
                <a:solidFill>
                  <a:srgbClr val="000000"/>
                </a:solidFill>
                <a:latin typeface="Arial"/>
                <a:ea typeface="MS PGothic" charset="0"/>
                <a:cs typeface="Arial"/>
              </a:rPr>
              <a:t>Reinforce claims and prove skills</a:t>
            </a:r>
          </a:p>
          <a:p>
            <a:pPr>
              <a:lnSpc>
                <a:spcPct val="120000"/>
              </a:lnSpc>
            </a:pPr>
            <a:r>
              <a:rPr lang="en-US" sz="2800" dirty="0">
                <a:solidFill>
                  <a:srgbClr val="000000"/>
                </a:solidFill>
                <a:latin typeface="Arial"/>
                <a:ea typeface="MS PGothic" charset="0"/>
                <a:cs typeface="Arial"/>
              </a:rPr>
              <a:t>Show enthusiasm and passion for the job!</a:t>
            </a:r>
          </a:p>
          <a:p>
            <a:pPr eaLnBrk="1" hangingPunct="1">
              <a:lnSpc>
                <a:spcPct val="120000"/>
              </a:lnSpc>
              <a:spcBef>
                <a:spcPct val="55000"/>
              </a:spcBef>
            </a:pPr>
            <a:r>
              <a:rPr lang="en-US" altLang="zh-TW" sz="2800" dirty="0" smtClean="0">
                <a:latin typeface="Times New Roman" charset="0"/>
                <a:ea typeface="PMingLiU" charset="0"/>
                <a:cs typeface="Times New Roman" charset="0"/>
              </a:rPr>
              <a:t>Illustrate </a:t>
            </a:r>
            <a:r>
              <a:rPr lang="en-US" altLang="zh-TW" sz="2800" dirty="0">
                <a:latin typeface="Times New Roman" charset="0"/>
                <a:ea typeface="PMingLiU" charset="0"/>
                <a:cs typeface="Times New Roman" charset="0"/>
              </a:rPr>
              <a:t>what you can do for the employer by discussing </a:t>
            </a:r>
            <a:r>
              <a:rPr lang="en-US" altLang="zh-TW" sz="2800" u="sng" dirty="0">
                <a:latin typeface="Times New Roman" charset="0"/>
                <a:ea typeface="PMingLiU" charset="0"/>
                <a:cs typeface="Times New Roman" charset="0"/>
              </a:rPr>
              <a:t>HIGHLIGHTS</a:t>
            </a:r>
            <a:r>
              <a:rPr lang="en-US" altLang="zh-TW" sz="2800" dirty="0">
                <a:latin typeface="Times New Roman" charset="0"/>
                <a:ea typeface="PMingLiU" charset="0"/>
                <a:cs typeface="Times New Roman" charset="0"/>
              </a:rPr>
              <a:t> from a few of the following</a:t>
            </a:r>
          </a:p>
          <a:p>
            <a:pPr lvl="1" eaLnBrk="1" hangingPunct="1">
              <a:lnSpc>
                <a:spcPct val="120000"/>
              </a:lnSpc>
            </a:pPr>
            <a:r>
              <a:rPr lang="en-US" altLang="zh-TW" sz="2400" dirty="0">
                <a:latin typeface="Times New Roman" charset="0"/>
                <a:ea typeface="PMingLiU" charset="0"/>
                <a:cs typeface="Times New Roman" charset="0"/>
              </a:rPr>
              <a:t>1. educational background</a:t>
            </a:r>
          </a:p>
          <a:p>
            <a:pPr lvl="1" eaLnBrk="1" hangingPunct="1">
              <a:lnSpc>
                <a:spcPct val="120000"/>
              </a:lnSpc>
            </a:pPr>
            <a:r>
              <a:rPr lang="en-US" altLang="zh-TW" sz="2400" dirty="0">
                <a:latin typeface="Times New Roman" charset="0"/>
                <a:ea typeface="PMingLiU" charset="0"/>
                <a:cs typeface="Times New Roman" charset="0"/>
              </a:rPr>
              <a:t>2. practical work experience</a:t>
            </a:r>
          </a:p>
          <a:p>
            <a:pPr lvl="1" eaLnBrk="1" hangingPunct="1">
              <a:lnSpc>
                <a:spcPct val="120000"/>
              </a:lnSpc>
            </a:pPr>
            <a:r>
              <a:rPr lang="en-US" altLang="zh-TW" sz="2400" dirty="0">
                <a:latin typeface="Times New Roman" charset="0"/>
                <a:ea typeface="PMingLiU" charset="0"/>
                <a:cs typeface="Times New Roman" charset="0"/>
              </a:rPr>
              <a:t>3. significant achievements</a:t>
            </a:r>
          </a:p>
          <a:p>
            <a:pPr lvl="1" eaLnBrk="1" hangingPunct="1">
              <a:lnSpc>
                <a:spcPct val="120000"/>
              </a:lnSpc>
            </a:pPr>
            <a:r>
              <a:rPr lang="en-US" altLang="zh-TW" sz="2400" dirty="0">
                <a:latin typeface="Times New Roman" charset="0"/>
                <a:ea typeface="PMingLiU" charset="0"/>
                <a:cs typeface="Times New Roman" charset="0"/>
              </a:rPr>
              <a:t>4. unique qualifications/interests/personality traits</a:t>
            </a:r>
          </a:p>
          <a:p>
            <a:pPr eaLnBrk="1" hangingPunct="1">
              <a:lnSpc>
                <a:spcPct val="90000"/>
              </a:lnSpc>
              <a:buFont typeface="Symbol" charset="0"/>
              <a:buNone/>
            </a:pPr>
            <a:endParaRPr lang="en-US" sz="2800" dirty="0">
              <a:latin typeface="Times New Roman" charset="0"/>
              <a:ea typeface="PMingLiU" charset="0"/>
              <a:cs typeface="Times New Roman" charset="0"/>
            </a:endParaRPr>
          </a:p>
        </p:txBody>
      </p:sp>
    </p:spTree>
    <p:extLst>
      <p:ext uri="{BB962C8B-B14F-4D97-AF65-F5344CB8AC3E}">
        <p14:creationId xmlns:p14="http://schemas.microsoft.com/office/powerpoint/2010/main" val="6153293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b="1">
                <a:latin typeface="Times New Roman" charset="0"/>
              </a:rPr>
              <a:t>Cover Letter</a:t>
            </a:r>
          </a:p>
        </p:txBody>
      </p:sp>
      <p:sp>
        <p:nvSpPr>
          <p:cNvPr id="32771" name="Rectangle 3"/>
          <p:cNvSpPr>
            <a:spLocks noGrp="1" noChangeArrowheads="1"/>
          </p:cNvSpPr>
          <p:nvPr>
            <p:ph type="body" idx="1"/>
          </p:nvPr>
        </p:nvSpPr>
        <p:spPr/>
        <p:txBody>
          <a:bodyPr>
            <a:normAutofit lnSpcReduction="10000"/>
          </a:bodyPr>
          <a:lstStyle/>
          <a:p>
            <a:pPr algn="ctr" eaLnBrk="1" hangingPunct="1">
              <a:lnSpc>
                <a:spcPct val="90000"/>
              </a:lnSpc>
              <a:buFont typeface="Symbol" charset="0"/>
              <a:buNone/>
            </a:pPr>
            <a:r>
              <a:rPr lang="en-US" altLang="zh-TW" sz="2800" b="1" u="sng" dirty="0">
                <a:latin typeface="Times New Roman" charset="0"/>
                <a:ea typeface="PMingLiU" charset="0"/>
                <a:cs typeface="Times New Roman" charset="0"/>
              </a:rPr>
              <a:t>Second to Last Paragraph</a:t>
            </a:r>
            <a:endParaRPr lang="en-US" altLang="zh-TW" sz="2800" u="sng" dirty="0">
              <a:latin typeface="Times New Roman" charset="0"/>
              <a:ea typeface="PMingLiU" charset="0"/>
              <a:cs typeface="Times New Roman" charset="0"/>
            </a:endParaRPr>
          </a:p>
          <a:p>
            <a:pPr eaLnBrk="1" hangingPunct="1">
              <a:spcBef>
                <a:spcPct val="45000"/>
              </a:spcBef>
            </a:pPr>
            <a:r>
              <a:rPr lang="en-US" altLang="zh-TW" sz="2800" dirty="0">
                <a:latin typeface="Times New Roman" charset="0"/>
                <a:ea typeface="PMingLiU" charset="0"/>
                <a:cs typeface="Times New Roman" charset="0"/>
              </a:rPr>
              <a:t>Refer the reader to your enclosed r</a:t>
            </a:r>
            <a:r>
              <a:rPr lang="en-US" sz="2800" dirty="0">
                <a:latin typeface="Times New Roman" charset="0"/>
                <a:ea typeface="PMingLiU" charset="0"/>
                <a:cs typeface="Times New Roman" charset="0"/>
              </a:rPr>
              <a:t>ésumé</a:t>
            </a:r>
            <a:r>
              <a:rPr lang="en-US" altLang="zh-TW" sz="2800" dirty="0">
                <a:latin typeface="Times New Roman" charset="0"/>
                <a:ea typeface="PMingLiU" charset="0"/>
                <a:cs typeface="Times New Roman" charset="0"/>
              </a:rPr>
              <a:t> or job application</a:t>
            </a:r>
          </a:p>
          <a:p>
            <a:pPr>
              <a:spcBef>
                <a:spcPct val="45000"/>
              </a:spcBef>
            </a:pPr>
            <a:r>
              <a:rPr lang="en-US" altLang="zh-TW" sz="2800" dirty="0">
                <a:latin typeface="Times New Roman" charset="0"/>
                <a:ea typeface="PMingLiU" charset="0"/>
                <a:cs typeface="Times New Roman" charset="0"/>
              </a:rPr>
              <a:t>Tell the reader exactly what you </a:t>
            </a:r>
            <a:r>
              <a:rPr lang="en-US" altLang="zh-TW" sz="2800" dirty="0" smtClean="0">
                <a:latin typeface="Times New Roman" charset="0"/>
                <a:ea typeface="PMingLiU" charset="0"/>
                <a:cs typeface="Times New Roman" charset="0"/>
              </a:rPr>
              <a:t>want </a:t>
            </a:r>
            <a:r>
              <a:rPr lang="en-US" altLang="zh-TW" sz="2800" dirty="0">
                <a:latin typeface="Times New Roman"/>
                <a:cs typeface="Times New Roman"/>
              </a:rPr>
              <a:t>(in most cases it is an interview or a follow up meeting</a:t>
            </a:r>
            <a:r>
              <a:rPr lang="en-US" altLang="zh-TW" sz="2800" dirty="0" smtClean="0">
                <a:latin typeface="Times New Roman"/>
                <a:cs typeface="Times New Roman"/>
              </a:rPr>
              <a:t>)</a:t>
            </a:r>
            <a:endParaRPr lang="en-US" altLang="zh-TW" sz="2800" dirty="0">
              <a:latin typeface="Times New Roman" charset="0"/>
              <a:ea typeface="PMingLiU" charset="0"/>
              <a:cs typeface="Times New Roman" charset="0"/>
            </a:endParaRPr>
          </a:p>
          <a:p>
            <a:pPr eaLnBrk="1" hangingPunct="1">
              <a:spcBef>
                <a:spcPct val="45000"/>
              </a:spcBef>
            </a:pPr>
            <a:r>
              <a:rPr lang="en-US" altLang="zh-TW" sz="2800" dirty="0">
                <a:latin typeface="Times New Roman" charset="0"/>
                <a:ea typeface="PMingLiU" charset="0"/>
                <a:cs typeface="Times New Roman" charset="0"/>
              </a:rPr>
              <a:t>Telling the employer you will contact him/her on XX date is highly recommended</a:t>
            </a:r>
          </a:p>
          <a:p>
            <a:pPr eaLnBrk="1" hangingPunct="1">
              <a:spcBef>
                <a:spcPct val="45000"/>
              </a:spcBef>
            </a:pPr>
            <a:r>
              <a:rPr lang="en-US" altLang="zh-TW" sz="2800" dirty="0">
                <a:latin typeface="Times New Roman" charset="0"/>
                <a:ea typeface="PMingLiU" charset="0"/>
                <a:cs typeface="Times New Roman" charset="0"/>
              </a:rPr>
              <a:t>Restate your contact info, even though it is included on your r</a:t>
            </a:r>
            <a:r>
              <a:rPr lang="en-US" sz="2800" dirty="0">
                <a:latin typeface="Times New Roman" charset="0"/>
                <a:ea typeface="PMingLiU" charset="0"/>
                <a:cs typeface="Times New Roman" charset="0"/>
              </a:rPr>
              <a:t>ésumé</a:t>
            </a:r>
            <a:endParaRPr lang="en-US" altLang="zh-TW" sz="2800" dirty="0">
              <a:latin typeface="Times New Roman" charset="0"/>
              <a:ea typeface="PMingLiU" charset="0"/>
              <a:cs typeface="Times New Roman" charset="0"/>
            </a:endParaRPr>
          </a:p>
        </p:txBody>
      </p:sp>
    </p:spTree>
    <p:extLst>
      <p:ext uri="{BB962C8B-B14F-4D97-AF65-F5344CB8AC3E}">
        <p14:creationId xmlns:p14="http://schemas.microsoft.com/office/powerpoint/2010/main" val="21906035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r>
              <a:rPr lang="en-US" b="1">
                <a:latin typeface="Times New Roman" charset="0"/>
              </a:rPr>
              <a:t>Cover Letter</a:t>
            </a:r>
          </a:p>
        </p:txBody>
      </p:sp>
      <p:sp>
        <p:nvSpPr>
          <p:cNvPr id="33795" name="Rectangle 3"/>
          <p:cNvSpPr>
            <a:spLocks noGrp="1" noChangeArrowheads="1"/>
          </p:cNvSpPr>
          <p:nvPr>
            <p:ph type="body" idx="1"/>
          </p:nvPr>
        </p:nvSpPr>
        <p:spPr/>
        <p:txBody>
          <a:bodyPr/>
          <a:lstStyle/>
          <a:p>
            <a:pPr marL="457200" indent="-457200" algn="ctr" eaLnBrk="1" hangingPunct="1">
              <a:lnSpc>
                <a:spcPct val="80000"/>
              </a:lnSpc>
              <a:buFont typeface="Symbol" charset="0"/>
              <a:buNone/>
            </a:pPr>
            <a:r>
              <a:rPr lang="en-US" sz="2400" b="1" u="sng">
                <a:latin typeface="Times New Roman" charset="0"/>
              </a:rPr>
              <a:t>Second to last paragraph, continued</a:t>
            </a:r>
          </a:p>
          <a:p>
            <a:pPr marL="457200" indent="-457200" eaLnBrk="1" hangingPunct="1">
              <a:lnSpc>
                <a:spcPct val="80000"/>
              </a:lnSpc>
              <a:spcBef>
                <a:spcPct val="60000"/>
              </a:spcBef>
            </a:pPr>
            <a:r>
              <a:rPr lang="en-US" altLang="zh-TW" sz="2800">
                <a:latin typeface="Times New Roman" charset="0"/>
                <a:ea typeface="PMingLiU" charset="0"/>
                <a:cs typeface="Times New Roman" charset="0"/>
              </a:rPr>
              <a:t>Close the letter with a statement or question that will encourage response. </a:t>
            </a:r>
          </a:p>
          <a:p>
            <a:pPr marL="457200" indent="-457200" eaLnBrk="1" hangingPunct="1">
              <a:lnSpc>
                <a:spcPct val="80000"/>
              </a:lnSpc>
              <a:spcBef>
                <a:spcPct val="60000"/>
              </a:spcBef>
              <a:buFont typeface="Symbol" charset="0"/>
              <a:buNone/>
            </a:pPr>
            <a:r>
              <a:rPr lang="en-US" altLang="zh-TW" sz="2800">
                <a:latin typeface="Times New Roman" charset="0"/>
                <a:ea typeface="PMingLiU" charset="0"/>
                <a:cs typeface="Times New Roman" charset="0"/>
              </a:rPr>
              <a:t>Examples:</a:t>
            </a:r>
          </a:p>
          <a:p>
            <a:pPr marL="457200" indent="-457200" eaLnBrk="1" hangingPunct="1">
              <a:lnSpc>
                <a:spcPct val="80000"/>
              </a:lnSpc>
              <a:spcBef>
                <a:spcPct val="60000"/>
              </a:spcBef>
              <a:buFont typeface="Symbol" charset="0"/>
              <a:buAutoNum type="arabicPeriod"/>
            </a:pPr>
            <a:r>
              <a:rPr lang="en-US" altLang="zh-TW" sz="2800">
                <a:latin typeface="Times New Roman" charset="0"/>
                <a:ea typeface="PMingLiU" charset="0"/>
                <a:cs typeface="Times New Roman" charset="0"/>
              </a:rPr>
              <a:t>State that you will be in a city where the company is located and will be calling to set up a possible appointment.  </a:t>
            </a:r>
          </a:p>
          <a:p>
            <a:pPr marL="457200" indent="-457200" eaLnBrk="1" hangingPunct="1">
              <a:lnSpc>
                <a:spcPct val="80000"/>
              </a:lnSpc>
              <a:spcBef>
                <a:spcPct val="60000"/>
              </a:spcBef>
              <a:buFont typeface="Symbol" charset="0"/>
              <a:buAutoNum type="arabicPeriod"/>
            </a:pPr>
            <a:r>
              <a:rPr lang="en-US" altLang="zh-TW" sz="2800">
                <a:latin typeface="Times New Roman" charset="0"/>
                <a:ea typeface="PMingLiU" charset="0"/>
                <a:cs typeface="Times New Roman" charset="0"/>
              </a:rPr>
              <a:t>Ask if the company will be recruiting in your area and state that you will be calling within a specified time frame to find out.</a:t>
            </a:r>
          </a:p>
          <a:p>
            <a:pPr marL="457200" indent="-457200" eaLnBrk="1" hangingPunct="1">
              <a:lnSpc>
                <a:spcPct val="80000"/>
              </a:lnSpc>
              <a:spcBef>
                <a:spcPct val="60000"/>
              </a:spcBef>
            </a:pPr>
            <a:endParaRPr lang="en-US" sz="2800">
              <a:latin typeface="Times New Roman" charset="0"/>
            </a:endParaRPr>
          </a:p>
          <a:p>
            <a:pPr marL="457200" indent="-457200" eaLnBrk="1" hangingPunct="1">
              <a:lnSpc>
                <a:spcPct val="80000"/>
              </a:lnSpc>
            </a:pPr>
            <a:endParaRPr lang="en-US" sz="2800">
              <a:latin typeface="Times New Roman" charset="0"/>
            </a:endParaRPr>
          </a:p>
          <a:p>
            <a:pPr marL="457200" indent="-457200" eaLnBrk="1" hangingPunct="1">
              <a:lnSpc>
                <a:spcPct val="80000"/>
              </a:lnSpc>
            </a:pPr>
            <a:endParaRPr lang="en-US" sz="2400">
              <a:latin typeface="Times New Roman" charset="0"/>
            </a:endParaRPr>
          </a:p>
        </p:txBody>
      </p:sp>
    </p:spTree>
    <p:extLst>
      <p:ext uri="{BB962C8B-B14F-4D97-AF65-F5344CB8AC3E}">
        <p14:creationId xmlns:p14="http://schemas.microsoft.com/office/powerpoint/2010/main" val="367015832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57200" y="1072788"/>
            <a:ext cx="8229600" cy="5053375"/>
          </a:xfrm>
        </p:spPr>
        <p:txBody>
          <a:bodyPr>
            <a:normAutofit fontScale="70000" lnSpcReduction="20000"/>
          </a:bodyPr>
          <a:lstStyle/>
          <a:p>
            <a:pPr eaLnBrk="1" hangingPunct="1">
              <a:lnSpc>
                <a:spcPct val="120000"/>
              </a:lnSpc>
              <a:spcBef>
                <a:spcPct val="55000"/>
              </a:spcBef>
            </a:pPr>
            <a:r>
              <a:rPr lang="en-US" altLang="zh-TW" sz="2600" b="1" dirty="0" smtClean="0">
                <a:latin typeface="Arial"/>
                <a:cs typeface="Arial"/>
              </a:rPr>
              <a:t>Top Left</a:t>
            </a:r>
            <a:endParaRPr lang="en-US" altLang="zh-TW" sz="2600" dirty="0" smtClean="0">
              <a:latin typeface="Arial"/>
              <a:cs typeface="Arial"/>
            </a:endParaRPr>
          </a:p>
          <a:p>
            <a:pPr lvl="3" eaLnBrk="1" hangingPunct="1">
              <a:lnSpc>
                <a:spcPct val="120000"/>
              </a:lnSpc>
              <a:spcBef>
                <a:spcPct val="55000"/>
              </a:spcBef>
            </a:pPr>
            <a:r>
              <a:rPr lang="en-US" altLang="zh-TW" sz="2100" dirty="0" smtClean="0">
                <a:latin typeface="Arial"/>
                <a:cs typeface="Arial"/>
              </a:rPr>
              <a:t>1</a:t>
            </a:r>
            <a:r>
              <a:rPr lang="en-US" altLang="zh-TW" sz="2100" dirty="0">
                <a:latin typeface="Arial"/>
                <a:cs typeface="Arial"/>
              </a:rPr>
              <a:t>) Your contact info; 2) the date; 3) their name, title, organization, and contact info; 4) “Dear Dr./Ms./Mr. [</a:t>
            </a:r>
            <a:r>
              <a:rPr lang="en-US" altLang="zh-TW" sz="2100" dirty="0" err="1">
                <a:latin typeface="Arial"/>
                <a:cs typeface="Arial"/>
              </a:rPr>
              <a:t>Lastname</a:t>
            </a:r>
            <a:r>
              <a:rPr lang="en-US" altLang="zh-TW" sz="2100" dirty="0">
                <a:latin typeface="Arial"/>
                <a:cs typeface="Arial"/>
              </a:rPr>
              <a:t>]:”</a:t>
            </a:r>
          </a:p>
          <a:p>
            <a:pPr eaLnBrk="1" hangingPunct="1">
              <a:lnSpc>
                <a:spcPct val="120000"/>
              </a:lnSpc>
              <a:spcBef>
                <a:spcPct val="55000"/>
              </a:spcBef>
            </a:pPr>
            <a:r>
              <a:rPr lang="en-US" altLang="zh-TW" sz="2600" b="1" dirty="0">
                <a:latin typeface="Arial"/>
                <a:cs typeface="Arial"/>
              </a:rPr>
              <a:t>Opening </a:t>
            </a:r>
            <a:r>
              <a:rPr lang="en-US" altLang="zh-TW" sz="2600" b="1" dirty="0" smtClean="0">
                <a:latin typeface="Arial"/>
                <a:cs typeface="Arial"/>
              </a:rPr>
              <a:t>Paragraph: </a:t>
            </a:r>
            <a:r>
              <a:rPr lang="en-US" altLang="zh-TW" sz="2600" b="1" dirty="0">
                <a:latin typeface="Arial"/>
                <a:cs typeface="Arial"/>
              </a:rPr>
              <a:t>Get ATTENTION</a:t>
            </a:r>
          </a:p>
          <a:p>
            <a:pPr lvl="3" eaLnBrk="1" hangingPunct="1">
              <a:lnSpc>
                <a:spcPct val="120000"/>
              </a:lnSpc>
              <a:spcBef>
                <a:spcPct val="55000"/>
              </a:spcBef>
            </a:pPr>
            <a:r>
              <a:rPr lang="en-US" altLang="zh-TW" sz="2100" dirty="0">
                <a:latin typeface="Arial"/>
                <a:cs typeface="Arial"/>
              </a:rPr>
              <a:t>Why are you writing this letter?</a:t>
            </a:r>
          </a:p>
          <a:p>
            <a:pPr eaLnBrk="1" hangingPunct="1">
              <a:lnSpc>
                <a:spcPct val="120000"/>
              </a:lnSpc>
            </a:pPr>
            <a:r>
              <a:rPr lang="en-US" altLang="zh-TW" sz="2600" b="1" dirty="0">
                <a:latin typeface="Arial"/>
                <a:cs typeface="Arial"/>
              </a:rPr>
              <a:t>Middle </a:t>
            </a:r>
            <a:r>
              <a:rPr lang="en-US" altLang="zh-TW" sz="2600" b="1" dirty="0" smtClean="0">
                <a:latin typeface="Arial"/>
                <a:cs typeface="Arial"/>
              </a:rPr>
              <a:t>Paragraphs: </a:t>
            </a:r>
            <a:r>
              <a:rPr lang="en-US" altLang="zh-TW" sz="2600" b="1" dirty="0">
                <a:latin typeface="Arial"/>
                <a:cs typeface="Arial"/>
              </a:rPr>
              <a:t>Create DESIRE</a:t>
            </a:r>
          </a:p>
          <a:p>
            <a:pPr lvl="3" eaLnBrk="1" hangingPunct="1">
              <a:lnSpc>
                <a:spcPct val="120000"/>
              </a:lnSpc>
            </a:pPr>
            <a:r>
              <a:rPr lang="en-US" altLang="zh-TW" sz="2100" dirty="0">
                <a:latin typeface="Arial"/>
                <a:cs typeface="Arial"/>
              </a:rPr>
              <a:t>Why are you perfect for this opportunity? Make a case for yourself using highlights from your r</a:t>
            </a:r>
            <a:r>
              <a:rPr lang="en-US" sz="2100" dirty="0">
                <a:latin typeface="Arial"/>
                <a:cs typeface="Arial"/>
              </a:rPr>
              <a:t>ésumé, but DO NOT repeat what they can read elsewhere!</a:t>
            </a:r>
            <a:endParaRPr lang="en-US" altLang="zh-TW" sz="2100" dirty="0">
              <a:latin typeface="Arial"/>
              <a:cs typeface="Arial"/>
            </a:endParaRPr>
          </a:p>
          <a:p>
            <a:pPr eaLnBrk="1" hangingPunct="1">
              <a:lnSpc>
                <a:spcPct val="120000"/>
              </a:lnSpc>
            </a:pPr>
            <a:r>
              <a:rPr lang="en-US" altLang="zh-TW" sz="2600" b="1" dirty="0" smtClean="0">
                <a:latin typeface="Arial"/>
                <a:cs typeface="Arial"/>
              </a:rPr>
              <a:t>2</a:t>
            </a:r>
            <a:r>
              <a:rPr lang="en-US" altLang="zh-TW" sz="2600" b="1" baseline="30000" dirty="0" smtClean="0">
                <a:latin typeface="Arial"/>
                <a:cs typeface="Arial"/>
              </a:rPr>
              <a:t>nd</a:t>
            </a:r>
            <a:r>
              <a:rPr lang="en-US" altLang="zh-TW" sz="2600" b="1" dirty="0" smtClean="0">
                <a:latin typeface="Arial"/>
                <a:cs typeface="Arial"/>
              </a:rPr>
              <a:t> </a:t>
            </a:r>
            <a:r>
              <a:rPr lang="en-US" altLang="zh-TW" sz="2600" b="1" dirty="0">
                <a:latin typeface="Arial"/>
                <a:cs typeface="Arial"/>
              </a:rPr>
              <a:t>to Last </a:t>
            </a:r>
            <a:r>
              <a:rPr lang="en-US" altLang="zh-TW" sz="2600" b="1" dirty="0" smtClean="0">
                <a:latin typeface="Arial"/>
                <a:cs typeface="Arial"/>
              </a:rPr>
              <a:t>Paragraph</a:t>
            </a:r>
            <a:endParaRPr lang="en-US" altLang="zh-TW" sz="2600" dirty="0">
              <a:latin typeface="Arial"/>
              <a:cs typeface="Arial"/>
            </a:endParaRPr>
          </a:p>
          <a:p>
            <a:pPr lvl="3" eaLnBrk="1" hangingPunct="1">
              <a:lnSpc>
                <a:spcPct val="120000"/>
              </a:lnSpc>
            </a:pPr>
            <a:r>
              <a:rPr lang="en-US" altLang="zh-TW" sz="2300" dirty="0">
                <a:latin typeface="Arial"/>
                <a:cs typeface="Arial"/>
              </a:rPr>
              <a:t>Refer to enclosures (e.g., resume) &amp; make call for ACTION</a:t>
            </a:r>
          </a:p>
          <a:p>
            <a:pPr eaLnBrk="1" hangingPunct="1">
              <a:lnSpc>
                <a:spcPct val="120000"/>
              </a:lnSpc>
            </a:pPr>
            <a:r>
              <a:rPr lang="en-US" altLang="zh-TW" sz="2600" b="1" dirty="0">
                <a:latin typeface="Arial"/>
                <a:cs typeface="Arial"/>
              </a:rPr>
              <a:t>Last </a:t>
            </a:r>
            <a:r>
              <a:rPr lang="en-US" altLang="zh-TW" sz="2600" b="1" dirty="0" smtClean="0">
                <a:latin typeface="Arial"/>
                <a:cs typeface="Arial"/>
              </a:rPr>
              <a:t>Paragraph</a:t>
            </a:r>
            <a:r>
              <a:rPr lang="en-US" altLang="zh-TW" sz="2600" dirty="0" smtClean="0">
                <a:latin typeface="Arial"/>
                <a:cs typeface="Arial"/>
              </a:rPr>
              <a:t> </a:t>
            </a:r>
            <a:endParaRPr lang="en-US" altLang="zh-TW" sz="2600" dirty="0">
              <a:latin typeface="Arial"/>
              <a:cs typeface="Arial"/>
            </a:endParaRPr>
          </a:p>
          <a:p>
            <a:pPr lvl="3" eaLnBrk="1" hangingPunct="1">
              <a:lnSpc>
                <a:spcPct val="120000"/>
              </a:lnSpc>
            </a:pPr>
            <a:r>
              <a:rPr lang="en-US" altLang="zh-TW" sz="2300" dirty="0">
                <a:latin typeface="Arial"/>
                <a:cs typeface="Arial"/>
              </a:rPr>
              <a:t>Thank the reader for his/her consideration &amp; time</a:t>
            </a:r>
          </a:p>
          <a:p>
            <a:pPr lvl="3" eaLnBrk="1" hangingPunct="1">
              <a:lnSpc>
                <a:spcPct val="120000"/>
              </a:lnSpc>
            </a:pPr>
            <a:r>
              <a:rPr lang="en-US" altLang="zh-TW" sz="2300" dirty="0">
                <a:latin typeface="Arial"/>
                <a:cs typeface="Arial"/>
              </a:rPr>
              <a:t>Complimentary closing (“Sincerely”) </a:t>
            </a:r>
          </a:p>
          <a:p>
            <a:pPr eaLnBrk="1" hangingPunct="1">
              <a:lnSpc>
                <a:spcPct val="120000"/>
              </a:lnSpc>
            </a:pPr>
            <a:r>
              <a:rPr lang="en-US" altLang="zh-TW" sz="2600" dirty="0">
                <a:latin typeface="Arial"/>
                <a:cs typeface="Arial"/>
              </a:rPr>
              <a:t>Hand-written signature AND type your name </a:t>
            </a:r>
          </a:p>
          <a:p>
            <a:pPr eaLnBrk="1" hangingPunct="1">
              <a:lnSpc>
                <a:spcPct val="120000"/>
              </a:lnSpc>
            </a:pPr>
            <a:r>
              <a:rPr lang="en-US" altLang="zh-TW" sz="2600" dirty="0">
                <a:latin typeface="Arial"/>
                <a:cs typeface="Arial"/>
              </a:rPr>
              <a:t>Refer to </a:t>
            </a:r>
            <a:r>
              <a:rPr lang="en-US" altLang="zh-TW" sz="2600" dirty="0" smtClean="0">
                <a:latin typeface="Arial"/>
                <a:cs typeface="Arial"/>
              </a:rPr>
              <a:t>enclosures</a:t>
            </a:r>
            <a:endParaRPr lang="en-US" altLang="zh-TW" sz="2600" dirty="0">
              <a:latin typeface="Arial"/>
              <a:cs typeface="Arial"/>
            </a:endParaRPr>
          </a:p>
        </p:txBody>
      </p:sp>
      <p:sp>
        <p:nvSpPr>
          <p:cNvPr id="6" name="Title 1"/>
          <p:cNvSpPr>
            <a:spLocks noGrp="1"/>
          </p:cNvSpPr>
          <p:nvPr>
            <p:ph type="title"/>
          </p:nvPr>
        </p:nvSpPr>
        <p:spPr>
          <a:xfrm>
            <a:off x="457200" y="82188"/>
            <a:ext cx="8229600" cy="990600"/>
          </a:xfrm>
        </p:spPr>
        <p:txBody>
          <a:bodyPr/>
          <a:lstStyle/>
          <a:p>
            <a:r>
              <a:rPr lang="en-US" dirty="0" smtClean="0"/>
              <a:t>Cover Letter</a:t>
            </a:r>
            <a:endParaRPr lang="en-US" dirty="0"/>
          </a:p>
        </p:txBody>
      </p:sp>
      <p:sp>
        <p:nvSpPr>
          <p:cNvPr id="2" name="Slide Number Placeholder 1"/>
          <p:cNvSpPr>
            <a:spLocks noGrp="1"/>
          </p:cNvSpPr>
          <p:nvPr>
            <p:ph type="sldNum" sz="quarter" idx="12"/>
          </p:nvPr>
        </p:nvSpPr>
        <p:spPr/>
        <p:txBody>
          <a:bodyPr/>
          <a:lstStyle/>
          <a:p>
            <a:fld id="{65D6D358-8A24-7049-A48F-65336BBBFA23}" type="slidenum">
              <a:rPr lang="en-US" smtClean="0"/>
              <a:t>46</a:t>
            </a:fld>
            <a:endParaRPr lang="en-US"/>
          </a:p>
        </p:txBody>
      </p:sp>
    </p:spTree>
    <p:extLst>
      <p:ext uri="{BB962C8B-B14F-4D97-AF65-F5344CB8AC3E}">
        <p14:creationId xmlns:p14="http://schemas.microsoft.com/office/powerpoint/2010/main" val="11063386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normAutofit/>
          </a:bodyPr>
          <a:lstStyle/>
          <a:p>
            <a:r>
              <a:rPr lang="en-US" dirty="0"/>
              <a:t>In </a:t>
            </a:r>
            <a:r>
              <a:rPr lang="en-US" dirty="0" smtClean="0"/>
              <a:t>Summary</a:t>
            </a:r>
            <a:endParaRPr lang="en-US" dirty="0"/>
          </a:p>
        </p:txBody>
      </p:sp>
      <p:sp>
        <p:nvSpPr>
          <p:cNvPr id="2" name="Text Placeholder 1"/>
          <p:cNvSpPr>
            <a:spLocks noGrp="1"/>
          </p:cNvSpPr>
          <p:nvPr>
            <p:ph type="body" idx="1"/>
          </p:nvPr>
        </p:nvSpPr>
        <p:spPr/>
        <p:txBody>
          <a:bodyPr>
            <a:normAutofit/>
          </a:bodyPr>
          <a:lstStyle/>
          <a:p>
            <a:r>
              <a:rPr lang="en-US" b="1" dirty="0">
                <a:solidFill>
                  <a:srgbClr val="000000"/>
                </a:solidFill>
                <a:latin typeface="Arial"/>
                <a:ea typeface="MS PGothic" charset="0"/>
                <a:cs typeface="Arial"/>
              </a:rPr>
              <a:t>Dos</a:t>
            </a:r>
            <a:r>
              <a:rPr lang="en-US" b="1" dirty="0" smtClean="0">
                <a:solidFill>
                  <a:srgbClr val="000000"/>
                </a:solidFill>
                <a:latin typeface="Arial"/>
                <a:ea typeface="MS PGothic" charset="0"/>
                <a:cs typeface="Arial"/>
              </a:rPr>
              <a:t>:</a:t>
            </a:r>
            <a:endParaRPr lang="en-US" b="1" dirty="0">
              <a:solidFill>
                <a:srgbClr val="000000"/>
              </a:solidFill>
              <a:latin typeface="Arial"/>
              <a:ea typeface="MS PGothic" charset="0"/>
              <a:cs typeface="Arial"/>
            </a:endParaRPr>
          </a:p>
        </p:txBody>
      </p:sp>
      <p:sp>
        <p:nvSpPr>
          <p:cNvPr id="97282" name="Content Placeholder 2"/>
          <p:cNvSpPr>
            <a:spLocks noGrp="1"/>
          </p:cNvSpPr>
          <p:nvPr>
            <p:ph sz="half" idx="2"/>
          </p:nvPr>
        </p:nvSpPr>
        <p:spPr>
          <a:xfrm>
            <a:off x="278188" y="2167966"/>
            <a:ext cx="4243977" cy="4498962"/>
          </a:xfrm>
        </p:spPr>
        <p:txBody>
          <a:bodyPr>
            <a:normAutofit/>
          </a:bodyPr>
          <a:lstStyle/>
          <a:p>
            <a:pPr lvl="1" indent="-342900" eaLnBrk="1" hangingPunct="1">
              <a:spcBef>
                <a:spcPts val="0"/>
              </a:spcBef>
              <a:spcAft>
                <a:spcPts val="1200"/>
              </a:spcAft>
              <a:buFont typeface="Arial"/>
              <a:buChar char="•"/>
            </a:pPr>
            <a:r>
              <a:rPr lang="en-US" sz="2400" dirty="0" smtClean="0">
                <a:solidFill>
                  <a:srgbClr val="000000"/>
                </a:solidFill>
                <a:latin typeface="Arial"/>
                <a:ea typeface="Georgia" charset="0"/>
                <a:cs typeface="Arial"/>
              </a:rPr>
              <a:t>Address </a:t>
            </a:r>
            <a:r>
              <a:rPr lang="en-US" sz="2400" dirty="0">
                <a:solidFill>
                  <a:srgbClr val="000000"/>
                </a:solidFill>
                <a:latin typeface="Arial"/>
                <a:ea typeface="Georgia" charset="0"/>
                <a:cs typeface="Arial"/>
              </a:rPr>
              <a:t>the letter to the person who will hire you</a:t>
            </a:r>
          </a:p>
          <a:p>
            <a:pPr lvl="1" indent="-342900" eaLnBrk="1" hangingPunct="1">
              <a:spcBef>
                <a:spcPts val="0"/>
              </a:spcBef>
              <a:spcAft>
                <a:spcPts val="1200"/>
              </a:spcAft>
              <a:buFont typeface="Arial"/>
              <a:buChar char="•"/>
            </a:pPr>
            <a:r>
              <a:rPr lang="en-US" sz="2400" dirty="0">
                <a:solidFill>
                  <a:srgbClr val="000000"/>
                </a:solidFill>
                <a:latin typeface="Arial"/>
                <a:ea typeface="Georgia" charset="0"/>
                <a:cs typeface="Arial"/>
              </a:rPr>
              <a:t>Research the company, position, and mission statement</a:t>
            </a:r>
          </a:p>
          <a:p>
            <a:pPr lvl="1" indent="-342900" eaLnBrk="1" hangingPunct="1">
              <a:spcBef>
                <a:spcPts val="0"/>
              </a:spcBef>
              <a:spcAft>
                <a:spcPts val="1200"/>
              </a:spcAft>
              <a:buFont typeface="Arial"/>
              <a:buChar char="•"/>
            </a:pPr>
            <a:r>
              <a:rPr lang="en-US" sz="2400" dirty="0">
                <a:solidFill>
                  <a:srgbClr val="000000"/>
                </a:solidFill>
                <a:latin typeface="Arial"/>
                <a:ea typeface="Georgia" charset="0"/>
                <a:cs typeface="Arial"/>
              </a:rPr>
              <a:t>Highlight experiences that are relevant to the position</a:t>
            </a:r>
          </a:p>
          <a:p>
            <a:pPr lvl="1" indent="-342900" eaLnBrk="1" hangingPunct="1">
              <a:spcBef>
                <a:spcPts val="0"/>
              </a:spcBef>
              <a:spcAft>
                <a:spcPts val="1200"/>
              </a:spcAft>
              <a:buFont typeface="Arial"/>
              <a:buChar char="•"/>
            </a:pPr>
            <a:r>
              <a:rPr lang="en-US" sz="2400" dirty="0">
                <a:solidFill>
                  <a:srgbClr val="000000"/>
                </a:solidFill>
                <a:latin typeface="Arial"/>
                <a:ea typeface="Georgia" charset="0"/>
                <a:cs typeface="Arial"/>
              </a:rPr>
              <a:t>Error free and on one </a:t>
            </a:r>
            <a:r>
              <a:rPr lang="en-US" sz="2400" dirty="0" smtClean="0">
                <a:solidFill>
                  <a:srgbClr val="000000"/>
                </a:solidFill>
                <a:latin typeface="Arial"/>
                <a:ea typeface="Georgia" charset="0"/>
                <a:cs typeface="Arial"/>
              </a:rPr>
              <a:t>page</a:t>
            </a:r>
            <a:endParaRPr lang="en-US" sz="2400" dirty="0">
              <a:solidFill>
                <a:srgbClr val="000000"/>
              </a:solidFill>
              <a:latin typeface="Arial"/>
              <a:ea typeface="Georgia" charset="0"/>
              <a:cs typeface="Arial"/>
            </a:endParaRPr>
          </a:p>
        </p:txBody>
      </p:sp>
      <p:sp>
        <p:nvSpPr>
          <p:cNvPr id="3" name="Text Placeholder 2"/>
          <p:cNvSpPr>
            <a:spLocks noGrp="1"/>
          </p:cNvSpPr>
          <p:nvPr>
            <p:ph type="body" sz="quarter" idx="3"/>
          </p:nvPr>
        </p:nvSpPr>
        <p:spPr/>
        <p:txBody>
          <a:bodyPr/>
          <a:lstStyle/>
          <a:p>
            <a:r>
              <a:rPr lang="en-US" b="1" dirty="0">
                <a:solidFill>
                  <a:srgbClr val="000000"/>
                </a:solidFill>
                <a:latin typeface="Arial"/>
                <a:ea typeface="MS PGothic" charset="0"/>
                <a:cs typeface="Arial"/>
              </a:rPr>
              <a:t>Do NOTs</a:t>
            </a:r>
            <a:r>
              <a:rPr lang="en-US" b="1" dirty="0" smtClean="0">
                <a:solidFill>
                  <a:srgbClr val="000000"/>
                </a:solidFill>
                <a:latin typeface="Arial"/>
                <a:ea typeface="MS PGothic" charset="0"/>
                <a:cs typeface="Arial"/>
              </a:rPr>
              <a:t>:</a:t>
            </a:r>
            <a:endParaRPr lang="en-US" b="1" dirty="0">
              <a:solidFill>
                <a:srgbClr val="000000"/>
              </a:solidFill>
              <a:latin typeface="Arial"/>
              <a:ea typeface="MS PGothic" charset="0"/>
              <a:cs typeface="Arial"/>
            </a:endParaRPr>
          </a:p>
        </p:txBody>
      </p:sp>
      <p:sp>
        <p:nvSpPr>
          <p:cNvPr id="97283" name="Content Placeholder 3"/>
          <p:cNvSpPr>
            <a:spLocks noGrp="1"/>
          </p:cNvSpPr>
          <p:nvPr>
            <p:ph sz="quarter" idx="4"/>
          </p:nvPr>
        </p:nvSpPr>
        <p:spPr>
          <a:xfrm>
            <a:off x="4575868" y="2167966"/>
            <a:ext cx="4243977" cy="4498962"/>
          </a:xfrm>
        </p:spPr>
        <p:txBody>
          <a:bodyPr>
            <a:normAutofit/>
          </a:bodyPr>
          <a:lstStyle/>
          <a:p>
            <a:pPr lvl="1" indent="-342900">
              <a:spcBef>
                <a:spcPts val="0"/>
              </a:spcBef>
              <a:spcAft>
                <a:spcPts val="1200"/>
              </a:spcAft>
              <a:buFont typeface="Arial"/>
              <a:buChar char="•"/>
            </a:pPr>
            <a:r>
              <a:rPr lang="en-US" sz="2400" dirty="0">
                <a:solidFill>
                  <a:srgbClr val="000000"/>
                </a:solidFill>
                <a:latin typeface="Arial"/>
                <a:ea typeface="Georgia" charset="0"/>
                <a:cs typeface="Arial"/>
              </a:rPr>
              <a:t>Use cliché phrases like, “I’ve wanted to be a Teacher for as long as I can remember.”</a:t>
            </a:r>
          </a:p>
          <a:p>
            <a:pPr lvl="1" indent="-342900">
              <a:spcBef>
                <a:spcPts val="0"/>
              </a:spcBef>
              <a:spcAft>
                <a:spcPts val="1200"/>
              </a:spcAft>
              <a:buFont typeface="Arial"/>
              <a:buChar char="•"/>
            </a:pPr>
            <a:r>
              <a:rPr lang="en-US" sz="2400" dirty="0">
                <a:solidFill>
                  <a:srgbClr val="000000"/>
                </a:solidFill>
                <a:latin typeface="Arial"/>
                <a:ea typeface="Georgia" charset="0"/>
                <a:cs typeface="Arial"/>
              </a:rPr>
              <a:t>Re-state your resume</a:t>
            </a:r>
          </a:p>
          <a:p>
            <a:pPr lvl="1" indent="-342900">
              <a:spcBef>
                <a:spcPts val="0"/>
              </a:spcBef>
              <a:spcAft>
                <a:spcPts val="1200"/>
              </a:spcAft>
              <a:buFont typeface="Arial"/>
              <a:buChar char="•"/>
            </a:pPr>
            <a:r>
              <a:rPr lang="en-US" sz="2400" dirty="0">
                <a:solidFill>
                  <a:srgbClr val="000000"/>
                </a:solidFill>
                <a:latin typeface="Arial"/>
                <a:ea typeface="Georgia" charset="0"/>
                <a:cs typeface="Arial"/>
              </a:rPr>
              <a:t>Forget about your application (If you don’t hear from the employer within 2 weeks, follow up!)</a:t>
            </a:r>
          </a:p>
          <a:p>
            <a:pPr lvl="2" eaLnBrk="1" hangingPunct="1">
              <a:buFont typeface="Arial" charset="0"/>
              <a:buNone/>
            </a:pPr>
            <a:endParaRPr lang="en-US" sz="2200" dirty="0">
              <a:solidFill>
                <a:srgbClr val="000000"/>
              </a:solidFill>
              <a:latin typeface="Arial"/>
              <a:ea typeface="Georgia" charset="0"/>
              <a:cs typeface="Arial"/>
            </a:endParaRPr>
          </a:p>
          <a:p>
            <a:pPr marL="0" indent="0" eaLnBrk="1" hangingPunct="1"/>
            <a:endParaRPr lang="en-US" sz="2200" dirty="0">
              <a:solidFill>
                <a:srgbClr val="000000"/>
              </a:solidFill>
              <a:latin typeface="Arial"/>
              <a:ea typeface="MS PGothic" charset="0"/>
              <a:cs typeface="Arial"/>
            </a:endParaRPr>
          </a:p>
          <a:p>
            <a:pPr marL="0" indent="0" eaLnBrk="1" hangingPunct="1">
              <a:buFont typeface="Wingdings" charset="0"/>
              <a:buNone/>
            </a:pPr>
            <a:endParaRPr lang="en-US" sz="2200" dirty="0">
              <a:solidFill>
                <a:srgbClr val="000000"/>
              </a:solidFill>
              <a:latin typeface="Arial"/>
              <a:ea typeface="MS PGothic" charset="0"/>
              <a:cs typeface="Arial"/>
            </a:endParaRPr>
          </a:p>
        </p:txBody>
      </p:sp>
    </p:spTree>
    <p:extLst>
      <p:ext uri="{BB962C8B-B14F-4D97-AF65-F5344CB8AC3E}">
        <p14:creationId xmlns:p14="http://schemas.microsoft.com/office/powerpoint/2010/main" val="19288210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altLang="zh-TW" b="1" dirty="0">
                <a:latin typeface="Times New Roman" charset="0"/>
                <a:ea typeface="PMingLiU" charset="0"/>
                <a:cs typeface="PMingLiU" charset="0"/>
              </a:rPr>
              <a:t>3 Types of R</a:t>
            </a:r>
            <a:r>
              <a:rPr lang="en-US" b="1" dirty="0">
                <a:latin typeface="Times New Roman" charset="0"/>
              </a:rPr>
              <a:t>ésumé</a:t>
            </a:r>
            <a:r>
              <a:rPr lang="en-US" altLang="zh-TW" b="1" dirty="0">
                <a:latin typeface="Times New Roman" charset="0"/>
                <a:ea typeface="PMingLiU" charset="0"/>
                <a:cs typeface="PMingLiU" charset="0"/>
              </a:rPr>
              <a:t> </a:t>
            </a:r>
            <a:endParaRPr lang="en-US" b="1" dirty="0">
              <a:latin typeface="Times New Roman" charset="0"/>
            </a:endParaRPr>
          </a:p>
        </p:txBody>
      </p:sp>
      <p:sp>
        <p:nvSpPr>
          <p:cNvPr id="10243" name="Rectangle 3"/>
          <p:cNvSpPr>
            <a:spLocks noGrp="1" noChangeArrowheads="1"/>
          </p:cNvSpPr>
          <p:nvPr>
            <p:ph type="body" idx="1"/>
          </p:nvPr>
        </p:nvSpPr>
        <p:spPr/>
        <p:txBody>
          <a:bodyPr>
            <a:normAutofit lnSpcReduction="10000"/>
          </a:bodyPr>
          <a:lstStyle/>
          <a:p>
            <a:pPr algn="ctr" eaLnBrk="1" hangingPunct="1">
              <a:lnSpc>
                <a:spcPct val="90000"/>
              </a:lnSpc>
              <a:buFont typeface="Symbol" charset="0"/>
              <a:buNone/>
            </a:pPr>
            <a:r>
              <a:rPr lang="en-US" altLang="zh-TW" sz="2800" b="1" dirty="0">
                <a:solidFill>
                  <a:srgbClr val="FF0000"/>
                </a:solidFill>
                <a:latin typeface="Times New Roman" charset="0"/>
                <a:ea typeface="PMingLiU" charset="0"/>
                <a:cs typeface="PMingLiU" charset="0"/>
              </a:rPr>
              <a:t>1) Chronological</a:t>
            </a:r>
          </a:p>
          <a:p>
            <a:pPr eaLnBrk="1" hangingPunct="1">
              <a:lnSpc>
                <a:spcPct val="130000"/>
              </a:lnSpc>
            </a:pPr>
            <a:r>
              <a:rPr lang="en-US" altLang="zh-TW" sz="2800" u="sng" dirty="0">
                <a:latin typeface="Times New Roman" charset="0"/>
                <a:ea typeface="PMingLiU" charset="0"/>
                <a:cs typeface="PMingLiU" charset="0"/>
              </a:rPr>
              <a:t>Ordered by dates </a:t>
            </a:r>
            <a:r>
              <a:rPr lang="en-US" altLang="zh-TW" sz="2800" dirty="0">
                <a:latin typeface="Times New Roman" charset="0"/>
                <a:ea typeface="PMingLiU" charset="0"/>
                <a:cs typeface="PMingLiU" charset="0"/>
              </a:rPr>
              <a:t>of employment/experience</a:t>
            </a:r>
            <a:endParaRPr lang="en-US" altLang="zh-TW" sz="2800" dirty="0">
              <a:latin typeface="Comic Sans MS" charset="0"/>
              <a:ea typeface="PMingLiU" charset="0"/>
              <a:cs typeface="PMingLiU" charset="0"/>
            </a:endParaRPr>
          </a:p>
          <a:p>
            <a:pPr eaLnBrk="1" hangingPunct="1">
              <a:lnSpc>
                <a:spcPct val="130000"/>
              </a:lnSpc>
            </a:pPr>
            <a:r>
              <a:rPr lang="en-US" altLang="zh-TW" sz="2800" dirty="0">
                <a:latin typeface="Times New Roman" charset="0"/>
                <a:ea typeface="PMingLiU" charset="0"/>
                <a:cs typeface="PMingLiU" charset="0"/>
              </a:rPr>
              <a:t>Provides work history in </a:t>
            </a:r>
            <a:r>
              <a:rPr lang="en-US" altLang="zh-TW" sz="2800" dirty="0" smtClean="0">
                <a:latin typeface="Times New Roman" charset="0"/>
                <a:ea typeface="PMingLiU" charset="0"/>
                <a:cs typeface="PMingLiU" charset="0"/>
              </a:rPr>
              <a:t>order</a:t>
            </a:r>
          </a:p>
          <a:p>
            <a:pPr lvl="1">
              <a:lnSpc>
                <a:spcPct val="130000"/>
              </a:lnSpc>
            </a:pPr>
            <a:r>
              <a:rPr lang="en-US" altLang="zh-TW" sz="2400" dirty="0" smtClean="0">
                <a:latin typeface="Times New Roman" charset="0"/>
                <a:ea typeface="PMingLiU" charset="0"/>
                <a:cs typeface="PMingLiU" charset="0"/>
              </a:rPr>
              <a:t>Highlights progress toward a career</a:t>
            </a:r>
            <a:endParaRPr lang="en-US" altLang="zh-TW" sz="2400" dirty="0" smtClean="0">
              <a:latin typeface="Comic Sans MS" charset="0"/>
              <a:ea typeface="PMingLiU" charset="0"/>
              <a:cs typeface="PMingLiU" charset="0"/>
            </a:endParaRPr>
          </a:p>
          <a:p>
            <a:pPr eaLnBrk="1" hangingPunct="1">
              <a:lnSpc>
                <a:spcPct val="130000"/>
              </a:lnSpc>
            </a:pPr>
            <a:r>
              <a:rPr lang="en-US" altLang="zh-TW" sz="2800" dirty="0" smtClean="0">
                <a:latin typeface="Times New Roman" charset="0"/>
                <a:ea typeface="PMingLiU" charset="0"/>
                <a:cs typeface="PMingLiU" charset="0"/>
              </a:rPr>
              <a:t>Demonstrates a stable or continuous work history</a:t>
            </a:r>
            <a:endParaRPr lang="en-US" altLang="zh-TW" sz="2800" dirty="0" smtClean="0">
              <a:latin typeface="Comic Sans MS" charset="0"/>
              <a:ea typeface="PMingLiU" charset="0"/>
              <a:cs typeface="PMingLiU" charset="0"/>
            </a:endParaRPr>
          </a:p>
          <a:p>
            <a:pPr eaLnBrk="1" hangingPunct="1">
              <a:lnSpc>
                <a:spcPct val="130000"/>
              </a:lnSpc>
            </a:pPr>
            <a:r>
              <a:rPr lang="en-US" altLang="zh-TW" sz="2800" dirty="0" smtClean="0">
                <a:latin typeface="Times New Roman" charset="0"/>
                <a:ea typeface="PMingLiU" charset="0"/>
                <a:cs typeface="PMingLiU" charset="0"/>
              </a:rPr>
              <a:t>Emphasizes </a:t>
            </a:r>
            <a:r>
              <a:rPr lang="en-US" altLang="zh-TW" sz="2800" dirty="0">
                <a:latin typeface="Times New Roman" charset="0"/>
                <a:ea typeface="PMingLiU" charset="0"/>
                <a:cs typeface="PMingLiU" charset="0"/>
              </a:rPr>
              <a:t>most recent job, even if it is not the most impressive</a:t>
            </a:r>
            <a:endParaRPr lang="en-US" altLang="zh-TW" sz="2800" dirty="0">
              <a:latin typeface="Comic Sans MS" charset="0"/>
              <a:ea typeface="PMingLiU" charset="0"/>
              <a:cs typeface="PMingLiU" charset="0"/>
            </a:endParaRPr>
          </a:p>
          <a:p>
            <a:pPr eaLnBrk="1" hangingPunct="1">
              <a:lnSpc>
                <a:spcPct val="130000"/>
              </a:lnSpc>
            </a:pPr>
            <a:r>
              <a:rPr lang="en-US" altLang="zh-TW" sz="2800" u="sng" dirty="0">
                <a:latin typeface="Times New Roman" charset="0"/>
                <a:ea typeface="PMingLiU" charset="0"/>
                <a:cs typeface="PMingLiU" charset="0"/>
              </a:rPr>
              <a:t>As a result, does NOT highlight transferable skills</a:t>
            </a:r>
            <a:endParaRPr lang="en-US" sz="2800" u="sng" dirty="0">
              <a:latin typeface="Times New Roman" charset="0"/>
            </a:endParaRPr>
          </a:p>
        </p:txBody>
      </p:sp>
    </p:spTree>
    <p:extLst>
      <p:ext uri="{BB962C8B-B14F-4D97-AF65-F5344CB8AC3E}">
        <p14:creationId xmlns:p14="http://schemas.microsoft.com/office/powerpoint/2010/main" val="38762467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ltLang="zh-TW" b="1">
                <a:latin typeface="Times New Roman" charset="0"/>
                <a:ea typeface="PMingLiU" charset="0"/>
                <a:cs typeface="PMingLiU" charset="0"/>
              </a:rPr>
              <a:t>3 Types of R</a:t>
            </a:r>
            <a:r>
              <a:rPr lang="en-US" b="1">
                <a:latin typeface="Times New Roman" charset="0"/>
              </a:rPr>
              <a:t>ésumé</a:t>
            </a:r>
            <a:r>
              <a:rPr lang="en-US" altLang="zh-TW" b="1">
                <a:latin typeface="Times New Roman" charset="0"/>
                <a:ea typeface="PMingLiU" charset="0"/>
                <a:cs typeface="PMingLiU" charset="0"/>
              </a:rPr>
              <a:t> </a:t>
            </a:r>
            <a:endParaRPr lang="en-US">
              <a:latin typeface="Times New Roman" charset="0"/>
            </a:endParaRPr>
          </a:p>
        </p:txBody>
      </p:sp>
      <p:sp>
        <p:nvSpPr>
          <p:cNvPr id="11267" name="Rectangle 3"/>
          <p:cNvSpPr>
            <a:spLocks noGrp="1" noChangeArrowheads="1"/>
          </p:cNvSpPr>
          <p:nvPr>
            <p:ph type="body" idx="1"/>
          </p:nvPr>
        </p:nvSpPr>
        <p:spPr/>
        <p:txBody>
          <a:bodyPr/>
          <a:lstStyle/>
          <a:p>
            <a:pPr algn="ctr" eaLnBrk="1" hangingPunct="1">
              <a:lnSpc>
                <a:spcPct val="90000"/>
              </a:lnSpc>
              <a:buFont typeface="Symbol" charset="0"/>
              <a:buNone/>
            </a:pPr>
            <a:r>
              <a:rPr lang="en-US" altLang="zh-TW" sz="2800" b="1">
                <a:solidFill>
                  <a:srgbClr val="FF0000"/>
                </a:solidFill>
                <a:latin typeface="Times New Roman" charset="0"/>
                <a:ea typeface="PMingLiU" charset="0"/>
                <a:cs typeface="PMingLiU" charset="0"/>
              </a:rPr>
              <a:t>2) Functional</a:t>
            </a:r>
          </a:p>
          <a:p>
            <a:pPr eaLnBrk="1" hangingPunct="1">
              <a:lnSpc>
                <a:spcPct val="110000"/>
              </a:lnSpc>
            </a:pPr>
            <a:r>
              <a:rPr lang="en-US" altLang="zh-TW" sz="2800">
                <a:latin typeface="Times New Roman" charset="0"/>
                <a:ea typeface="PMingLiU" charset="0"/>
                <a:cs typeface="PMingLiU" charset="0"/>
              </a:rPr>
              <a:t>Organized around specific skills</a:t>
            </a:r>
            <a:endParaRPr lang="en-US" altLang="zh-TW" sz="2800">
              <a:latin typeface="Comic Sans MS" charset="0"/>
              <a:ea typeface="PMingLiU" charset="0"/>
              <a:cs typeface="PMingLiU" charset="0"/>
            </a:endParaRPr>
          </a:p>
          <a:p>
            <a:pPr eaLnBrk="1" hangingPunct="1">
              <a:lnSpc>
                <a:spcPct val="110000"/>
              </a:lnSpc>
            </a:pPr>
            <a:r>
              <a:rPr lang="en-US" altLang="zh-TW" sz="2800" u="sng">
                <a:latin typeface="Times New Roman" charset="0"/>
                <a:ea typeface="PMingLiU" charset="0"/>
                <a:cs typeface="PMingLiU" charset="0"/>
              </a:rPr>
              <a:t>Emphasizes strengths directly related to job</a:t>
            </a:r>
            <a:endParaRPr lang="en-US" altLang="zh-TW" sz="2800">
              <a:latin typeface="Comic Sans MS" charset="0"/>
              <a:ea typeface="PMingLiU" charset="0"/>
              <a:cs typeface="PMingLiU" charset="0"/>
            </a:endParaRPr>
          </a:p>
          <a:p>
            <a:pPr eaLnBrk="1" hangingPunct="1">
              <a:lnSpc>
                <a:spcPct val="110000"/>
              </a:lnSpc>
            </a:pPr>
            <a:r>
              <a:rPr lang="en-US" altLang="zh-TW" sz="2800">
                <a:latin typeface="Times New Roman" charset="0"/>
                <a:ea typeface="PMingLiU" charset="0"/>
                <a:cs typeface="PMingLiU" charset="0"/>
              </a:rPr>
              <a:t>Allows those who are entering or changing careers to demonstrate applicability of skills gathered elsewhere</a:t>
            </a:r>
            <a:endParaRPr lang="en-US" altLang="zh-TW" sz="2800">
              <a:latin typeface="Comic Sans MS" charset="0"/>
              <a:ea typeface="PMingLiU" charset="0"/>
              <a:cs typeface="PMingLiU" charset="0"/>
            </a:endParaRPr>
          </a:p>
          <a:p>
            <a:pPr eaLnBrk="1" hangingPunct="1">
              <a:lnSpc>
                <a:spcPct val="110000"/>
              </a:lnSpc>
            </a:pPr>
            <a:r>
              <a:rPr lang="en-US" altLang="zh-TW" sz="2800">
                <a:latin typeface="Times New Roman" charset="0"/>
                <a:ea typeface="PMingLiU" charset="0"/>
                <a:cs typeface="PMingLiU" charset="0"/>
              </a:rPr>
              <a:t>Downplays gaps in employment history and unrelated (or lack of) employment experience</a:t>
            </a:r>
            <a:endParaRPr lang="en-US" altLang="zh-TW" sz="2800">
              <a:latin typeface="Comic Sans MS" charset="0"/>
              <a:ea typeface="PMingLiU" charset="0"/>
              <a:cs typeface="PMingLiU" charset="0"/>
            </a:endParaRPr>
          </a:p>
          <a:p>
            <a:pPr eaLnBrk="1" hangingPunct="1">
              <a:lnSpc>
                <a:spcPct val="90000"/>
              </a:lnSpc>
              <a:buFont typeface="Symbol" charset="0"/>
              <a:buNone/>
            </a:pPr>
            <a:endParaRPr lang="en-US" sz="2800">
              <a:latin typeface="Times New Roman" charset="0"/>
            </a:endParaRPr>
          </a:p>
        </p:txBody>
      </p:sp>
    </p:spTree>
    <p:extLst>
      <p:ext uri="{BB962C8B-B14F-4D97-AF65-F5344CB8AC3E}">
        <p14:creationId xmlns:p14="http://schemas.microsoft.com/office/powerpoint/2010/main" val="36293880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altLang="zh-TW" b="1">
                <a:latin typeface="Times New Roman" charset="0"/>
                <a:ea typeface="PMingLiU" charset="0"/>
                <a:cs typeface="PMingLiU" charset="0"/>
              </a:rPr>
              <a:t>3 Types of R</a:t>
            </a:r>
            <a:r>
              <a:rPr lang="en-US" b="1">
                <a:latin typeface="Times New Roman" charset="0"/>
              </a:rPr>
              <a:t>ésumé</a:t>
            </a:r>
            <a:r>
              <a:rPr lang="en-US" altLang="zh-TW" b="1">
                <a:latin typeface="Times New Roman" charset="0"/>
                <a:ea typeface="PMingLiU" charset="0"/>
                <a:cs typeface="PMingLiU" charset="0"/>
              </a:rPr>
              <a:t> </a:t>
            </a:r>
            <a:endParaRPr lang="en-US">
              <a:latin typeface="Times New Roman" charset="0"/>
            </a:endParaRPr>
          </a:p>
        </p:txBody>
      </p:sp>
      <p:sp>
        <p:nvSpPr>
          <p:cNvPr id="12291" name="Rectangle 3"/>
          <p:cNvSpPr>
            <a:spLocks noGrp="1" noChangeArrowheads="1"/>
          </p:cNvSpPr>
          <p:nvPr>
            <p:ph type="body" idx="1"/>
          </p:nvPr>
        </p:nvSpPr>
        <p:spPr/>
        <p:txBody>
          <a:bodyPr>
            <a:normAutofit fontScale="92500"/>
          </a:bodyPr>
          <a:lstStyle/>
          <a:p>
            <a:pPr algn="ctr" eaLnBrk="1" hangingPunct="1">
              <a:lnSpc>
                <a:spcPct val="90000"/>
              </a:lnSpc>
              <a:buFont typeface="Symbol" charset="0"/>
              <a:buNone/>
            </a:pPr>
            <a:r>
              <a:rPr lang="en-US" altLang="zh-TW" sz="2800" b="1">
                <a:solidFill>
                  <a:srgbClr val="FF0000"/>
                </a:solidFill>
                <a:latin typeface="Times New Roman" charset="0"/>
                <a:ea typeface="PMingLiU" charset="0"/>
                <a:cs typeface="PMingLiU" charset="0"/>
              </a:rPr>
              <a:t>3) Chrono-Functional</a:t>
            </a:r>
          </a:p>
          <a:p>
            <a:pPr eaLnBrk="1" hangingPunct="1">
              <a:lnSpc>
                <a:spcPct val="125000"/>
              </a:lnSpc>
            </a:pPr>
            <a:r>
              <a:rPr lang="en-US" altLang="zh-TW">
                <a:latin typeface="Times New Roman" charset="0"/>
                <a:ea typeface="PMingLiU" charset="0"/>
                <a:cs typeface="PMingLiU" charset="0"/>
              </a:rPr>
              <a:t>A blend of chronological/functional</a:t>
            </a:r>
            <a:endParaRPr lang="en-US" altLang="zh-TW">
              <a:latin typeface="Comic Sans MS" charset="0"/>
              <a:ea typeface="PMingLiU" charset="0"/>
              <a:cs typeface="PMingLiU" charset="0"/>
            </a:endParaRPr>
          </a:p>
          <a:p>
            <a:pPr eaLnBrk="1" hangingPunct="1">
              <a:lnSpc>
                <a:spcPct val="125000"/>
              </a:lnSpc>
            </a:pPr>
            <a:r>
              <a:rPr lang="en-US" altLang="zh-TW">
                <a:latin typeface="Times New Roman" charset="0"/>
                <a:ea typeface="PMingLiU" charset="0"/>
                <a:cs typeface="PMingLiU" charset="0"/>
              </a:rPr>
              <a:t>Very common; has the strengths of both formats</a:t>
            </a:r>
            <a:endParaRPr lang="en-US" altLang="zh-TW">
              <a:latin typeface="Comic Sans MS" charset="0"/>
              <a:ea typeface="PMingLiU" charset="0"/>
              <a:cs typeface="PMingLiU" charset="0"/>
            </a:endParaRPr>
          </a:p>
          <a:p>
            <a:pPr eaLnBrk="1" hangingPunct="1">
              <a:lnSpc>
                <a:spcPct val="125000"/>
              </a:lnSpc>
            </a:pPr>
            <a:r>
              <a:rPr lang="en-US" altLang="zh-TW">
                <a:latin typeface="Times New Roman" charset="0"/>
                <a:ea typeface="PMingLiU" charset="0"/>
                <a:cs typeface="PMingLiU" charset="0"/>
              </a:rPr>
              <a:t>Room for emphasis on extracurricular &amp; college activities</a:t>
            </a:r>
            <a:endParaRPr lang="en-US" altLang="zh-TW">
              <a:latin typeface="Comic Sans MS" charset="0"/>
              <a:ea typeface="PMingLiU" charset="0"/>
              <a:cs typeface="PMingLiU" charset="0"/>
            </a:endParaRPr>
          </a:p>
          <a:p>
            <a:pPr eaLnBrk="1" hangingPunct="1">
              <a:lnSpc>
                <a:spcPct val="125000"/>
              </a:lnSpc>
            </a:pPr>
            <a:r>
              <a:rPr lang="en-US" altLang="zh-TW">
                <a:latin typeface="Times New Roman" charset="0"/>
                <a:ea typeface="PMingLiU" charset="0"/>
                <a:cs typeface="PMingLiU" charset="0"/>
              </a:rPr>
              <a:t>Difficult to write!!! (Difficult to keep formatting consistent w/in sections)</a:t>
            </a:r>
            <a:endParaRPr lang="en-US" altLang="zh-TW">
              <a:latin typeface="Comic Sans MS" charset="0"/>
              <a:ea typeface="PMingLiU" charset="0"/>
              <a:cs typeface="PMingLiU" charset="0"/>
            </a:endParaRPr>
          </a:p>
          <a:p>
            <a:pPr eaLnBrk="1" hangingPunct="1">
              <a:lnSpc>
                <a:spcPct val="90000"/>
              </a:lnSpc>
              <a:buFont typeface="Symbol" charset="0"/>
              <a:buNone/>
            </a:pPr>
            <a:endParaRPr lang="en-US">
              <a:latin typeface="Times New Roman" charset="0"/>
            </a:endParaRPr>
          </a:p>
        </p:txBody>
      </p:sp>
    </p:spTree>
    <p:extLst>
      <p:ext uri="{BB962C8B-B14F-4D97-AF65-F5344CB8AC3E}">
        <p14:creationId xmlns:p14="http://schemas.microsoft.com/office/powerpoint/2010/main" val="15566986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pPr algn="ctr" eaLnBrk="1" hangingPunct="1"/>
            <a:r>
              <a:rPr lang="en-US" altLang="zh-TW" sz="3600" b="1" dirty="0">
                <a:latin typeface="Times New Roman" charset="0"/>
                <a:ea typeface="PMingLiU" charset="0"/>
                <a:cs typeface="PMingLiU" charset="0"/>
              </a:rPr>
              <a:t>Frequently Asked Questions:</a:t>
            </a:r>
            <a:endParaRPr lang="en-US" sz="3600" b="1" dirty="0">
              <a:latin typeface="Times New Roman" charset="0"/>
              <a:cs typeface="Times New Roman" charset="0"/>
            </a:endParaRPr>
          </a:p>
        </p:txBody>
      </p:sp>
      <p:sp>
        <p:nvSpPr>
          <p:cNvPr id="14339" name="Rectangle 3"/>
          <p:cNvSpPr>
            <a:spLocks noGrp="1" noChangeArrowheads="1"/>
          </p:cNvSpPr>
          <p:nvPr>
            <p:ph type="body" idx="1"/>
          </p:nvPr>
        </p:nvSpPr>
        <p:spPr>
          <a:xfrm>
            <a:off x="457200" y="1143000"/>
            <a:ext cx="8229600" cy="4724400"/>
          </a:xfrm>
        </p:spPr>
        <p:txBody>
          <a:bodyPr>
            <a:normAutofit/>
          </a:bodyPr>
          <a:lstStyle/>
          <a:p>
            <a:pPr marL="0" indent="0" eaLnBrk="1" hangingPunct="1">
              <a:buNone/>
            </a:pPr>
            <a:r>
              <a:rPr lang="en-US" altLang="zh-TW" b="1" dirty="0">
                <a:latin typeface="Times New Roman" charset="0"/>
                <a:ea typeface="PMingLiU" charset="0"/>
                <a:cs typeface="PMingLiU" charset="0"/>
              </a:rPr>
              <a:t>1. HOW LONG SHOULD MY</a:t>
            </a:r>
            <a:r>
              <a:rPr lang="en-US" altLang="zh-TW" b="1" dirty="0">
                <a:solidFill>
                  <a:srgbClr val="F4F4F4"/>
                </a:solidFill>
                <a:latin typeface="Times New Roman" charset="0"/>
                <a:ea typeface="PMingLiU" charset="0"/>
                <a:cs typeface="PMingLiU" charset="0"/>
              </a:rPr>
              <a:t> </a:t>
            </a:r>
            <a:r>
              <a:rPr lang="en-US" altLang="zh-TW" b="1" dirty="0">
                <a:latin typeface="Times New Roman" charset="0"/>
              </a:rPr>
              <a:t>R</a:t>
            </a:r>
            <a:r>
              <a:rPr lang="en-US" b="1" dirty="0">
                <a:latin typeface="Times New Roman" charset="0"/>
              </a:rPr>
              <a:t>ésumé</a:t>
            </a:r>
            <a:r>
              <a:rPr lang="en-US" altLang="zh-TW" b="1" dirty="0">
                <a:latin typeface="Times New Roman" charset="0"/>
                <a:ea typeface="PMingLiU" charset="0"/>
                <a:cs typeface="PMingLiU" charset="0"/>
              </a:rPr>
              <a:t> BE?</a:t>
            </a:r>
            <a:endParaRPr lang="en-US" altLang="zh-TW" dirty="0">
              <a:latin typeface="Times New Roman" charset="0"/>
              <a:ea typeface="PMingLiU" charset="0"/>
              <a:cs typeface="PMingLiU" charset="0"/>
            </a:endParaRPr>
          </a:p>
          <a:p>
            <a:pPr lvl="1" eaLnBrk="1" hangingPunct="1">
              <a:lnSpc>
                <a:spcPct val="125000"/>
              </a:lnSpc>
              <a:spcBef>
                <a:spcPct val="45000"/>
              </a:spcBef>
            </a:pPr>
            <a:r>
              <a:rPr lang="en-US" altLang="zh-TW" sz="2700" dirty="0">
                <a:latin typeface="Times New Roman" charset="0"/>
                <a:ea typeface="PMingLiU" charset="0"/>
                <a:cs typeface="PMingLiU" charset="0"/>
              </a:rPr>
              <a:t>One page!!! Readability and brevity are the major points</a:t>
            </a:r>
          </a:p>
          <a:p>
            <a:pPr lvl="2" eaLnBrk="1" hangingPunct="1">
              <a:lnSpc>
                <a:spcPct val="125000"/>
              </a:lnSpc>
              <a:spcBef>
                <a:spcPct val="45000"/>
              </a:spcBef>
            </a:pPr>
            <a:r>
              <a:rPr lang="en-US" altLang="zh-TW" sz="2300" dirty="0" smtClean="0">
                <a:latin typeface="Times New Roman" charset="0"/>
                <a:ea typeface="PMingLiU" charset="0"/>
                <a:cs typeface="PMingLiU" charset="0"/>
              </a:rPr>
              <a:t>Yes, for real, 1 page</a:t>
            </a:r>
          </a:p>
          <a:p>
            <a:pPr lvl="2" eaLnBrk="1" hangingPunct="1">
              <a:lnSpc>
                <a:spcPct val="125000"/>
              </a:lnSpc>
              <a:spcBef>
                <a:spcPct val="45000"/>
              </a:spcBef>
            </a:pPr>
            <a:r>
              <a:rPr lang="en-US" altLang="zh-TW" sz="2300" dirty="0" smtClean="0">
                <a:latin typeface="Times New Roman" charset="0"/>
                <a:ea typeface="PMingLiU" charset="0"/>
                <a:cs typeface="PMingLiU" charset="0"/>
              </a:rPr>
              <a:t>It’s </a:t>
            </a:r>
            <a:r>
              <a:rPr lang="en-US" altLang="zh-TW" sz="2300" dirty="0">
                <a:latin typeface="Times New Roman" charset="0"/>
                <a:ea typeface="PMingLiU" charset="0"/>
                <a:cs typeface="PMingLiU" charset="0"/>
              </a:rPr>
              <a:t>an introduction to the best &amp; most relevant that you have to offer. Use your cover-letter to flesh yourself out</a:t>
            </a:r>
            <a:r>
              <a:rPr lang="en-US" altLang="zh-TW" sz="2300" dirty="0" smtClean="0">
                <a:latin typeface="Times New Roman" charset="0"/>
                <a:ea typeface="PMingLiU" charset="0"/>
                <a:cs typeface="PMingLiU" charset="0"/>
              </a:rPr>
              <a:t>!</a:t>
            </a:r>
            <a:endParaRPr lang="en-US" altLang="zh-TW" sz="2300" dirty="0">
              <a:latin typeface="Times New Roman" charset="0"/>
              <a:ea typeface="PMingLiU" charset="0"/>
              <a:cs typeface="PMingLiU" charset="0"/>
            </a:endParaRPr>
          </a:p>
        </p:txBody>
      </p:sp>
    </p:spTree>
    <p:extLst>
      <p:ext uri="{BB962C8B-B14F-4D97-AF65-F5344CB8AC3E}">
        <p14:creationId xmlns:p14="http://schemas.microsoft.com/office/powerpoint/2010/main" val="16094813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56524" y="385830"/>
            <a:ext cx="8260740" cy="5890125"/>
          </a:xfrm>
        </p:spPr>
        <p:txBody>
          <a:bodyPr>
            <a:normAutofit/>
          </a:bodyPr>
          <a:lstStyle/>
          <a:p>
            <a:pPr marL="0" indent="0" eaLnBrk="1" hangingPunct="1">
              <a:buNone/>
            </a:pPr>
            <a:r>
              <a:rPr lang="en-US" altLang="zh-TW" b="1" dirty="0">
                <a:latin typeface="Times New Roman" charset="0"/>
                <a:ea typeface="PMingLiU" charset="0"/>
                <a:cs typeface="PMingLiU" charset="0"/>
              </a:rPr>
              <a:t>2. SHOULD I INCLUDE A “JOB OBJECTIVE”?</a:t>
            </a:r>
            <a:endParaRPr lang="en-US" altLang="zh-TW" dirty="0">
              <a:latin typeface="Times New Roman" charset="0"/>
              <a:ea typeface="PMingLiU" charset="0"/>
              <a:cs typeface="PMingLiU" charset="0"/>
            </a:endParaRPr>
          </a:p>
          <a:p>
            <a:pPr lvl="1" eaLnBrk="1" hangingPunct="1">
              <a:lnSpc>
                <a:spcPct val="125000"/>
              </a:lnSpc>
              <a:spcBef>
                <a:spcPct val="50000"/>
              </a:spcBef>
            </a:pPr>
            <a:r>
              <a:rPr lang="en-US" altLang="zh-TW" sz="2700" dirty="0">
                <a:latin typeface="Times New Roman" charset="0"/>
                <a:ea typeface="PMingLiU" charset="0"/>
                <a:cs typeface="PMingLiU" charset="0"/>
              </a:rPr>
              <a:t>This is much less common now that most people send cover letters with their </a:t>
            </a:r>
            <a:r>
              <a:rPr lang="en-US" altLang="zh-TW" sz="2700" dirty="0">
                <a:solidFill>
                  <a:srgbClr val="F4F4F4"/>
                </a:solidFill>
                <a:latin typeface="Times New Roman" charset="0"/>
                <a:ea typeface="PMingLiU" charset="0"/>
                <a:cs typeface="PMingLiU" charset="0"/>
              </a:rPr>
              <a:t>r</a:t>
            </a:r>
            <a:r>
              <a:rPr lang="en-US" sz="2700" dirty="0">
                <a:solidFill>
                  <a:srgbClr val="F4F4F4"/>
                </a:solidFill>
                <a:latin typeface="Times New Roman" charset="0"/>
              </a:rPr>
              <a:t>ésumé</a:t>
            </a:r>
            <a:r>
              <a:rPr lang="en-US" altLang="zh-TW" sz="2700" dirty="0">
                <a:latin typeface="Times New Roman" charset="0"/>
                <a:ea typeface="PMingLiU" charset="0"/>
                <a:cs typeface="PMingLiU" charset="0"/>
              </a:rPr>
              <a:t> </a:t>
            </a:r>
          </a:p>
          <a:p>
            <a:pPr lvl="1" eaLnBrk="1" hangingPunct="1">
              <a:lnSpc>
                <a:spcPct val="125000"/>
              </a:lnSpc>
              <a:spcBef>
                <a:spcPct val="50000"/>
              </a:spcBef>
            </a:pPr>
            <a:r>
              <a:rPr lang="en-US" altLang="zh-TW" sz="2700" dirty="0">
                <a:latin typeface="Times New Roman" charset="0"/>
                <a:ea typeface="PMingLiU" charset="0"/>
                <a:cs typeface="PMingLiU" charset="0"/>
              </a:rPr>
              <a:t>If you do include a job objective, it goes just below your name &amp; contact info (e.g., it is the second block of information on your </a:t>
            </a:r>
            <a:r>
              <a:rPr lang="en-US" altLang="zh-TW" sz="2700" dirty="0">
                <a:solidFill>
                  <a:srgbClr val="000000"/>
                </a:solidFill>
                <a:latin typeface="Times New Roman" charset="0"/>
                <a:ea typeface="PMingLiU" charset="0"/>
                <a:cs typeface="PMingLiU" charset="0"/>
              </a:rPr>
              <a:t>r</a:t>
            </a:r>
            <a:r>
              <a:rPr lang="en-US" sz="2700" dirty="0">
                <a:solidFill>
                  <a:srgbClr val="000000"/>
                </a:solidFill>
                <a:latin typeface="Times New Roman" charset="0"/>
              </a:rPr>
              <a:t>ésumé</a:t>
            </a:r>
            <a:r>
              <a:rPr lang="en-US" altLang="zh-TW" sz="2700" dirty="0">
                <a:latin typeface="Times New Roman" charset="0"/>
                <a:ea typeface="PMingLiU" charset="0"/>
                <a:cs typeface="PMingLiU" charset="0"/>
              </a:rPr>
              <a:t>)</a:t>
            </a:r>
          </a:p>
          <a:p>
            <a:pPr lvl="1" eaLnBrk="1" hangingPunct="1">
              <a:lnSpc>
                <a:spcPct val="125000"/>
              </a:lnSpc>
              <a:spcBef>
                <a:spcPct val="50000"/>
              </a:spcBef>
            </a:pPr>
            <a:r>
              <a:rPr lang="en-US" altLang="zh-TW" sz="2700" dirty="0">
                <a:latin typeface="Times New Roman" charset="0"/>
                <a:ea typeface="PMingLiU" charset="0"/>
                <a:cs typeface="PMingLiU" charset="0"/>
              </a:rPr>
              <a:t>Be sure to write different objectives for different jobs you’re applying for (i.e., don’t give employers a “universal” objective)</a:t>
            </a:r>
          </a:p>
          <a:p>
            <a:pPr eaLnBrk="1" hangingPunct="1"/>
            <a:endParaRPr lang="en-US" dirty="0">
              <a:latin typeface="Times New Roman" charset="0"/>
            </a:endParaRPr>
          </a:p>
        </p:txBody>
      </p:sp>
    </p:spTree>
    <p:extLst>
      <p:ext uri="{BB962C8B-B14F-4D97-AF65-F5344CB8AC3E}">
        <p14:creationId xmlns:p14="http://schemas.microsoft.com/office/powerpoint/2010/main" val="42468611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COE-template.potx</Template>
  <TotalTime>248</TotalTime>
  <Words>2527</Words>
  <Application>Microsoft Macintosh PowerPoint</Application>
  <PresentationFormat>On-screen Show (4:3)</PresentationFormat>
  <Paragraphs>394</Paragraphs>
  <Slides>47</Slides>
  <Notes>13</Notes>
  <HiddenSlides>0</HiddenSlides>
  <MMClips>0</MMClips>
  <ScaleCrop>false</ScaleCrop>
  <HeadingPairs>
    <vt:vector size="4" baseType="variant">
      <vt:variant>
        <vt:lpstr>Theme</vt:lpstr>
      </vt:variant>
      <vt:variant>
        <vt:i4>3</vt:i4>
      </vt:variant>
      <vt:variant>
        <vt:lpstr>Slide Titles</vt:lpstr>
      </vt:variant>
      <vt:variant>
        <vt:i4>47</vt:i4>
      </vt:variant>
    </vt:vector>
  </HeadingPairs>
  <TitlesOfParts>
    <vt:vector size="50" baseType="lpstr">
      <vt:lpstr>COE-template</vt:lpstr>
      <vt:lpstr>Custom Design</vt:lpstr>
      <vt:lpstr>1_Custom Design</vt:lpstr>
      <vt:lpstr>Résumés &amp; Cover Letters </vt:lpstr>
      <vt:lpstr>Purposes of a Résumé</vt:lpstr>
      <vt:lpstr>Résumé </vt:lpstr>
      <vt:lpstr>Résumé vs. CV</vt:lpstr>
      <vt:lpstr>3 Types of Résumé </vt:lpstr>
      <vt:lpstr>3 Types of Résumé </vt:lpstr>
      <vt:lpstr>3 Types of Résumé </vt:lpstr>
      <vt:lpstr>Frequently Asked Questions:</vt:lpstr>
      <vt:lpstr>PowerPoint Presentation</vt:lpstr>
      <vt:lpstr>PowerPoint Presentation</vt:lpstr>
      <vt:lpstr>PowerPoint Presentation</vt:lpstr>
      <vt:lpstr>General Rules</vt:lpstr>
      <vt:lpstr>PowerPoint Presentation</vt:lpstr>
      <vt:lpstr>Constructing a Résumé </vt:lpstr>
      <vt:lpstr>PowerPoint Presentation</vt:lpstr>
      <vt:lpstr>Constructing a Résumé </vt:lpstr>
      <vt:lpstr>Constructing a Résumé </vt:lpstr>
      <vt:lpstr>PowerPoint Presentation</vt:lpstr>
      <vt:lpstr>Constructing a Résumé </vt:lpstr>
      <vt:lpstr>Brief Interlude: The STAR Method</vt:lpstr>
      <vt:lpstr>Skill Stems Examples </vt:lpstr>
      <vt:lpstr>Example of Block 4: Skills </vt:lpstr>
      <vt:lpstr>Constructing a Résumé </vt:lpstr>
      <vt:lpstr>How To Create Strong Bullet-Points ?</vt:lpstr>
      <vt:lpstr>Bullet-point Example</vt:lpstr>
      <vt:lpstr>PowerPoint Presentation</vt:lpstr>
      <vt:lpstr>Constructing a Résumé </vt:lpstr>
      <vt:lpstr>Important to Remember: </vt:lpstr>
      <vt:lpstr>In Summary</vt:lpstr>
      <vt:lpstr>Cover Letter </vt:lpstr>
      <vt:lpstr>PowerPoint Presentation</vt:lpstr>
      <vt:lpstr>PowerPoint Presentation</vt:lpstr>
      <vt:lpstr>Caution</vt:lpstr>
      <vt:lpstr>Structure of the Cover Letter</vt:lpstr>
      <vt:lpstr>PowerPoint Presentation</vt:lpstr>
      <vt:lpstr>PowerPoint Presentation</vt:lpstr>
      <vt:lpstr>Remember…</vt:lpstr>
      <vt:lpstr>The Cover Letter</vt:lpstr>
      <vt:lpstr>Purpose of Cover Letters</vt:lpstr>
      <vt:lpstr>Cover Letter</vt:lpstr>
      <vt:lpstr>Parts of Cover Letter</vt:lpstr>
      <vt:lpstr>Cover Letter</vt:lpstr>
      <vt:lpstr>Cover Letter</vt:lpstr>
      <vt:lpstr>Cover Letter</vt:lpstr>
      <vt:lpstr>Cover Letter</vt:lpstr>
      <vt:lpstr>Cover Letter</vt:lpstr>
      <vt:lpstr>In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gmanola Manola</dc:creator>
  <cp:lastModifiedBy>Matthew King</cp:lastModifiedBy>
  <cp:revision>18</cp:revision>
  <dcterms:created xsi:type="dcterms:W3CDTF">2013-05-06T16:35:13Z</dcterms:created>
  <dcterms:modified xsi:type="dcterms:W3CDTF">2016-10-31T02:10:22Z</dcterms:modified>
</cp:coreProperties>
</file>