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6A96D-ABA0-455F-B0B7-86BA1B48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27ADD-C1EA-4CE6-9D52-2A1AA5F6E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FD7F3-912E-4BCF-9F08-E87FDEAD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B9B8D-4D51-4CC6-9463-74B2C4B5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71147-8D5C-4546-BCD8-400CB969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6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7DACE-3437-47BA-8E95-D21D47E1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B031C5-6C88-4940-9B9E-BBE7661B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614F7-D95F-4B2A-927D-231F960C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B8D8F-A525-48E0-B8DE-6BAE2090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F9AB1-7584-455B-8DB2-F6A661B9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F2C5E-A73E-43B9-B1C2-9011B50D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E5947-90D9-4ADD-B412-715C8F13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E3A35-1ACB-4989-8237-A455354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E44FD-55B0-4A29-8FFF-DBE3D441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8BA3B-85CA-41FE-BCAD-0B4500AA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3596-C2FB-4B88-ACEA-0E4AA5A0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76951-DAAD-4E79-8BF3-278C371F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4B374-2FE2-47AD-A3E5-90CD377E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F9F75-A3E2-44BD-A2A9-5318108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81430-D3CD-4B72-BAFC-D79C5B9F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0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EA031-D4B4-4B0D-87C9-6A5B6CF0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D52B7-BC44-4413-B836-92AAFF9D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4B1B2-AC6A-4890-BEDB-7DB0FA14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3B3BD-B960-4580-9BA7-E195ECB2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130C2-12F6-43EC-BBED-63D0BC69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2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68A79-F668-4C56-A83B-50A3DBC0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7A136-4CCB-4A5D-BF4B-2EAE05AC2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9F839-C3DD-4952-9182-F3AAF0953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397B8-E6B3-4AA0-B187-1AE69739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C1F4D-DB90-4955-B010-A019371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22F7C-0629-4C2F-8D31-71CD4DAD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7A262-A5B7-441B-8E68-FC5D5FB9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9C617-4B26-41A0-A5BF-08B2AAD2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30E11-68E7-44D1-9A6D-CD01544D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BB7C3-94CA-4F44-BFBF-9017834D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A77FB2-5E58-439E-A337-F5BE4F30F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06814-8ACD-4187-B7F1-BD534867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323839-903D-4255-9BFA-D1B144F2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1F7339-E7E7-474D-8620-681E9202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8ECEF-64FA-4197-93FA-5B036229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8A4BA-EAE8-4A4B-A9C9-29505882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6B5CE-EFE9-4F6E-9282-4CECB215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5BD283-7C6B-4A72-8654-A8CE65E2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2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D98504-464A-46F1-9ECA-B027D245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003E4-B7EC-43FF-A03B-8A8A0F94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0507D-C0D1-4B90-B9EC-AEDEC038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D9B54-46DC-44FA-ABEB-61D5B7D1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08957-B9AE-4CDF-99DF-11D1ABA0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FE9E2-92ED-466A-8F34-83603FCE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919AF-FC3B-457A-A096-B72E2503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340F6-CD1C-48F1-A23F-4257FDDF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80400-1B7A-4E6F-9705-814B6930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2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AA3D-2FCF-4E97-9C7D-2C2DCD4C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78DF9-1056-43EC-8798-C24FBC51F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B783E-FBC6-472C-B414-3C9A66835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859AE-17DA-4540-A7FE-CD887B7D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DD7BE-9046-4567-9911-3FCC6988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92805-3BD7-406F-A8EA-D6808C55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594BA7-E98B-4F0B-A922-BF88521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0E7D7-2352-40B6-B4C0-78E3E194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99CA3-DD01-45CA-9165-648BA43DC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1893-6A49-4E7B-84E7-0FB6A9170396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B3AFF-F03C-48A9-A3EE-BFE2717A1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99C1A-BC3A-4C00-9949-CA40E5656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9A9A-CFB4-4EAE-8D60-D9B83716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4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317F2-EAED-49A9-A286-C0F1FA6B1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云端</a:t>
            </a:r>
            <a:r>
              <a:rPr lang="en-US" altLang="zh-CN" dirty="0"/>
              <a:t>AI</a:t>
            </a:r>
            <a:r>
              <a:rPr lang="zh-CN" altLang="en-US" dirty="0"/>
              <a:t>推理芯片</a:t>
            </a:r>
          </a:p>
        </p:txBody>
      </p:sp>
    </p:spTree>
    <p:extLst>
      <p:ext uri="{BB962C8B-B14F-4D97-AF65-F5344CB8AC3E}">
        <p14:creationId xmlns:p14="http://schemas.microsoft.com/office/powerpoint/2010/main" val="140337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9FBD-0607-47DE-BCDC-F268E263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F9D0D-38E8-4F65-9CC0-94EA4768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云端</a:t>
            </a:r>
            <a:r>
              <a:rPr lang="en-US" altLang="zh-CN" dirty="0"/>
              <a:t>AI</a:t>
            </a:r>
            <a:r>
              <a:rPr lang="zh-CN" altLang="en-US" dirty="0"/>
              <a:t>推理芯片客户</a:t>
            </a:r>
            <a:endParaRPr lang="en-US" altLang="zh-CN" dirty="0"/>
          </a:p>
          <a:p>
            <a:pPr lvl="1"/>
            <a:r>
              <a:rPr lang="zh-CN" altLang="en-US" dirty="0"/>
              <a:t>云厂商</a:t>
            </a:r>
            <a:endParaRPr lang="en-US" altLang="zh-CN" dirty="0"/>
          </a:p>
          <a:p>
            <a:pPr lvl="1"/>
            <a:r>
              <a:rPr lang="zh-CN" altLang="en-US" dirty="0"/>
              <a:t>互联网厂商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云端</a:t>
            </a:r>
            <a:r>
              <a:rPr lang="en-US" altLang="zh-CN" dirty="0"/>
              <a:t>AI</a:t>
            </a:r>
            <a:r>
              <a:rPr lang="zh-CN" altLang="en-US" dirty="0"/>
              <a:t>推理场景</a:t>
            </a:r>
            <a:endParaRPr lang="en-US" altLang="zh-CN" dirty="0"/>
          </a:p>
          <a:p>
            <a:pPr lvl="1"/>
            <a:r>
              <a:rPr lang="zh-CN" altLang="en-US" dirty="0"/>
              <a:t>按照场景区分 </a:t>
            </a:r>
            <a:endParaRPr lang="en-US" altLang="zh-CN" dirty="0"/>
          </a:p>
          <a:p>
            <a:pPr lvl="1"/>
            <a:r>
              <a:rPr lang="zh-CN" altLang="en-US" dirty="0"/>
              <a:t>按照性能要求区分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竞争者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31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27AB6-1FCE-46E3-ABC0-0F8D406C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2777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云端</a:t>
            </a:r>
            <a:r>
              <a:rPr lang="en-US" altLang="zh-CN" sz="3200" dirty="0"/>
              <a:t>AI</a:t>
            </a:r>
            <a:r>
              <a:rPr lang="zh-CN" altLang="en-US" sz="3200" dirty="0"/>
              <a:t>推理芯片客户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48A7A-DC73-434C-89EA-CB51CE03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6" y="1389195"/>
            <a:ext cx="5295314" cy="4351338"/>
          </a:xfrm>
        </p:spPr>
        <p:txBody>
          <a:bodyPr/>
          <a:lstStyle/>
          <a:p>
            <a:r>
              <a:rPr lang="zh-CN" altLang="en-US" dirty="0"/>
              <a:t>云厂商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0C604F-64B0-4440-94F0-4C8EAE495423}"/>
              </a:ext>
            </a:extLst>
          </p:cNvPr>
          <p:cNvSpPr txBox="1">
            <a:spLocks/>
          </p:cNvSpPr>
          <p:nvPr/>
        </p:nvSpPr>
        <p:spPr>
          <a:xfrm>
            <a:off x="5881467" y="1353342"/>
            <a:ext cx="5295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互联网厂商 （自有数据中心）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CA1DD0-8713-4EE9-8B5F-869A654C2998}"/>
              </a:ext>
            </a:extLst>
          </p:cNvPr>
          <p:cNvSpPr txBox="1"/>
          <p:nvPr/>
        </p:nvSpPr>
        <p:spPr>
          <a:xfrm>
            <a:off x="337625" y="2166425"/>
            <a:ext cx="5092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阿里云         腾讯云         华为云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百度云         金山云         京东智联云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浪潮云          </a:t>
            </a:r>
            <a:r>
              <a:rPr lang="en-US" altLang="zh-CN" sz="2000" dirty="0" err="1"/>
              <a:t>UCloud</a:t>
            </a:r>
            <a:r>
              <a:rPr lang="en-US" altLang="zh-CN" sz="2000" dirty="0"/>
              <a:t>        </a:t>
            </a:r>
            <a:r>
              <a:rPr lang="zh-CN" altLang="en-US" sz="2000" dirty="0"/>
              <a:t>亿速云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青云</a:t>
            </a:r>
            <a:r>
              <a:rPr lang="en-US" altLang="zh-CN" sz="2000" dirty="0" err="1"/>
              <a:t>QingCloud</a:t>
            </a:r>
            <a:r>
              <a:rPr lang="en-US" altLang="zh-CN" sz="2000" dirty="0"/>
              <a:t>  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A86458-D78D-4F49-969D-4F0029F7A5F9}"/>
              </a:ext>
            </a:extLst>
          </p:cNvPr>
          <p:cNvSpPr txBox="1"/>
          <p:nvPr/>
        </p:nvSpPr>
        <p:spPr>
          <a:xfrm>
            <a:off x="6084276" y="2177376"/>
            <a:ext cx="5092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阿里巴巴           腾讯                百度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字节跳动           美团                快手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商汤科技           旷视科技         出门问问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小米                   </a:t>
            </a:r>
            <a:r>
              <a:rPr lang="en-US" altLang="zh-CN" sz="2000" dirty="0"/>
              <a:t>Vivo                Oppo</a:t>
            </a:r>
            <a:r>
              <a:rPr lang="zh-CN" alt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250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27AB6-1FCE-46E3-ABC0-0F8D406C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2777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云端</a:t>
            </a:r>
            <a:r>
              <a:rPr lang="en-US" altLang="zh-CN" sz="3200" dirty="0"/>
              <a:t>AI</a:t>
            </a:r>
            <a:r>
              <a:rPr lang="zh-CN" altLang="en-US" sz="3200" dirty="0"/>
              <a:t>推理芯片客户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48A7A-DC73-434C-89EA-CB51CE03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3" y="1473601"/>
            <a:ext cx="101474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云厂商比较看重通用性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互联网大厂看重解决实际场景的问题（解决痛点）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建议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1. </a:t>
            </a:r>
            <a:r>
              <a:rPr lang="zh-CN" altLang="en-US" sz="2400" dirty="0">
                <a:solidFill>
                  <a:srgbClr val="FF0000"/>
                </a:solidFill>
              </a:rPr>
              <a:t>重点关注二，三线的对价格敏感的云厂商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</a:rPr>
              <a:t>重点关注互联网大厂，了解痛点，针对痛点解决问题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2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27AB6-1FCE-46E3-ABC0-0F8D406C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2777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云端</a:t>
            </a:r>
            <a:r>
              <a:rPr lang="en-US" altLang="zh-CN" sz="3200" dirty="0"/>
              <a:t>AI</a:t>
            </a:r>
            <a:r>
              <a:rPr lang="zh-CN" altLang="en-US" sz="3200" dirty="0"/>
              <a:t>推理场景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48A7A-DC73-434C-89EA-CB51CE03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3" y="1473601"/>
            <a:ext cx="101474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场景划分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场景划分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en-US" altLang="zh-CN" sz="2000" dirty="0"/>
              <a:t>CV </a:t>
            </a:r>
            <a:r>
              <a:rPr lang="zh-CN" altLang="en-US" sz="2000" dirty="0"/>
              <a:t>（</a:t>
            </a:r>
            <a:r>
              <a:rPr lang="en-US" altLang="zh-CN" sz="2000" dirty="0"/>
              <a:t>classification</a:t>
            </a:r>
            <a:r>
              <a:rPr lang="zh-CN" altLang="en-US" sz="2000" dirty="0"/>
              <a:t>，</a:t>
            </a:r>
            <a:r>
              <a:rPr lang="en-US" altLang="zh-CN" sz="2000" dirty="0"/>
              <a:t>detection and segmentation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14400" lvl="1" indent="-457200">
              <a:buAutoNum type="arabicPeriod"/>
            </a:pPr>
            <a:r>
              <a:rPr lang="en-US" altLang="zh-CN" sz="2000" dirty="0"/>
              <a:t>NLP </a:t>
            </a:r>
            <a:r>
              <a:rPr lang="zh-CN" altLang="en-US" sz="2000" dirty="0"/>
              <a:t>（</a:t>
            </a:r>
            <a:r>
              <a:rPr lang="en-US" altLang="zh-CN" sz="2000" dirty="0"/>
              <a:t>BERT-based NN model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14400" lvl="1" indent="-457200">
              <a:buAutoNum type="arabicPeriod"/>
            </a:pPr>
            <a:r>
              <a:rPr lang="en-US" altLang="zh-CN" sz="2000" dirty="0"/>
              <a:t>Recommendation</a:t>
            </a:r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性能需求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000" dirty="0"/>
              <a:t>大算力 （大吞吐）  </a:t>
            </a:r>
            <a:r>
              <a:rPr lang="en-US" altLang="zh-CN" sz="2000" dirty="0"/>
              <a:t>-- </a:t>
            </a:r>
            <a:r>
              <a:rPr lang="zh-CN" altLang="en-US" sz="2000" dirty="0"/>
              <a:t>主要是 </a:t>
            </a:r>
            <a:r>
              <a:rPr lang="en-US" altLang="zh-CN" sz="2000" dirty="0"/>
              <a:t>offline</a:t>
            </a:r>
            <a:r>
              <a:rPr lang="zh-CN" altLang="en-US" sz="2000" dirty="0"/>
              <a:t>场景的需求</a:t>
            </a:r>
            <a:endParaRPr lang="en-US" altLang="zh-CN" sz="2000" dirty="0"/>
          </a:p>
          <a:p>
            <a:pPr marL="914400" lvl="1" indent="-457200">
              <a:buAutoNum type="arabicPeriod"/>
            </a:pPr>
            <a:r>
              <a:rPr lang="zh-CN" altLang="en-US" sz="2000" dirty="0"/>
              <a:t>低延时 （实时性）  </a:t>
            </a:r>
            <a:r>
              <a:rPr lang="en-US" altLang="zh-CN" sz="2000" dirty="0"/>
              <a:t>--  </a:t>
            </a:r>
            <a:r>
              <a:rPr lang="zh-CN" altLang="en-US" sz="2000" dirty="0"/>
              <a:t>主要是</a:t>
            </a:r>
            <a:r>
              <a:rPr lang="en-US" altLang="zh-CN" sz="2000" dirty="0"/>
              <a:t>online</a:t>
            </a:r>
            <a:r>
              <a:rPr lang="zh-CN" altLang="en-US" sz="2000" dirty="0"/>
              <a:t>场景的需求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410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27AB6-1FCE-46E3-ABC0-0F8D406C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2777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云端</a:t>
            </a:r>
            <a:r>
              <a:rPr lang="en-US" altLang="zh-CN" sz="3200" dirty="0"/>
              <a:t>AI</a:t>
            </a:r>
            <a:r>
              <a:rPr lang="zh-CN" altLang="en-US" sz="3200" dirty="0"/>
              <a:t>推理场景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48A7A-DC73-434C-89EA-CB51CE03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67" y="1558007"/>
            <a:ext cx="10700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初步分析：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我们的第一代产品重点关注 </a:t>
            </a:r>
            <a:r>
              <a:rPr lang="en-US" altLang="zh-CN" sz="2400" dirty="0">
                <a:solidFill>
                  <a:srgbClr val="FF0000"/>
                </a:solidFill>
              </a:rPr>
              <a:t>CV</a:t>
            </a:r>
            <a:r>
              <a:rPr lang="zh-CN" altLang="en-US" sz="2400" dirty="0">
                <a:solidFill>
                  <a:srgbClr val="FF0000"/>
                </a:solidFill>
              </a:rPr>
              <a:t>领域中需要大算力的场景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基于现有的芯片架构判断，用于</a:t>
            </a:r>
            <a:r>
              <a:rPr lang="en-US" altLang="zh-CN" sz="2400" dirty="0">
                <a:solidFill>
                  <a:srgbClr val="FF0000"/>
                </a:solidFill>
              </a:rPr>
              <a:t>CV</a:t>
            </a:r>
            <a:r>
              <a:rPr lang="zh-CN" altLang="en-US" sz="2400" dirty="0">
                <a:solidFill>
                  <a:srgbClr val="FF0000"/>
                </a:solidFill>
              </a:rPr>
              <a:t>的分类（</a:t>
            </a:r>
            <a:r>
              <a:rPr lang="en-US" altLang="zh-CN" sz="2400" dirty="0">
                <a:solidFill>
                  <a:srgbClr val="FF0000"/>
                </a:solidFill>
              </a:rPr>
              <a:t>classification</a:t>
            </a:r>
            <a:r>
              <a:rPr lang="zh-CN" altLang="en-US" sz="2400" dirty="0">
                <a:solidFill>
                  <a:srgbClr val="FF0000"/>
                </a:solidFill>
              </a:rPr>
              <a:t>）任务场景比较合适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406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0E0A-4B14-427F-AA87-1C4BC02E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竞争者分析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911A8-242D-4C85-B90B-E9C579F0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寒武纪</a:t>
            </a:r>
            <a:endParaRPr lang="en-US" altLang="zh-CN" dirty="0"/>
          </a:p>
          <a:p>
            <a:r>
              <a:rPr lang="en-US" altLang="zh-CN" dirty="0" err="1"/>
              <a:t>Graphcore</a:t>
            </a:r>
            <a:endParaRPr lang="en-US" altLang="zh-CN" dirty="0"/>
          </a:p>
          <a:p>
            <a:r>
              <a:rPr lang="en-US" altLang="zh-CN" dirty="0"/>
              <a:t>Habana</a:t>
            </a:r>
          </a:p>
          <a:p>
            <a:r>
              <a:rPr lang="zh-CN" altLang="en-US" dirty="0"/>
              <a:t>华为 </a:t>
            </a:r>
            <a:r>
              <a:rPr lang="zh-CN" altLang="en-US" sz="1800" dirty="0"/>
              <a:t>（但是由于美国封杀，会影响到</a:t>
            </a:r>
            <a:r>
              <a:rPr lang="en-US" altLang="zh-CN" sz="1800" dirty="0"/>
              <a:t>AI</a:t>
            </a:r>
            <a:r>
              <a:rPr lang="zh-CN" altLang="en-US" sz="1800" dirty="0"/>
              <a:t>产品线）</a:t>
            </a:r>
            <a:endParaRPr lang="en-US" altLang="zh-CN" sz="1800" dirty="0"/>
          </a:p>
          <a:p>
            <a:r>
              <a:rPr lang="en-US" altLang="zh-CN" dirty="0"/>
              <a:t>GPGPU</a:t>
            </a:r>
            <a:r>
              <a:rPr lang="zh-CN" altLang="en-US" dirty="0"/>
              <a:t>相关的初创公司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注：</a:t>
            </a:r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寒光</a:t>
            </a:r>
            <a:r>
              <a:rPr lang="en-US" altLang="zh-CN" sz="2000" dirty="0"/>
              <a:t>800</a:t>
            </a:r>
            <a:r>
              <a:rPr lang="zh-CN" altLang="en-US" sz="2000" dirty="0"/>
              <a:t>，仅是阿里内部使用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昆仑，仅是百度内部使用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遂原，初步了解他们的性能不好</a:t>
            </a:r>
          </a:p>
        </p:txBody>
      </p:sp>
    </p:spTree>
    <p:extLst>
      <p:ext uri="{BB962C8B-B14F-4D97-AF65-F5344CB8AC3E}">
        <p14:creationId xmlns:p14="http://schemas.microsoft.com/office/powerpoint/2010/main" val="282429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298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云端AI推理芯片</vt:lpstr>
      <vt:lpstr>概述</vt:lpstr>
      <vt:lpstr>云端AI推理芯片客户</vt:lpstr>
      <vt:lpstr>云端AI推理芯片客户</vt:lpstr>
      <vt:lpstr>云端AI推理场景</vt:lpstr>
      <vt:lpstr>云端AI推理场景</vt:lpstr>
      <vt:lpstr>竞争者分析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云端AI推理芯片</dc:title>
  <dc:creator>di.wu@houmo.ai</dc:creator>
  <cp:lastModifiedBy>di.wu@houmo.ai</cp:lastModifiedBy>
  <cp:revision>9</cp:revision>
  <dcterms:created xsi:type="dcterms:W3CDTF">2021-04-01T07:49:50Z</dcterms:created>
  <dcterms:modified xsi:type="dcterms:W3CDTF">2021-04-02T01:13:50Z</dcterms:modified>
</cp:coreProperties>
</file>