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64" r:id="rId7"/>
    <p:sldId id="262" r:id="rId8"/>
    <p:sldId id="266" r:id="rId9"/>
    <p:sldId id="259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.wu@houmo.ai" initials="d" lastIdx="2" clrIdx="0">
    <p:extLst>
      <p:ext uri="{19B8F6BF-5375-455C-9EA6-DF929625EA0E}">
        <p15:presenceInfo xmlns:p15="http://schemas.microsoft.com/office/powerpoint/2012/main" userId="7bc7bd77a326c8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3T13:03:10.202" idx="2">
    <p:pos x="6241" y="565"/>
    <p:text>数据是2018年12月份的数据，由于是Mckinsey的数据，还是很有参考价值的，下一步工作找到更新的数据，最好也是McKinsey这样的知名咨询公司的数据。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3T13:01:46.784" idx="1">
    <p:pos x="6409" y="744"/>
    <p:text>数据为根据年收入和单卡价格的估算数据，下一步计划找到更精确的数据。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519FF-1208-4373-8003-E59437080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BB6CCE-E09A-4265-8637-F67B952B9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F0B8F-9CBA-4789-BF88-636E0CB3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ACFF-B0E5-4753-B393-3E5C182E2A3F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39F68-0B64-4D71-939E-6DE66220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A7FCD-DA78-40D5-9816-AEF08419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B8BA-46E7-4FBA-8F1D-42FADF5C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0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1D164-7133-498B-809C-5E72BDEE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55B7F3-42C6-4F99-B556-E3116B6E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7899B-93BE-404B-BAE2-23231F4D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ACFF-B0E5-4753-B393-3E5C182E2A3F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41F80-5B1E-4000-AAC0-B316357A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F99B3-49C7-466B-8FF3-EEF1C53F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B8BA-46E7-4FBA-8F1D-42FADF5C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5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5C7F70-B161-4B71-8194-02A00A75C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9ED38C-E968-44DF-B7B1-58EC9B299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45364-F571-4049-B0A3-95EE11F3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ACFF-B0E5-4753-B393-3E5C182E2A3F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34C38-F3A5-486E-987B-B2879CF6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C4AC0-0553-4288-A6F7-7A4FAA6B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B8BA-46E7-4FBA-8F1D-42FADF5C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86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7CE25-B482-44D7-BC24-51963A3D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DD273-AA6D-4AAE-B7B1-9E7FF35DC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9352B-EE98-4D71-A0E2-5A811400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ACFF-B0E5-4753-B393-3E5C182E2A3F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B9155-30FB-4AA1-B12D-AEB13CFD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3403B-F95D-4BE0-B18B-0D74E739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B8BA-46E7-4FBA-8F1D-42FADF5C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3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87AAA-3D0F-4313-B36B-3B8ED768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F97915-A572-424A-B4C4-D707C79F9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F9ADF-2568-4D65-ACDB-B502D185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ACFF-B0E5-4753-B393-3E5C182E2A3F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54657-9A96-4EA5-85C9-9EE2A1D1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043E4-00A1-4CA7-ABA8-97601B7C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B8BA-46E7-4FBA-8F1D-42FADF5C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8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5DF71-5EA4-4B94-82BA-EF7A24EE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D7753-4DE9-41C3-A067-38E013F57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EDF083-B8CC-45E7-9725-C83B1F2E7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452549-92A4-45AD-9ACD-DC504DAF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ACFF-B0E5-4753-B393-3E5C182E2A3F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C277A-687B-4C5D-8FFB-BADF5409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4FC38-4ED5-4EBE-9A37-E532C103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B8BA-46E7-4FBA-8F1D-42FADF5C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125A8-F4CF-4ED1-8D24-8C6E3942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19F1FB-1A36-4D69-BCE7-C03D4B5D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5F30B2-3359-4624-A64A-5795C920C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917E30-7063-4BDE-BD04-C102647B5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891865-949C-4D0E-8BAD-FE3938474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4B1EF7-A5C7-495A-9834-4048269A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ACFF-B0E5-4753-B393-3E5C182E2A3F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6124DA-FD6B-4552-98FB-D38EB016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E6A693-5E67-4755-9F5F-813BA7CB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B8BA-46E7-4FBA-8F1D-42FADF5C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8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A4495-992F-4155-939E-8F86921E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60CD3C-721A-4B14-A6AA-E66906A8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ACFF-B0E5-4753-B393-3E5C182E2A3F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952C2B-E9F6-43A8-A60B-92C2B8C8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729D16-EC07-42E0-9136-5BDE856C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B8BA-46E7-4FBA-8F1D-42FADF5C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14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B6F0EA-5EE2-42E5-9683-D4E1FFE6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ACFF-B0E5-4753-B393-3E5C182E2A3F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161310-5C10-48E8-9B63-FDB5D467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39A7F-3C9E-4C40-9E22-4ACE7A46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B8BA-46E7-4FBA-8F1D-42FADF5C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9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6C7CA-A7E3-4C9B-A734-B1C71E2C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D7606-AB8B-4610-8554-3A94DFA68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3377D0-AE74-4AC0-B819-FCB77B6E7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837DA-2341-4608-B506-FC675FA4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ACFF-B0E5-4753-B393-3E5C182E2A3F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2A38F-804B-423E-94E6-E7B43F46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351E5E-ADE1-4C17-A179-77EABE2F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B8BA-46E7-4FBA-8F1D-42FADF5C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12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D36F3-88F0-4E81-B19D-22C3E0F8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FB85BA-9A3A-4543-9C60-4FFDE803B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543BD3-828D-409F-AA1F-1DB6AD79D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6374D-F539-4779-89F7-ADE9C9EB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ACFF-B0E5-4753-B393-3E5C182E2A3F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3B9035-6B17-4AB0-9018-280F0DDF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CC4B4E-13F1-4BDE-B646-427E3950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B8BA-46E7-4FBA-8F1D-42FADF5C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4165E1-CF9C-44F1-93C4-3B102387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F3CF71-FFB0-4456-9FDB-4B7C8F0D8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4D71B-B450-4A86-9961-FCBB02714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ACFF-B0E5-4753-B393-3E5C182E2A3F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E16E5-089A-45B7-AA3E-3F2644AFE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18BE0-0CC4-473D-A418-D0D3651C0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8B8BA-46E7-4FBA-8F1D-42FADF5C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D6B80-47BE-4ABD-B7BD-A1A9AFFE2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数据中心</a:t>
            </a:r>
            <a:r>
              <a:rPr lang="en-US" altLang="zh-CN" sz="4400" b="1" dirty="0"/>
              <a:t>AI</a:t>
            </a:r>
            <a:r>
              <a:rPr lang="zh-CN" altLang="en-US" sz="4400" b="1" dirty="0"/>
              <a:t>芯片市场调研 </a:t>
            </a:r>
            <a:r>
              <a:rPr lang="en-US" altLang="zh-CN" sz="4400" b="1" dirty="0"/>
              <a:t>V0.1</a:t>
            </a:r>
            <a:br>
              <a:rPr lang="en-US" altLang="zh-CN" sz="4400" b="1" dirty="0"/>
            </a:br>
            <a:r>
              <a:rPr lang="en-US" altLang="zh-CN" sz="4400" b="1" dirty="0"/>
              <a:t>2021.03.03</a:t>
            </a:r>
            <a:endParaRPr lang="zh-CN" altLang="en-US" sz="4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8AECDB-C25E-418C-9B68-0377056894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16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DF3AE-6500-4D91-A5FD-C5364FB1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补充材料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9E759-9117-4227-A561-2AF3F1A0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077"/>
            <a:ext cx="10515600" cy="4598886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英伟达收入信息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2. V100</a:t>
            </a:r>
            <a:r>
              <a:rPr lang="zh-CN" altLang="en-US" dirty="0"/>
              <a:t>价格信息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3. T4 </a:t>
            </a:r>
            <a:r>
              <a:rPr lang="zh-CN" altLang="en-US" dirty="0"/>
              <a:t>价格信息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641F464E-9C4A-4EEF-A0B0-E99DA3C91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714" y="1608580"/>
            <a:ext cx="5719660" cy="1231506"/>
          </a:xfrm>
          <a:prstGeom prst="rect">
            <a:avLst/>
          </a:prstGeom>
        </p:spPr>
      </p:pic>
      <p:pic>
        <p:nvPicPr>
          <p:cNvPr id="9" name="图片 8" descr="图片包含 表格&#10;&#10;描述已自动生成">
            <a:extLst>
              <a:ext uri="{FF2B5EF4-FFF2-40B4-BE49-F238E27FC236}">
                <a16:creationId xmlns:a16="http://schemas.microsoft.com/office/drawing/2014/main" id="{6181E439-0455-4A1F-9ABD-11BA6EA1A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714" y="3093927"/>
            <a:ext cx="6129902" cy="860970"/>
          </a:xfrm>
          <a:prstGeom prst="rect">
            <a:avLst/>
          </a:prstGeom>
        </p:spPr>
      </p:pic>
      <p:pic>
        <p:nvPicPr>
          <p:cNvPr id="11" name="图片 10" descr="图形用户界面, 应用程序&#10;&#10;描述已自动生成">
            <a:extLst>
              <a:ext uri="{FF2B5EF4-FFF2-40B4-BE49-F238E27FC236}">
                <a16:creationId xmlns:a16="http://schemas.microsoft.com/office/drawing/2014/main" id="{09124E07-0A5C-43E0-8F2F-7DA081B61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714" y="4565964"/>
            <a:ext cx="6129902" cy="158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1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05ADD-15E3-4257-B8C5-4521E72D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46BD5-E361-4AB9-A7AA-148E5E28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数据中心市场概要</a:t>
            </a:r>
            <a:endParaRPr lang="en-US" altLang="zh-CN" sz="2400" dirty="0"/>
          </a:p>
          <a:p>
            <a:r>
              <a:rPr lang="en-US" altLang="zh-CN" sz="2400" dirty="0"/>
              <a:t>GPU </a:t>
            </a:r>
            <a:r>
              <a:rPr lang="zh-CN" altLang="en-US" sz="2400" dirty="0"/>
              <a:t>市场调研</a:t>
            </a:r>
            <a:endParaRPr lang="en-US" altLang="zh-CN" sz="2400" dirty="0"/>
          </a:p>
          <a:p>
            <a:r>
              <a:rPr lang="en-US" altLang="zh-CN" sz="2400" dirty="0"/>
              <a:t>CPU </a:t>
            </a:r>
            <a:r>
              <a:rPr lang="zh-CN" altLang="en-US" sz="2400" dirty="0"/>
              <a:t>市场调研</a:t>
            </a:r>
            <a:endParaRPr lang="en-US" altLang="zh-CN" sz="2400" dirty="0"/>
          </a:p>
          <a:p>
            <a:r>
              <a:rPr lang="zh-CN" altLang="en-US" sz="2400" dirty="0"/>
              <a:t>数据中心推理产品形态分析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2292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E0515C-68EB-43C7-8573-A609C245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71" y="-315476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3200" b="1" dirty="0"/>
              <a:t>数据中心市场概要</a:t>
            </a:r>
          </a:p>
        </p:txBody>
      </p:sp>
      <p:pic>
        <p:nvPicPr>
          <p:cNvPr id="7" name="图片 6" descr="图表, 条形图&#10;&#10;描述已自动生成">
            <a:extLst>
              <a:ext uri="{FF2B5EF4-FFF2-40B4-BE49-F238E27FC236}">
                <a16:creationId xmlns:a16="http://schemas.microsoft.com/office/drawing/2014/main" id="{673F22BF-11C5-4F13-9E46-31E126741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77" y="2192790"/>
            <a:ext cx="3735977" cy="4028009"/>
          </a:xfrm>
          <a:prstGeom prst="rect">
            <a:avLst/>
          </a:prstGeom>
        </p:spPr>
      </p:pic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82CEB611-3B63-44C4-B266-90BF4C176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93" y="2193655"/>
            <a:ext cx="4100053" cy="40795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4742A38-7A39-4E0D-B7FE-7B3B3E23C995}"/>
              </a:ext>
            </a:extLst>
          </p:cNvPr>
          <p:cNvSpPr txBox="1"/>
          <p:nvPr/>
        </p:nvSpPr>
        <p:spPr>
          <a:xfrm>
            <a:off x="6094475" y="6255732"/>
            <a:ext cx="517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**Source: Expert interviews; McKinsey analysis</a:t>
            </a:r>
          </a:p>
          <a:p>
            <a:r>
              <a:rPr lang="zh-CN" altLang="en-US" sz="1400" dirty="0"/>
              <a:t>**</a:t>
            </a:r>
            <a:r>
              <a:rPr lang="en-US" altLang="zh-CN" sz="1400" dirty="0"/>
              <a:t>2018</a:t>
            </a:r>
            <a:r>
              <a:rPr lang="zh-CN" altLang="en-US" sz="1400" dirty="0"/>
              <a:t>年</a:t>
            </a:r>
            <a:r>
              <a:rPr lang="en-US" altLang="zh-CN" sz="1400" dirty="0"/>
              <a:t>12</a:t>
            </a:r>
            <a:r>
              <a:rPr lang="zh-CN" altLang="en-US" sz="1400" dirty="0"/>
              <a:t>月的数据，下一步找到</a:t>
            </a:r>
            <a:r>
              <a:rPr lang="en-US" altLang="zh-CN" sz="1400" dirty="0"/>
              <a:t>McKinsey</a:t>
            </a:r>
            <a:r>
              <a:rPr lang="zh-CN" altLang="en-US" sz="1400" dirty="0"/>
              <a:t>的更新的数据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FAE67F-5B0D-4FFF-B60A-6CE0735DF68D}"/>
              </a:ext>
            </a:extLst>
          </p:cNvPr>
          <p:cNvSpPr txBox="1"/>
          <p:nvPr/>
        </p:nvSpPr>
        <p:spPr>
          <a:xfrm>
            <a:off x="170571" y="895251"/>
            <a:ext cx="11495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到</a:t>
            </a:r>
            <a:r>
              <a:rPr lang="en-US" altLang="zh-CN" b="1" dirty="0"/>
              <a:t>2025</a:t>
            </a:r>
            <a:r>
              <a:rPr lang="zh-CN" altLang="en-US" b="1" dirty="0"/>
              <a:t>年，</a:t>
            </a:r>
            <a:endParaRPr lang="en-US" altLang="zh-CN" b="1" dirty="0"/>
          </a:p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）数据中心的市场约 </a:t>
            </a:r>
            <a:r>
              <a:rPr lang="en-US" altLang="zh-CN" b="1" dirty="0"/>
              <a:t>$13 - $15 Billion, </a:t>
            </a:r>
            <a:r>
              <a:rPr lang="zh-CN" altLang="en-US" b="1" dirty="0"/>
              <a:t>其中推理市场 </a:t>
            </a:r>
            <a:r>
              <a:rPr lang="en-US" altLang="zh-CN" b="1" dirty="0"/>
              <a:t>$9-$10 Billion</a:t>
            </a:r>
            <a:r>
              <a:rPr lang="zh-CN" altLang="en-US" b="1" dirty="0"/>
              <a:t>，训练市场 </a:t>
            </a:r>
            <a:r>
              <a:rPr lang="en-US" altLang="zh-CN" b="1" dirty="0"/>
              <a:t>$4-5 Billion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en-US" altLang="zh-CN" b="1" dirty="0"/>
              <a:t>ASIC</a:t>
            </a:r>
            <a:r>
              <a:rPr lang="zh-CN" altLang="en-US" b="1" dirty="0"/>
              <a:t>在推理市场份额将达到</a:t>
            </a:r>
            <a:r>
              <a:rPr lang="en-US" altLang="zh-CN" b="1" dirty="0"/>
              <a:t>40% </a:t>
            </a:r>
            <a:r>
              <a:rPr lang="zh-CN" altLang="en-US" b="1" dirty="0"/>
              <a:t>（</a:t>
            </a:r>
            <a:r>
              <a:rPr lang="en-US" altLang="zh-CN" b="1" dirty="0"/>
              <a:t>$5.2 - $6 bn</a:t>
            </a:r>
            <a:r>
              <a:rPr lang="zh-CN" altLang="en-US" b="1" dirty="0"/>
              <a:t>），</a:t>
            </a:r>
            <a:r>
              <a:rPr lang="en-US" altLang="zh-CN" b="1" dirty="0"/>
              <a:t>CPU</a:t>
            </a:r>
            <a:r>
              <a:rPr lang="zh-CN" altLang="en-US" b="1" dirty="0"/>
              <a:t>市场份额下降到</a:t>
            </a:r>
            <a:r>
              <a:rPr lang="en-US" altLang="zh-CN" b="1" dirty="0"/>
              <a:t>50%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</a:t>
            </a:r>
            <a:r>
              <a:rPr lang="en-US" altLang="zh-CN" b="1" dirty="0"/>
              <a:t>ASIC</a:t>
            </a:r>
            <a:r>
              <a:rPr lang="zh-CN" altLang="en-US" b="1" dirty="0"/>
              <a:t>在训练市场份额将达到</a:t>
            </a:r>
            <a:r>
              <a:rPr lang="en-US" altLang="zh-CN" b="1" dirty="0"/>
              <a:t>50% </a:t>
            </a:r>
            <a:r>
              <a:rPr lang="zh-CN" altLang="en-US" b="1" dirty="0"/>
              <a:t>（</a:t>
            </a:r>
            <a:r>
              <a:rPr lang="en-US" altLang="zh-CN" b="1" dirty="0"/>
              <a:t>$2 – 2.5 bn</a:t>
            </a:r>
            <a:r>
              <a:rPr lang="zh-CN" altLang="en-US" b="1" dirty="0"/>
              <a:t>），</a:t>
            </a:r>
            <a:r>
              <a:rPr lang="en-US" altLang="zh-CN" b="1" dirty="0"/>
              <a:t>GPU</a:t>
            </a:r>
            <a:r>
              <a:rPr lang="zh-CN" altLang="en-US" b="1" dirty="0"/>
              <a:t>市场份额下降到</a:t>
            </a:r>
            <a:r>
              <a:rPr lang="en-US" altLang="zh-CN" b="1" dirty="0"/>
              <a:t>40%</a:t>
            </a:r>
            <a:r>
              <a:rPr lang="zh-CN" altLang="en-US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9297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BC032-3307-415F-9AA8-B368A5EB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2" y="322716"/>
            <a:ext cx="10515600" cy="1107997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GPU</a:t>
            </a:r>
            <a:r>
              <a:rPr lang="zh-CN" altLang="en-US" sz="3200" b="1" dirty="0"/>
              <a:t>市场调研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B1517E-2766-4434-9E7C-BCD4157D7426}"/>
              </a:ext>
            </a:extLst>
          </p:cNvPr>
          <p:cNvSpPr txBox="1"/>
          <p:nvPr/>
        </p:nvSpPr>
        <p:spPr>
          <a:xfrm>
            <a:off x="113212" y="2074783"/>
            <a:ext cx="537754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2019</a:t>
            </a:r>
            <a:r>
              <a:rPr lang="zh-CN" altLang="en-US" b="1" dirty="0"/>
              <a:t>年英伟达的数据中心（</a:t>
            </a:r>
            <a:r>
              <a:rPr lang="en-US" altLang="zh-CN" b="1" dirty="0"/>
              <a:t>AI</a:t>
            </a:r>
            <a:r>
              <a:rPr lang="zh-CN" altLang="en-US" b="1" dirty="0"/>
              <a:t>）收入是 </a:t>
            </a:r>
            <a:r>
              <a:rPr lang="en-US" altLang="zh-CN" b="1" dirty="0"/>
              <a:t>$3.0 Billion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r>
              <a:rPr lang="en-US" altLang="zh-CN" sz="1600" dirty="0"/>
              <a:t>-- </a:t>
            </a:r>
            <a:r>
              <a:rPr lang="zh-CN" altLang="en-US" sz="1600" dirty="0"/>
              <a:t>主打产品是</a:t>
            </a:r>
            <a:r>
              <a:rPr lang="en-US" altLang="zh-CN" sz="1600" dirty="0"/>
              <a:t>V100</a:t>
            </a:r>
            <a:r>
              <a:rPr lang="zh-CN" altLang="en-US" sz="1600" dirty="0"/>
              <a:t>和</a:t>
            </a:r>
            <a:r>
              <a:rPr lang="en-US" altLang="zh-CN" sz="1600" dirty="0"/>
              <a:t>T4</a:t>
            </a:r>
          </a:p>
          <a:p>
            <a:r>
              <a:rPr lang="en-US" altLang="zh-CN" sz="1600" dirty="0"/>
              <a:t>-- V100 32GB</a:t>
            </a:r>
            <a:r>
              <a:rPr lang="zh-CN" altLang="en-US" sz="1600" dirty="0"/>
              <a:t>售价约为</a:t>
            </a:r>
            <a:r>
              <a:rPr lang="en-US" altLang="zh-CN" sz="1600" dirty="0"/>
              <a:t> $11,000</a:t>
            </a:r>
          </a:p>
          <a:p>
            <a:r>
              <a:rPr lang="en-US" altLang="zh-CN" sz="1600" dirty="0"/>
              <a:t>-- V100 16GB</a:t>
            </a:r>
            <a:r>
              <a:rPr lang="zh-CN" altLang="en-US" sz="1600" dirty="0"/>
              <a:t>售价约为 </a:t>
            </a:r>
            <a:r>
              <a:rPr lang="en-US" altLang="zh-CN" sz="1600" dirty="0"/>
              <a:t>$10,000</a:t>
            </a:r>
          </a:p>
          <a:p>
            <a:r>
              <a:rPr lang="en-US" altLang="zh-CN" sz="1600" dirty="0"/>
              <a:t>-- T4</a:t>
            </a:r>
            <a:r>
              <a:rPr lang="zh-CN" altLang="en-US" sz="1600" dirty="0"/>
              <a:t>售价约为</a:t>
            </a:r>
            <a:r>
              <a:rPr lang="en-US" altLang="zh-CN" sz="1600" dirty="0"/>
              <a:t> $2,200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E72CB0-82E3-4777-B2DC-DE55C4C64D4A}"/>
              </a:ext>
            </a:extLst>
          </p:cNvPr>
          <p:cNvSpPr txBox="1"/>
          <p:nvPr/>
        </p:nvSpPr>
        <p:spPr>
          <a:xfrm>
            <a:off x="113212" y="3683332"/>
            <a:ext cx="53775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2019Q4 T4</a:t>
            </a:r>
            <a:r>
              <a:rPr lang="zh-CN" altLang="en-US" b="1" dirty="0"/>
              <a:t>的出货量超过</a:t>
            </a:r>
            <a:r>
              <a:rPr lang="en-US" altLang="zh-CN" b="1" dirty="0"/>
              <a:t>V100</a:t>
            </a:r>
            <a:r>
              <a:rPr lang="zh-CN" altLang="en-US" b="1" dirty="0"/>
              <a:t>的出货量。</a:t>
            </a:r>
            <a:endParaRPr lang="en-US" altLang="zh-CN" b="1" dirty="0"/>
          </a:p>
          <a:p>
            <a:r>
              <a:rPr lang="en-US" altLang="zh-CN" sz="1600" dirty="0"/>
              <a:t>-- V100</a:t>
            </a:r>
            <a:r>
              <a:rPr lang="zh-CN" altLang="en-US" sz="1600" dirty="0"/>
              <a:t>和</a:t>
            </a:r>
            <a:r>
              <a:rPr lang="en-US" altLang="zh-CN" sz="1600" dirty="0"/>
              <a:t>T4</a:t>
            </a:r>
            <a:r>
              <a:rPr lang="zh-CN" altLang="en-US" sz="1600" dirty="0"/>
              <a:t>的出货量在同一量级，并且数量相近</a:t>
            </a:r>
            <a:endParaRPr lang="en-US" altLang="zh-CN" sz="1600" dirty="0"/>
          </a:p>
          <a:p>
            <a:r>
              <a:rPr lang="en-US" altLang="zh-CN" sz="1600" dirty="0"/>
              <a:t>-- V100</a:t>
            </a:r>
            <a:r>
              <a:rPr lang="zh-CN" altLang="en-US" sz="1600" dirty="0"/>
              <a:t>大算力主要用于数据中心训练场景</a:t>
            </a:r>
            <a:endParaRPr lang="en-US" altLang="zh-CN" sz="1600" dirty="0"/>
          </a:p>
          <a:p>
            <a:r>
              <a:rPr lang="en-US" altLang="zh-CN" sz="1600" dirty="0"/>
              <a:t>-- T4</a:t>
            </a:r>
            <a:r>
              <a:rPr lang="zh-CN" altLang="en-US" sz="1600" dirty="0"/>
              <a:t>的高性价比主要用于数据中心推理场景</a:t>
            </a:r>
            <a:endParaRPr lang="en-US" altLang="zh-CN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43EC2B-7FAE-4A67-995A-4FFE5D8BA08A}"/>
              </a:ext>
            </a:extLst>
          </p:cNvPr>
          <p:cNvSpPr txBox="1"/>
          <p:nvPr/>
        </p:nvSpPr>
        <p:spPr>
          <a:xfrm>
            <a:off x="5699760" y="2074783"/>
            <a:ext cx="59958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训练场景英伟达的产品（</a:t>
            </a:r>
            <a:r>
              <a:rPr lang="en-US" altLang="zh-CN" b="1" dirty="0"/>
              <a:t>V100/A100</a:t>
            </a:r>
            <a:r>
              <a:rPr lang="zh-CN" altLang="en-US" b="1" dirty="0"/>
              <a:t>）优势明显。</a:t>
            </a:r>
            <a:endParaRPr lang="en-US" altLang="zh-CN" b="1" dirty="0"/>
          </a:p>
          <a:p>
            <a:r>
              <a:rPr lang="en-US" altLang="zh-CN" sz="1600" dirty="0"/>
              <a:t>-- </a:t>
            </a:r>
            <a:r>
              <a:rPr lang="zh-CN" altLang="en-US" sz="1600" dirty="0"/>
              <a:t>约</a:t>
            </a:r>
            <a:r>
              <a:rPr lang="en-US" altLang="zh-CN" sz="1600" dirty="0"/>
              <a:t>90%</a:t>
            </a:r>
            <a:r>
              <a:rPr lang="zh-CN" altLang="en-US" sz="1600" dirty="0"/>
              <a:t>左右市占率</a:t>
            </a:r>
            <a:endParaRPr lang="en-US" altLang="zh-CN" sz="1600" dirty="0"/>
          </a:p>
          <a:p>
            <a:r>
              <a:rPr lang="en-US" altLang="zh-CN" sz="1600" dirty="0"/>
              <a:t>-- </a:t>
            </a:r>
            <a:r>
              <a:rPr lang="zh-CN" altLang="en-US" sz="1600" dirty="0"/>
              <a:t>现阶段</a:t>
            </a:r>
            <a:r>
              <a:rPr lang="en-US" altLang="zh-CN" sz="1600" dirty="0"/>
              <a:t>Google TPU</a:t>
            </a:r>
            <a:r>
              <a:rPr lang="zh-CN" altLang="en-US" sz="1600" dirty="0"/>
              <a:t>是唯一有力竞争者</a:t>
            </a:r>
            <a:endParaRPr lang="en-US" altLang="zh-CN" sz="1600" dirty="0"/>
          </a:p>
          <a:p>
            <a:r>
              <a:rPr lang="en-US" altLang="zh-CN" sz="1600" dirty="0"/>
              <a:t>-- </a:t>
            </a:r>
            <a:r>
              <a:rPr lang="en-US" altLang="zh-CN" sz="1600" dirty="0" err="1"/>
              <a:t>Sambanova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Cerebras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Graphcore</a:t>
            </a:r>
            <a:r>
              <a:rPr lang="en-US" altLang="zh-CN" sz="1600" dirty="0"/>
              <a:t> &amp;Huawei</a:t>
            </a:r>
            <a:r>
              <a:rPr lang="zh-CN" altLang="en-US" sz="1600" dirty="0"/>
              <a:t>还在打磨产品，   仅在细分领域有了一些出货量</a:t>
            </a:r>
            <a:endParaRPr lang="en-US" altLang="zh-CN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4B2381-64EE-414C-8347-67E802C2FE34}"/>
              </a:ext>
            </a:extLst>
          </p:cNvPr>
          <p:cNvSpPr txBox="1"/>
          <p:nvPr/>
        </p:nvSpPr>
        <p:spPr>
          <a:xfrm>
            <a:off x="113212" y="5103370"/>
            <a:ext cx="6492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综上并假设</a:t>
            </a:r>
            <a:r>
              <a:rPr lang="en-US" altLang="zh-CN" b="1" dirty="0"/>
              <a:t>V100</a:t>
            </a:r>
            <a:r>
              <a:rPr lang="zh-CN" altLang="en-US" b="1" dirty="0"/>
              <a:t>和</a:t>
            </a:r>
            <a:r>
              <a:rPr lang="en-US" altLang="zh-CN" b="1" dirty="0"/>
              <a:t>T4</a:t>
            </a:r>
            <a:r>
              <a:rPr lang="zh-CN" altLang="en-US" b="1" dirty="0"/>
              <a:t>出货量基本相同， 得出结论：</a:t>
            </a:r>
            <a:endParaRPr lang="en-US" altLang="zh-CN" b="1" dirty="0"/>
          </a:p>
          <a:p>
            <a:r>
              <a:rPr lang="en-US" altLang="zh-CN" sz="1600" dirty="0"/>
              <a:t>-- 2019</a:t>
            </a:r>
            <a:r>
              <a:rPr lang="zh-CN" altLang="en-US" sz="1600" dirty="0"/>
              <a:t>年 </a:t>
            </a:r>
            <a:r>
              <a:rPr lang="en-US" altLang="zh-CN" sz="1600" dirty="0"/>
              <a:t>V100</a:t>
            </a:r>
            <a:r>
              <a:rPr lang="zh-CN" altLang="en-US" sz="1600" dirty="0"/>
              <a:t>的出货量大于 </a:t>
            </a:r>
            <a:r>
              <a:rPr lang="en-US" altLang="zh-CN" sz="1600" dirty="0"/>
              <a:t>245,000</a:t>
            </a:r>
          </a:p>
          <a:p>
            <a:r>
              <a:rPr lang="en-US" altLang="zh-CN" sz="1600" dirty="0"/>
              <a:t>-- 2019</a:t>
            </a:r>
            <a:r>
              <a:rPr lang="zh-CN" altLang="en-US" sz="1600" dirty="0"/>
              <a:t>年 </a:t>
            </a:r>
            <a:r>
              <a:rPr lang="en-US" altLang="zh-CN" sz="1600" dirty="0"/>
              <a:t>T4</a:t>
            </a:r>
            <a:r>
              <a:rPr lang="zh-CN" altLang="en-US" sz="1600" dirty="0"/>
              <a:t>的出货量大于</a:t>
            </a:r>
            <a:r>
              <a:rPr lang="en-US" altLang="zh-CN" sz="1600" dirty="0"/>
              <a:t>245,000</a:t>
            </a:r>
          </a:p>
          <a:p>
            <a:r>
              <a:rPr lang="en-US" altLang="zh-CN" sz="1600" dirty="0"/>
              <a:t>-- </a:t>
            </a:r>
            <a:r>
              <a:rPr lang="zh-CN" altLang="en-US" sz="1600" dirty="0"/>
              <a:t>运算公式： </a:t>
            </a:r>
            <a:r>
              <a:rPr lang="en-US" altLang="zh-CN" sz="1600" dirty="0"/>
              <a:t>10,000 X +2,200 X = 3 bn -&gt; X = 245,901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9A3302-55D6-439C-87B7-21490444894A}"/>
              </a:ext>
            </a:extLst>
          </p:cNvPr>
          <p:cNvSpPr txBox="1"/>
          <p:nvPr/>
        </p:nvSpPr>
        <p:spPr>
          <a:xfrm>
            <a:off x="113212" y="1473968"/>
            <a:ext cx="1158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据粗略估算，在</a:t>
            </a:r>
            <a:r>
              <a:rPr lang="en-US" altLang="zh-CN" b="1" dirty="0"/>
              <a:t>2019</a:t>
            </a:r>
            <a:r>
              <a:rPr lang="zh-CN" altLang="en-US" b="1" dirty="0"/>
              <a:t>年</a:t>
            </a:r>
            <a:r>
              <a:rPr lang="en-US" altLang="zh-CN" b="1" dirty="0"/>
              <a:t>Nvidia</a:t>
            </a:r>
            <a:r>
              <a:rPr lang="zh-CN" altLang="en-US" b="1" dirty="0"/>
              <a:t>训练卡（</a:t>
            </a:r>
            <a:r>
              <a:rPr lang="en-US" altLang="zh-CN" b="1" dirty="0"/>
              <a:t>V100</a:t>
            </a:r>
            <a:r>
              <a:rPr lang="zh-CN" altLang="en-US" b="1" dirty="0"/>
              <a:t>）出货量在十万的量级。 推理卡（</a:t>
            </a:r>
            <a:r>
              <a:rPr lang="en-US" altLang="zh-CN" b="1" dirty="0"/>
              <a:t>T4</a:t>
            </a:r>
            <a:r>
              <a:rPr lang="zh-CN" altLang="en-US" b="1" dirty="0"/>
              <a:t>）的出货量约十万量级。</a:t>
            </a:r>
            <a:endParaRPr lang="en-US" altLang="zh-CN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AE07C6-2F80-4499-9A3A-A4CA7D3A91F5}"/>
              </a:ext>
            </a:extLst>
          </p:cNvPr>
          <p:cNvSpPr txBox="1"/>
          <p:nvPr/>
        </p:nvSpPr>
        <p:spPr>
          <a:xfrm>
            <a:off x="8295860" y="6350618"/>
            <a:ext cx="389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**Price is before any applicable discount.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66B529-974A-4B04-9BF7-EDCCD762DD65}"/>
              </a:ext>
            </a:extLst>
          </p:cNvPr>
          <p:cNvSpPr txBox="1"/>
          <p:nvPr/>
        </p:nvSpPr>
        <p:spPr>
          <a:xfrm>
            <a:off x="5699759" y="3681676"/>
            <a:ext cx="59958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推理场景英伟达的产品受到一些</a:t>
            </a:r>
            <a:r>
              <a:rPr lang="en-US" altLang="zh-CN" b="1" dirty="0"/>
              <a:t>AI</a:t>
            </a:r>
            <a:r>
              <a:rPr lang="zh-CN" altLang="en-US" b="1" dirty="0"/>
              <a:t>芯片的挑战。</a:t>
            </a:r>
            <a:endParaRPr lang="en-US" altLang="zh-CN" b="1" dirty="0"/>
          </a:p>
          <a:p>
            <a:r>
              <a:rPr lang="en-US" altLang="zh-CN" sz="1600" dirty="0"/>
              <a:t>-- </a:t>
            </a:r>
            <a:r>
              <a:rPr lang="zh-CN" altLang="en-US" sz="1600" dirty="0"/>
              <a:t>推理芯片技术门槛比较低，玩家更多。</a:t>
            </a:r>
            <a:endParaRPr lang="en-US" altLang="zh-CN" sz="1600" dirty="0"/>
          </a:p>
          <a:p>
            <a:r>
              <a:rPr lang="en-US" altLang="zh-CN" sz="1600" dirty="0"/>
              <a:t>-- Top players (Google TPU, </a:t>
            </a:r>
            <a:r>
              <a:rPr lang="en-US" altLang="zh-CN" sz="1600" dirty="0" err="1"/>
              <a:t>Sambanova</a:t>
            </a:r>
            <a:r>
              <a:rPr lang="en-US" altLang="zh-CN" sz="1600" dirty="0"/>
              <a:t> RDU10, </a:t>
            </a:r>
            <a:r>
              <a:rPr lang="en-US" altLang="zh-CN" sz="1600" dirty="0" err="1"/>
              <a:t>Graphcore</a:t>
            </a:r>
            <a:r>
              <a:rPr lang="en-US" altLang="zh-CN" sz="1600" dirty="0"/>
              <a:t> C200)</a:t>
            </a:r>
          </a:p>
          <a:p>
            <a:r>
              <a:rPr lang="en-US" altLang="zh-CN" sz="1600" dirty="0"/>
              <a:t>-- in-house AI</a:t>
            </a:r>
            <a:r>
              <a:rPr lang="zh-CN" altLang="en-US" sz="1600" dirty="0"/>
              <a:t>芯片 （</a:t>
            </a:r>
            <a:r>
              <a:rPr lang="en-US" altLang="zh-CN" sz="1600" dirty="0" err="1"/>
              <a:t>aws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inferentia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baidu</a:t>
            </a:r>
            <a:r>
              <a:rPr lang="en-US" altLang="zh-CN" sz="1600" dirty="0"/>
              <a:t> Kunlun, Ali </a:t>
            </a:r>
            <a:r>
              <a:rPr lang="en-US" altLang="zh-CN" sz="1600" dirty="0" err="1"/>
              <a:t>Hanguang</a:t>
            </a:r>
            <a:r>
              <a:rPr lang="zh-CN" altLang="en-US" sz="1600" dirty="0"/>
              <a:t>）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1577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BC032-3307-415F-9AA8-B368A5EB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2" y="0"/>
            <a:ext cx="10515600" cy="1107997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GPU</a:t>
            </a:r>
            <a:r>
              <a:rPr lang="zh-CN" altLang="en-US" sz="3200" b="1" dirty="0"/>
              <a:t>市场调研 </a:t>
            </a:r>
            <a:r>
              <a:rPr lang="en-US" altLang="zh-CN" sz="3200" b="1" dirty="0"/>
              <a:t>– </a:t>
            </a:r>
            <a:r>
              <a:rPr lang="zh-CN" altLang="en-US" sz="3200" b="1" dirty="0"/>
              <a:t>训练产品形态 </a:t>
            </a:r>
            <a:r>
              <a:rPr lang="en-US" altLang="zh-CN" sz="3200" b="1" dirty="0"/>
              <a:t>(Cont.)</a:t>
            </a:r>
            <a:endParaRPr lang="zh-CN" altLang="en-US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B1517E-2766-4434-9E7C-BCD4157D7426}"/>
              </a:ext>
            </a:extLst>
          </p:cNvPr>
          <p:cNvSpPr txBox="1"/>
          <p:nvPr/>
        </p:nvSpPr>
        <p:spPr>
          <a:xfrm>
            <a:off x="113212" y="1136389"/>
            <a:ext cx="53775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训练场景</a:t>
            </a:r>
            <a:endParaRPr lang="en-US" altLang="zh-CN" b="1"/>
          </a:p>
          <a:p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/>
              <a:t>）系统级</a:t>
            </a:r>
            <a:endParaRPr lang="en-US" altLang="zh-CN" sz="1600"/>
          </a:p>
          <a:p>
            <a:r>
              <a:rPr lang="en-US" altLang="zh-CN" sz="1600"/>
              <a:t>         -- SuperPod </a:t>
            </a:r>
            <a:r>
              <a:rPr lang="zh-CN" altLang="en-US" sz="1600"/>
              <a:t>（</a:t>
            </a:r>
            <a:r>
              <a:rPr lang="en-US" altLang="zh-CN" sz="1600"/>
              <a:t>Cluster</a:t>
            </a:r>
            <a:r>
              <a:rPr lang="zh-CN" altLang="en-US" sz="1600"/>
              <a:t>）</a:t>
            </a:r>
            <a:endParaRPr lang="en-US" altLang="zh-CN" sz="1600"/>
          </a:p>
          <a:p>
            <a:r>
              <a:rPr lang="en-US" altLang="zh-CN" sz="1600"/>
              <a:t>         -- DGX-A100</a:t>
            </a:r>
            <a:r>
              <a:rPr lang="zh-CN" altLang="en-US" sz="1600"/>
              <a:t>， </a:t>
            </a:r>
            <a:r>
              <a:rPr lang="en-US" altLang="zh-CN" sz="1600"/>
              <a:t>DGX-1</a:t>
            </a:r>
            <a:r>
              <a:rPr lang="zh-CN" altLang="en-US" sz="1600"/>
              <a:t>， </a:t>
            </a:r>
            <a:r>
              <a:rPr lang="en-US" altLang="zh-CN" sz="1600"/>
              <a:t>DGX-2 </a:t>
            </a:r>
            <a:r>
              <a:rPr lang="zh-CN" altLang="en-US" sz="1600"/>
              <a:t>（</a:t>
            </a:r>
            <a:r>
              <a:rPr lang="en-US" altLang="zh-CN" sz="1600"/>
              <a:t>Server</a:t>
            </a:r>
            <a:r>
              <a:rPr lang="zh-CN" altLang="en-US" sz="1600"/>
              <a:t>）</a:t>
            </a:r>
            <a:endParaRPr lang="en-US" altLang="zh-CN" sz="1600"/>
          </a:p>
          <a:p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/>
              <a:t>）卡</a:t>
            </a:r>
            <a:endParaRPr lang="en-US" altLang="zh-CN" sz="1600"/>
          </a:p>
          <a:p>
            <a:r>
              <a:rPr lang="en-US" altLang="zh-CN" sz="1600"/>
              <a:t>         -- V100 PCIE </a:t>
            </a:r>
          </a:p>
          <a:p>
            <a:r>
              <a:rPr lang="en-US" altLang="zh-CN" sz="1600"/>
              <a:t>         -- V100 SXM for NVLINK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986344-E2B5-49AC-BA30-A9AFF5911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652" y="4393209"/>
            <a:ext cx="3020284" cy="225490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82C2EB3-2454-455B-BCFA-CABE9B764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4" y="4159354"/>
            <a:ext cx="4237654" cy="2428695"/>
          </a:xfrm>
          <a:prstGeom prst="rect">
            <a:avLst/>
          </a:prstGeom>
        </p:spPr>
      </p:pic>
      <p:pic>
        <p:nvPicPr>
          <p:cNvPr id="17" name="图片 16" descr="图片包含 窗户, 男人, 玻璃, 大&#10;&#10;描述已自动生成">
            <a:extLst>
              <a:ext uri="{FF2B5EF4-FFF2-40B4-BE49-F238E27FC236}">
                <a16:creationId xmlns:a16="http://schemas.microsoft.com/office/drawing/2014/main" id="{1B49FADA-250F-4FDE-AB3F-E41AAC624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987" y="1337340"/>
            <a:ext cx="5562701" cy="219329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10BB2FD-9648-437E-A864-F89D8A5D14EC}"/>
              </a:ext>
            </a:extLst>
          </p:cNvPr>
          <p:cNvSpPr txBox="1"/>
          <p:nvPr/>
        </p:nvSpPr>
        <p:spPr>
          <a:xfrm>
            <a:off x="5579035" y="982812"/>
            <a:ext cx="513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Figure1. GPU SuperPOD</a:t>
            </a:r>
            <a:endParaRPr lang="zh-CN" altLang="en-US" dirty="0"/>
          </a:p>
        </p:txBody>
      </p:sp>
      <p:pic>
        <p:nvPicPr>
          <p:cNvPr id="20" name="图片 19" descr="电子设备&#10;&#10;描述已自动生成">
            <a:extLst>
              <a:ext uri="{FF2B5EF4-FFF2-40B4-BE49-F238E27FC236}">
                <a16:creationId xmlns:a16="http://schemas.microsoft.com/office/drawing/2014/main" id="{C0C13087-4883-4026-BB32-8C9EC9805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63" y="3977690"/>
            <a:ext cx="3238083" cy="267041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BF75706-8757-4A35-9197-273F11F966BB}"/>
              </a:ext>
            </a:extLst>
          </p:cNvPr>
          <p:cNvSpPr txBox="1"/>
          <p:nvPr/>
        </p:nvSpPr>
        <p:spPr>
          <a:xfrm>
            <a:off x="211012" y="3756196"/>
            <a:ext cx="379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Figure2. DGX-A100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B7274FD-4A45-4F89-BB82-A9FC42770E2B}"/>
              </a:ext>
            </a:extLst>
          </p:cNvPr>
          <p:cNvSpPr txBox="1"/>
          <p:nvPr/>
        </p:nvSpPr>
        <p:spPr>
          <a:xfrm>
            <a:off x="5613230" y="3827860"/>
            <a:ext cx="236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Figure3. V100 SXM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5DF7A6D-54FF-4727-92AD-5ABDD5B842A6}"/>
              </a:ext>
            </a:extLst>
          </p:cNvPr>
          <p:cNvSpPr txBox="1"/>
          <p:nvPr/>
        </p:nvSpPr>
        <p:spPr>
          <a:xfrm>
            <a:off x="8679386" y="3793024"/>
            <a:ext cx="236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Figure4. V100 PCIE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7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BC032-3307-415F-9AA8-B368A5EB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2" y="0"/>
            <a:ext cx="10515600" cy="1107997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GPU</a:t>
            </a:r>
            <a:r>
              <a:rPr lang="zh-CN" altLang="en-US" sz="3200" b="1" dirty="0"/>
              <a:t>市场调研 </a:t>
            </a:r>
            <a:r>
              <a:rPr lang="en-US" altLang="zh-CN" sz="3200" b="1" dirty="0"/>
              <a:t>– </a:t>
            </a:r>
            <a:r>
              <a:rPr lang="zh-CN" altLang="en-US" sz="3200" b="1" dirty="0"/>
              <a:t>推理产品形态 </a:t>
            </a:r>
            <a:r>
              <a:rPr lang="en-US" altLang="zh-CN" sz="3200" b="1" dirty="0"/>
              <a:t>(Cont.)</a:t>
            </a:r>
            <a:endParaRPr lang="zh-CN" altLang="en-US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B1517E-2766-4434-9E7C-BCD4157D7426}"/>
              </a:ext>
            </a:extLst>
          </p:cNvPr>
          <p:cNvSpPr txBox="1"/>
          <p:nvPr/>
        </p:nvSpPr>
        <p:spPr>
          <a:xfrm>
            <a:off x="113212" y="1136389"/>
            <a:ext cx="92485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推理场景</a:t>
            </a:r>
            <a:endParaRPr lang="en-US" altLang="zh-CN" b="1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）系统级</a:t>
            </a:r>
            <a:endParaRPr lang="en-US" altLang="zh-CN" sz="1600" dirty="0"/>
          </a:p>
          <a:p>
            <a:r>
              <a:rPr lang="en-US" altLang="zh-CN" sz="1600" dirty="0"/>
              <a:t>          -- </a:t>
            </a:r>
            <a:r>
              <a:rPr lang="zh-CN" altLang="en-US" sz="1600" dirty="0"/>
              <a:t>无要求 （不需要片间互联）</a:t>
            </a:r>
            <a:endParaRPr lang="en-US" altLang="zh-CN" sz="1600" dirty="0"/>
          </a:p>
          <a:p>
            <a:r>
              <a:rPr lang="en-US" altLang="zh-CN" sz="1600" dirty="0"/>
              <a:t>          -- </a:t>
            </a:r>
            <a:r>
              <a:rPr lang="zh-CN" altLang="en-US" sz="1600" dirty="0"/>
              <a:t>制冷？？（</a:t>
            </a:r>
            <a:r>
              <a:rPr lang="en-US" altLang="zh-CN" sz="1600" dirty="0"/>
              <a:t>passive cooling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）卡</a:t>
            </a:r>
            <a:endParaRPr lang="en-US" altLang="zh-CN" sz="1600" dirty="0"/>
          </a:p>
          <a:p>
            <a:r>
              <a:rPr lang="en-US" altLang="zh-CN" sz="1600" dirty="0"/>
              <a:t>         -- T4 Low Profile PCIE (130 INT8 TOPS, 70W)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22B85F-60CD-40AF-8DF1-5A3BB656A419}"/>
              </a:ext>
            </a:extLst>
          </p:cNvPr>
          <p:cNvSpPr txBox="1"/>
          <p:nvPr/>
        </p:nvSpPr>
        <p:spPr>
          <a:xfrm>
            <a:off x="113212" y="3059668"/>
            <a:ext cx="513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1. T4 PCIE</a:t>
            </a:r>
            <a:endParaRPr lang="zh-CN" altLang="en-US" dirty="0"/>
          </a:p>
        </p:txBody>
      </p:sp>
      <p:pic>
        <p:nvPicPr>
          <p:cNvPr id="6" name="图片 5" descr="电子设备&#10;&#10;描述已自动生成">
            <a:extLst>
              <a:ext uri="{FF2B5EF4-FFF2-40B4-BE49-F238E27FC236}">
                <a16:creationId xmlns:a16="http://schemas.microsoft.com/office/drawing/2014/main" id="{02ED3560-3A23-46A5-AF14-C771499FF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3645160"/>
            <a:ext cx="4525940" cy="285565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5B7C39F-5DFC-4668-BB0A-20D6BAE9CB56}"/>
              </a:ext>
            </a:extLst>
          </p:cNvPr>
          <p:cNvSpPr txBox="1"/>
          <p:nvPr/>
        </p:nvSpPr>
        <p:spPr>
          <a:xfrm>
            <a:off x="5490755" y="3059668"/>
            <a:ext cx="555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2. T4 board is a half-height, half-length card</a:t>
            </a:r>
            <a:endParaRPr lang="zh-CN" altLang="en-US" dirty="0"/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682B8E56-2DAB-49DF-AC01-A3E333BDC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55" y="3645160"/>
            <a:ext cx="56705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7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BC032-3307-415F-9AA8-B368A5EB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2" y="322716"/>
            <a:ext cx="10515600" cy="1107997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CPU</a:t>
            </a:r>
            <a:r>
              <a:rPr lang="zh-CN" altLang="en-US" sz="3200" b="1" dirty="0"/>
              <a:t>市场调研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B1517E-2766-4434-9E7C-BCD4157D7426}"/>
              </a:ext>
            </a:extLst>
          </p:cNvPr>
          <p:cNvSpPr txBox="1"/>
          <p:nvPr/>
        </p:nvSpPr>
        <p:spPr>
          <a:xfrm>
            <a:off x="113212" y="3089196"/>
            <a:ext cx="53775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现阶段</a:t>
            </a:r>
            <a:r>
              <a:rPr lang="en-US" altLang="zh-CN" b="1" dirty="0"/>
              <a:t>CPU</a:t>
            </a:r>
            <a:r>
              <a:rPr lang="zh-CN" altLang="en-US" b="1" dirty="0"/>
              <a:t>处理器普遍用于轻量级的推理任务。</a:t>
            </a:r>
            <a:endParaRPr lang="en-US" altLang="zh-CN" b="1" dirty="0"/>
          </a:p>
          <a:p>
            <a:r>
              <a:rPr lang="en-US" altLang="zh-CN" sz="1600" dirty="0"/>
              <a:t>-- </a:t>
            </a:r>
            <a:r>
              <a:rPr lang="zh-CN" altLang="en-US" sz="1600" dirty="0"/>
              <a:t>轻量级推理（例如推荐系统）</a:t>
            </a:r>
            <a:endParaRPr lang="en-US" altLang="zh-CN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9A3302-55D6-439C-87B7-21490444894A}"/>
              </a:ext>
            </a:extLst>
          </p:cNvPr>
          <p:cNvSpPr txBox="1"/>
          <p:nvPr/>
        </p:nvSpPr>
        <p:spPr>
          <a:xfrm>
            <a:off x="113212" y="1473968"/>
            <a:ext cx="11582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根据</a:t>
            </a:r>
            <a:r>
              <a:rPr lang="en-US" altLang="zh-CN" b="1" dirty="0"/>
              <a:t>2018</a:t>
            </a:r>
            <a:r>
              <a:rPr lang="zh-CN" altLang="en-US" b="1" dirty="0"/>
              <a:t>年</a:t>
            </a:r>
            <a:r>
              <a:rPr lang="en-US" altLang="zh-CN" b="1" dirty="0"/>
              <a:t>12</a:t>
            </a:r>
            <a:r>
              <a:rPr lang="zh-CN" altLang="en-US" b="1" dirty="0"/>
              <a:t>月</a:t>
            </a:r>
            <a:r>
              <a:rPr lang="en-US" altLang="zh-CN" b="1" dirty="0"/>
              <a:t>McKinsey</a:t>
            </a:r>
            <a:r>
              <a:rPr lang="zh-CN" altLang="en-US" b="1" dirty="0"/>
              <a:t>报告：</a:t>
            </a:r>
            <a:endParaRPr lang="en-US" altLang="zh-CN" b="1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，</a:t>
            </a:r>
            <a:r>
              <a:rPr lang="en-US" altLang="zh-CN" sz="1600" dirty="0"/>
              <a:t>2017</a:t>
            </a:r>
            <a:r>
              <a:rPr lang="zh-CN" altLang="en-US" sz="1600" dirty="0"/>
              <a:t>年</a:t>
            </a:r>
            <a:r>
              <a:rPr lang="en-US" altLang="zh-CN" sz="1600" dirty="0"/>
              <a:t>CPU</a:t>
            </a:r>
            <a:r>
              <a:rPr lang="zh-CN" altLang="en-US" sz="1600" dirty="0"/>
              <a:t>在数据中心推理市场份额为</a:t>
            </a:r>
            <a:r>
              <a:rPr lang="en-US" altLang="zh-CN" sz="1600" dirty="0"/>
              <a:t>75%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，预计</a:t>
            </a:r>
            <a:r>
              <a:rPr lang="en-US" altLang="zh-CN" sz="1600" dirty="0"/>
              <a:t>2025</a:t>
            </a:r>
            <a:r>
              <a:rPr lang="zh-CN" altLang="en-US" sz="1600" dirty="0"/>
              <a:t>年，</a:t>
            </a:r>
            <a:r>
              <a:rPr lang="en-US" altLang="zh-CN" sz="1600" dirty="0"/>
              <a:t>CPU</a:t>
            </a:r>
            <a:r>
              <a:rPr lang="zh-CN" altLang="en-US" sz="1600" dirty="0"/>
              <a:t>的数据中心推理市场份额为</a:t>
            </a:r>
            <a:r>
              <a:rPr lang="en-US" altLang="zh-CN" sz="1600" dirty="0"/>
              <a:t>50%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，其中</a:t>
            </a:r>
            <a:r>
              <a:rPr lang="en-US" altLang="zh-CN" sz="1600" dirty="0"/>
              <a:t>25% </a:t>
            </a:r>
            <a:r>
              <a:rPr lang="zh-CN" altLang="en-US" sz="1600" dirty="0"/>
              <a:t>（</a:t>
            </a:r>
            <a:r>
              <a:rPr lang="en-US" altLang="zh-CN" sz="1600" dirty="0"/>
              <a:t>75% - 50%</a:t>
            </a:r>
            <a:r>
              <a:rPr lang="zh-CN" altLang="en-US" sz="1600" dirty="0"/>
              <a:t>）的市场会逐渐被定制化</a:t>
            </a:r>
            <a:r>
              <a:rPr lang="en-US" altLang="zh-CN" sz="1600" dirty="0"/>
              <a:t>ASIC</a:t>
            </a:r>
            <a:r>
              <a:rPr lang="zh-CN" altLang="en-US" sz="1600" dirty="0"/>
              <a:t>代替。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，预计</a:t>
            </a:r>
            <a:r>
              <a:rPr lang="en-US" altLang="zh-CN" sz="1600" dirty="0"/>
              <a:t>2025</a:t>
            </a:r>
            <a:r>
              <a:rPr lang="zh-CN" altLang="en-US" sz="1600" dirty="0"/>
              <a:t>年， </a:t>
            </a:r>
            <a:r>
              <a:rPr lang="en-US" altLang="zh-CN" sz="1600" dirty="0"/>
              <a:t>ASIC</a:t>
            </a:r>
            <a:r>
              <a:rPr lang="zh-CN" altLang="en-US" sz="1600" dirty="0"/>
              <a:t>占数据中心市场份额为</a:t>
            </a:r>
            <a:r>
              <a:rPr lang="en-US" altLang="zh-CN" sz="1600" dirty="0"/>
              <a:t>40%</a:t>
            </a:r>
            <a:r>
              <a:rPr lang="zh-CN" altLang="en-US" sz="1600" dirty="0"/>
              <a:t> （</a:t>
            </a:r>
            <a:r>
              <a:rPr lang="en-US" altLang="zh-CN" sz="1600" b="1" dirty="0"/>
              <a:t> </a:t>
            </a:r>
            <a:r>
              <a:rPr lang="en-US" altLang="zh-CN" sz="1600" dirty="0"/>
              <a:t>$5.2 - $6 bn </a:t>
            </a:r>
            <a:r>
              <a:rPr lang="zh-CN" altLang="en-US" sz="1600" dirty="0"/>
              <a:t>）</a:t>
            </a:r>
            <a:endParaRPr lang="en-US" altLang="zh-CN" sz="1600" dirty="0"/>
          </a:p>
        </p:txBody>
      </p:sp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A4E4A368-3C7B-4E8C-A7B3-0C59614DC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20" y="1430713"/>
            <a:ext cx="3735977" cy="40280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C1D550C-DFE4-48E9-B338-DE390EA759E2}"/>
              </a:ext>
            </a:extLst>
          </p:cNvPr>
          <p:cNvSpPr/>
          <p:nvPr/>
        </p:nvSpPr>
        <p:spPr>
          <a:xfrm>
            <a:off x="7049020" y="6165952"/>
            <a:ext cx="3706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**Source: Expert interviews; McKinsey analysis</a:t>
            </a:r>
          </a:p>
        </p:txBody>
      </p:sp>
    </p:spTree>
    <p:extLst>
      <p:ext uri="{BB962C8B-B14F-4D97-AF65-F5344CB8AC3E}">
        <p14:creationId xmlns:p14="http://schemas.microsoft.com/office/powerpoint/2010/main" val="373042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6A56A-BC51-4520-AD32-A4BA8A3E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5" y="267154"/>
            <a:ext cx="10515600" cy="1325563"/>
          </a:xfrm>
        </p:spPr>
        <p:txBody>
          <a:bodyPr/>
          <a:lstStyle/>
          <a:p>
            <a:r>
              <a:rPr lang="zh-CN" altLang="en-US" sz="3200" b="1" dirty="0"/>
              <a:t>数据中心推理产品形态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498EC-0CB9-41C8-926E-125E2865E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477282"/>
            <a:ext cx="10515600" cy="4351338"/>
          </a:xfrm>
        </p:spPr>
        <p:txBody>
          <a:bodyPr/>
          <a:lstStyle/>
          <a:p>
            <a:r>
              <a:rPr lang="en-US" altLang="zh-CN" sz="1800" b="1" dirty="0"/>
              <a:t>PCIe Card</a:t>
            </a:r>
          </a:p>
          <a:p>
            <a:r>
              <a:rPr lang="zh-CN" altLang="en-US" sz="1800" b="1" dirty="0"/>
              <a:t>高算力</a:t>
            </a:r>
            <a:endParaRPr lang="en-US" altLang="zh-CN" sz="1800" b="1" dirty="0"/>
          </a:p>
          <a:p>
            <a:r>
              <a:rPr lang="zh-CN" altLang="en-US" sz="1800" b="1" dirty="0"/>
              <a:t>大片上</a:t>
            </a:r>
            <a:r>
              <a:rPr lang="en-US" altLang="zh-CN" sz="1800" b="1" dirty="0"/>
              <a:t>SRAM</a:t>
            </a:r>
            <a:endParaRPr lang="zh-CN" altLang="en-US" sz="1800" b="1" dirty="0"/>
          </a:p>
        </p:txBody>
      </p:sp>
      <p:pic>
        <p:nvPicPr>
          <p:cNvPr id="4" name="图片 3" descr="电子设备&#10;&#10;描述已自动生成">
            <a:extLst>
              <a:ext uri="{FF2B5EF4-FFF2-40B4-BE49-F238E27FC236}">
                <a16:creationId xmlns:a16="http://schemas.microsoft.com/office/drawing/2014/main" id="{E9BD0444-B757-44F6-BEC0-79181262A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0" y="3996352"/>
            <a:ext cx="3383760" cy="21349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38D27E-E1F5-4BF2-B6EE-661AD5A7B901}"/>
              </a:ext>
            </a:extLst>
          </p:cNvPr>
          <p:cNvSpPr txBox="1"/>
          <p:nvPr/>
        </p:nvSpPr>
        <p:spPr>
          <a:xfrm>
            <a:off x="348343" y="2929623"/>
            <a:ext cx="34708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Nvidia - T4</a:t>
            </a:r>
          </a:p>
          <a:p>
            <a:r>
              <a:rPr lang="en-US" altLang="zh-CN" sz="1600" dirty="0"/>
              <a:t>-- Low Profile PCIE</a:t>
            </a:r>
          </a:p>
          <a:p>
            <a:r>
              <a:rPr lang="en-US" altLang="zh-CN" sz="1600" dirty="0"/>
              <a:t>-- 130 TOPS, 70W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6C53CE-AF78-422E-9B46-9154B5C8C953}"/>
              </a:ext>
            </a:extLst>
          </p:cNvPr>
          <p:cNvSpPr txBox="1"/>
          <p:nvPr/>
        </p:nvSpPr>
        <p:spPr>
          <a:xfrm>
            <a:off x="4180114" y="2929623"/>
            <a:ext cx="37870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Tenstorrent</a:t>
            </a:r>
            <a:r>
              <a:rPr lang="en-US" altLang="zh-CN" b="1" dirty="0"/>
              <a:t> - </a:t>
            </a:r>
            <a:r>
              <a:rPr lang="en-US" altLang="zh-CN" b="1" dirty="0" err="1"/>
              <a:t>Grayskull</a:t>
            </a:r>
            <a:endParaRPr lang="en-US" altLang="zh-CN" b="1" dirty="0"/>
          </a:p>
          <a:p>
            <a:r>
              <a:rPr lang="en-US" altLang="zh-CN" sz="1600" dirty="0"/>
              <a:t>-- PCIE</a:t>
            </a:r>
          </a:p>
          <a:p>
            <a:r>
              <a:rPr lang="en-US" altLang="zh-CN" sz="1600" dirty="0"/>
              <a:t>-- 368 TOPS, 75W, 120MB flash</a:t>
            </a:r>
            <a:endParaRPr lang="zh-CN" alt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2DEAAE-C391-4ECD-81C6-637DCD51A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3908386"/>
            <a:ext cx="3787051" cy="222295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88FBFF2-2589-4622-8382-8CC7B26DAF20}"/>
              </a:ext>
            </a:extLst>
          </p:cNvPr>
          <p:cNvSpPr txBox="1"/>
          <p:nvPr/>
        </p:nvSpPr>
        <p:spPr>
          <a:xfrm>
            <a:off x="8372812" y="2929623"/>
            <a:ext cx="37870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Groq</a:t>
            </a:r>
            <a:r>
              <a:rPr lang="en-US" altLang="zh-CN" b="1" dirty="0"/>
              <a:t> - TSP</a:t>
            </a:r>
          </a:p>
          <a:p>
            <a:r>
              <a:rPr lang="en-US" altLang="zh-CN" sz="1600" dirty="0"/>
              <a:t>-- PCIE</a:t>
            </a:r>
          </a:p>
          <a:p>
            <a:r>
              <a:rPr lang="en-US" altLang="zh-CN" sz="1600" dirty="0"/>
              <a:t>-- 1000 TOPS, 300W, 220MB SRAM</a:t>
            </a:r>
            <a:endParaRPr lang="zh-CN" altLang="en-US" sz="1600" dirty="0"/>
          </a:p>
        </p:txBody>
      </p:sp>
      <p:pic>
        <p:nvPicPr>
          <p:cNvPr id="11" name="图片 10" descr="图片包含 游戏机, 电子, 电路&#10;&#10;描述已自动生成">
            <a:extLst>
              <a:ext uri="{FF2B5EF4-FFF2-40B4-BE49-F238E27FC236}">
                <a16:creationId xmlns:a16="http://schemas.microsoft.com/office/drawing/2014/main" id="{8D330FCD-E1C7-4E3F-945B-D2F2F4229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2" y="3908386"/>
            <a:ext cx="3575879" cy="222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6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DFD92-63BB-44BA-A9C8-6FD02B86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559"/>
            <a:ext cx="10515600" cy="1325563"/>
          </a:xfrm>
        </p:spPr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07892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749</Words>
  <Application>Microsoft Office PowerPoint</Application>
  <PresentationFormat>宽屏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数据中心AI芯片市场调研 V0.1 2021.03.03</vt:lpstr>
      <vt:lpstr>概要</vt:lpstr>
      <vt:lpstr>数据中心市场概要</vt:lpstr>
      <vt:lpstr>GPU市场调研</vt:lpstr>
      <vt:lpstr>GPU市场调研 – 训练产品形态 (Cont.)</vt:lpstr>
      <vt:lpstr>GPU市场调研 – 推理产品形态 (Cont.)</vt:lpstr>
      <vt:lpstr>CPU市场调研</vt:lpstr>
      <vt:lpstr>数据中心推理产品形态</vt:lpstr>
      <vt:lpstr>谢谢！</vt:lpstr>
      <vt:lpstr>补充材料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数据中心AI芯片市场调研 V0.1</dc:title>
  <dc:creator>di.wu@houmo.ai</dc:creator>
  <cp:lastModifiedBy>di.wu@houmo.ai</cp:lastModifiedBy>
  <cp:revision>27</cp:revision>
  <dcterms:created xsi:type="dcterms:W3CDTF">2021-03-03T02:52:38Z</dcterms:created>
  <dcterms:modified xsi:type="dcterms:W3CDTF">2021-04-02T06:26:00Z</dcterms:modified>
</cp:coreProperties>
</file>