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89" r:id="rId7"/>
    <p:sldId id="277" r:id="rId8"/>
    <p:sldId id="265" r:id="rId9"/>
    <p:sldId id="278" r:id="rId10"/>
    <p:sldId id="280" r:id="rId11"/>
    <p:sldId id="290" r:id="rId12"/>
    <p:sldId id="294" r:id="rId13"/>
    <p:sldId id="291" r:id="rId14"/>
    <p:sldId id="292" r:id="rId15"/>
    <p:sldId id="282" r:id="rId16"/>
    <p:sldId id="287" r:id="rId17"/>
    <p:sldId id="286" r:id="rId18"/>
    <p:sldId id="283" r:id="rId19"/>
    <p:sldId id="284" r:id="rId20"/>
    <p:sldId id="295" r:id="rId21"/>
    <p:sldId id="263" r:id="rId22"/>
    <p:sldId id="296" r:id="rId23"/>
    <p:sldId id="281" r:id="rId24"/>
    <p:sldId id="272" r:id="rId25"/>
    <p:sldId id="273" r:id="rId26"/>
    <p:sldId id="258" r:id="rId27"/>
    <p:sldId id="268" r:id="rId28"/>
    <p:sldId id="270" r:id="rId29"/>
    <p:sldId id="271" r:id="rId30"/>
    <p:sldId id="269" r:id="rId31"/>
    <p:sldId id="279" r:id="rId32"/>
    <p:sldId id="275" r:id="rId33"/>
    <p:sldId id="264" r:id="rId34"/>
    <p:sldId id="285" r:id="rId35"/>
    <p:sldId id="288" r:id="rId36"/>
    <p:sldId id="293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67" d="100"/>
          <a:sy n="67" d="100"/>
        </p:scale>
        <p:origin x="4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5C35BB-460B-4AA0-802D-3FC254C79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C33E3B-045F-403B-BEE3-86CE11DA3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713167-FDA7-4459-A997-9BABA8860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7BAC-9E22-4320-AEFB-7430AD44DEDA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87698D-8950-4C12-A32A-E4451E7BD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466432-E903-4269-B128-43381A3E1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954AA-67F8-4C14-9FCE-6C3392C0B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179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816712-F077-4733-8735-0F340DD81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058238-D23E-42CA-AB25-588423254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5B432C-23BC-490F-96BB-8D7B79C60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7BAC-9E22-4320-AEFB-7430AD44DEDA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1CDCD7-7E3A-4DD0-B220-01B16CD2B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FE6883-FBD1-4989-9BB4-131ABDFCD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954AA-67F8-4C14-9FCE-6C3392C0B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835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3F7F6D-AA0D-4594-B807-692C8670BA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8BF4D9-5ECD-4926-9090-2C40BB6F8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9FD371-95FE-4818-B8B5-98B2FE76C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7BAC-9E22-4320-AEFB-7430AD44DEDA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22A657-98B0-457E-83C5-5F882CD33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4B84A7-9088-4EE9-A477-3C1CD5FD9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954AA-67F8-4C14-9FCE-6C3392C0B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251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58525-93D2-4263-9359-8EF855007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E0383B-C0FE-4861-82E8-A779427C8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8E5535-D8AA-4E12-B0B1-374E56DB0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7BAC-9E22-4320-AEFB-7430AD44DEDA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AF22EA-4EF5-4E52-A229-0A3F8F291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C56236-94A3-4E06-80E1-3ED9DB566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954AA-67F8-4C14-9FCE-6C3392C0B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649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871C5B-D2E6-41E3-BF74-DE00CC515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8BF026-11F8-452E-A883-7BAB73C98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B1DFB8-751B-454D-951E-01CAEE1FC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7BAC-9E22-4320-AEFB-7430AD44DEDA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0AFF53-0DBC-430C-9BCD-95DC1EFA7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335554-732C-4821-8D5A-32CA8266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954AA-67F8-4C14-9FCE-6C3392C0B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473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10690-2876-4F79-901D-FFC4686BE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40901E-0783-475E-AD2C-8CA385E34B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51B0CC-72BE-49E0-9A35-889DA8B51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772EED-6B91-4D0F-90FC-5BD08134B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7BAC-9E22-4320-AEFB-7430AD44DEDA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0252F8-DBC9-410B-958A-11BD489A9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8EAE83-9ABA-4E64-85C0-7A13D7DA8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954AA-67F8-4C14-9FCE-6C3392C0B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75B96C-B0EF-4D84-ADBC-03394B941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DDFCA0-3581-4D00-B98F-C761A42E3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A518B8-20F9-44CA-9275-9D24E31D1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F8E26C-CAE7-4C31-9116-217A59912F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1A2C08-5933-426C-BD24-C0278E9B1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B29FFA1-5A1E-44D0-955C-ECCA3819C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7BAC-9E22-4320-AEFB-7430AD44DEDA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A90434-0F0C-44F4-9C35-177667D45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679397-855D-4036-AE65-BD7819D61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954AA-67F8-4C14-9FCE-6C3392C0B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434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50870-DF3D-4178-8FC5-9F6B141EB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BEA018-E94E-44D5-844D-462ED6668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7BAC-9E22-4320-AEFB-7430AD44DEDA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3EC993-8FB5-454F-ACF6-E9BE7CC53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087BB0-835A-49EC-B2F3-3BFD1002D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954AA-67F8-4C14-9FCE-6C3392C0B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539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159B31-7D39-4846-AE1C-F07245037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7BAC-9E22-4320-AEFB-7430AD44DEDA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01F557-19D8-41D7-BF77-00B811764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2D9032-B0C5-4899-BA0C-871668739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954AA-67F8-4C14-9FCE-6C3392C0B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062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21CE7-84ED-41F5-96C9-B306F9356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AE6716-B984-4F7D-92D9-58E9F4DD0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514954-4042-4CF6-873B-882918F86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E48839-3E8B-4D74-BBF2-6A8B47F21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7BAC-9E22-4320-AEFB-7430AD44DEDA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ED7A22-F7A6-4372-9255-A66FA9CC7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1D5F89-CE0A-4E54-A0A6-4692602A1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954AA-67F8-4C14-9FCE-6C3392C0B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8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01EAE-0BDE-4CA5-AB58-BE0DD320D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C1305A-46DA-4754-B1B7-E4409376F2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EC48DD-D8F7-4DE2-B5B6-01118740E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41D37F-DFF3-4100-B41A-5B0F9470C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7BAC-9E22-4320-AEFB-7430AD44DEDA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1A2A60-2D58-4533-8370-95B4CC04B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C10EB4-C6B4-4554-B64E-1DE535D5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954AA-67F8-4C14-9FCE-6C3392C0B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40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16807A-41AB-4DAF-8391-9B8D1F4FA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D170FE-9F74-452D-AF10-CC44E85D5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C87095-83F9-4B15-8BD0-E5B5FA47CD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C7BAC-9E22-4320-AEFB-7430AD44DEDA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B25EA5-89E6-489C-BB69-D389B92BDC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11227C-AC3E-400C-BEED-E5A4998A65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954AA-67F8-4C14-9FCE-6C3392C0B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783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slide" Target="slide3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" Target="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0D937F9-D732-4ED2-AF52-BE17B3B2F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1321056"/>
            <a:ext cx="10684151" cy="1991979"/>
          </a:xfrm>
        </p:spPr>
        <p:txBody>
          <a:bodyPr anchor="b">
            <a:normAutofit/>
          </a:bodyPr>
          <a:lstStyle/>
          <a:p>
            <a:r>
              <a:rPr lang="en-US" altLang="zh-CN" sz="5200" dirty="0">
                <a:solidFill>
                  <a:schemeClr val="tx2"/>
                </a:solidFill>
              </a:rPr>
              <a:t>AI Chips - A Brief Introduction</a:t>
            </a:r>
            <a:endParaRPr lang="zh-CN" altLang="en-US" sz="5200" dirty="0">
              <a:solidFill>
                <a:schemeClr val="tx2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A278CE-332F-4BF6-BB83-5752852A5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1395" y="3525490"/>
            <a:ext cx="9469211" cy="865639"/>
          </a:xfrm>
        </p:spPr>
        <p:txBody>
          <a:bodyPr anchor="t">
            <a:normAutofit/>
          </a:bodyPr>
          <a:lstStyle/>
          <a:p>
            <a:endParaRPr lang="zh-CN" altLang="en-US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7680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B70DB-4AFE-4B2C-A9D1-AE6C1B1FB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749" y="-154004"/>
            <a:ext cx="10515600" cy="1325563"/>
          </a:xfrm>
        </p:spPr>
        <p:txBody>
          <a:bodyPr/>
          <a:lstStyle/>
          <a:p>
            <a:r>
              <a:rPr lang="en-US" altLang="zh-CN" sz="3600" dirty="0"/>
              <a:t>Top Players – </a:t>
            </a:r>
            <a:r>
              <a:rPr lang="en-US" altLang="zh-CN" sz="3600" dirty="0" err="1"/>
              <a:t>Graphcore</a:t>
            </a:r>
            <a:r>
              <a:rPr lang="en-US" altLang="zh-CN" sz="3600" dirty="0"/>
              <a:t> IPU</a:t>
            </a:r>
            <a:endParaRPr lang="zh-CN" altLang="en-US" sz="3600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71C86D97-F684-44F3-9247-1F90380B0E06}"/>
              </a:ext>
            </a:extLst>
          </p:cNvPr>
          <p:cNvSpPr txBox="1">
            <a:spLocks/>
          </p:cNvSpPr>
          <p:nvPr/>
        </p:nvSpPr>
        <p:spPr>
          <a:xfrm>
            <a:off x="308008" y="1590438"/>
            <a:ext cx="11588817" cy="367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Takeaways</a:t>
            </a:r>
            <a:endParaRPr lang="en-US" altLang="zh-CN" sz="1400" strike="sngStrike" dirty="0"/>
          </a:p>
          <a:p>
            <a:pPr lvl="1"/>
            <a:r>
              <a:rPr lang="en-US" altLang="zh-CN" sz="2000" b="1" dirty="0"/>
              <a:t>Graph processor</a:t>
            </a:r>
          </a:p>
          <a:p>
            <a:pPr lvl="1"/>
            <a:r>
              <a:rPr lang="en-US" altLang="zh-CN" sz="2000" b="1" dirty="0"/>
              <a:t>Computation:</a:t>
            </a:r>
            <a:r>
              <a:rPr lang="zh-CN" altLang="en-US" sz="2000" b="1" dirty="0"/>
              <a:t> </a:t>
            </a:r>
            <a:r>
              <a:rPr lang="en-US" altLang="zh-CN" sz="2000" dirty="0"/>
              <a:t>Multicore architecture</a:t>
            </a:r>
          </a:p>
          <a:p>
            <a:pPr lvl="1"/>
            <a:r>
              <a:rPr lang="en-US" altLang="zh-CN" sz="2000" b="1" dirty="0"/>
              <a:t>Memory:</a:t>
            </a:r>
            <a:r>
              <a:rPr lang="en-US" altLang="zh-CN" sz="2000" dirty="0"/>
              <a:t> Near memory computation (300MB distributed on-chip SRAM and no external DRAM)</a:t>
            </a:r>
          </a:p>
          <a:p>
            <a:pPr lvl="1"/>
            <a:r>
              <a:rPr lang="en-US" altLang="zh-CN" sz="2000" b="1" dirty="0"/>
              <a:t>Interconnect / Network:</a:t>
            </a:r>
            <a:r>
              <a:rPr lang="en-US" altLang="zh-CN" sz="2000" dirty="0"/>
              <a:t>  8TB/s no-blocking all-to-all exchange</a:t>
            </a:r>
          </a:p>
        </p:txBody>
      </p:sp>
    </p:spTree>
    <p:extLst>
      <p:ext uri="{BB962C8B-B14F-4D97-AF65-F5344CB8AC3E}">
        <p14:creationId xmlns:p14="http://schemas.microsoft.com/office/powerpoint/2010/main" val="194149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B70DB-4AFE-4B2C-A9D1-AE6C1B1FB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749" y="-154004"/>
            <a:ext cx="10515600" cy="1325563"/>
          </a:xfrm>
        </p:spPr>
        <p:txBody>
          <a:bodyPr/>
          <a:lstStyle/>
          <a:p>
            <a:r>
              <a:rPr lang="en-US" altLang="zh-CN" sz="3600" dirty="0"/>
              <a:t>Top Players – </a:t>
            </a:r>
            <a:r>
              <a:rPr lang="en-US" altLang="zh-CN" sz="3600" dirty="0" err="1"/>
              <a:t>Tenstorrent</a:t>
            </a:r>
            <a:r>
              <a:rPr lang="en-US" altLang="zh-CN" sz="3600" dirty="0"/>
              <a:t> </a:t>
            </a:r>
            <a:r>
              <a:rPr lang="en-US" altLang="zh-CN" sz="3600" dirty="0" err="1"/>
              <a:t>GraySkull</a:t>
            </a:r>
            <a:endParaRPr lang="zh-CN" altLang="en-US" sz="3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732FB7-7329-4932-9EA4-63E17E1A9E34}"/>
              </a:ext>
            </a:extLst>
          </p:cNvPr>
          <p:cNvSpPr txBox="1"/>
          <p:nvPr/>
        </p:nvSpPr>
        <p:spPr>
          <a:xfrm>
            <a:off x="742749" y="1027303"/>
            <a:ext cx="1051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“GPU was built for running programs on pixels not executing graphs. </a:t>
            </a:r>
            <a:r>
              <a:rPr lang="en-US" altLang="zh-CN" sz="2000" dirty="0" err="1"/>
              <a:t>Tenstorrent</a:t>
            </a:r>
            <a:r>
              <a:rPr lang="en-US" altLang="zh-CN" sz="2000" dirty="0"/>
              <a:t> builds processor to run graph natively.”  -- Jim Keller</a:t>
            </a:r>
          </a:p>
          <a:p>
            <a:endParaRPr lang="en-US" altLang="zh-CN" sz="2000" dirty="0"/>
          </a:p>
          <a:p>
            <a:r>
              <a:rPr lang="en-US" altLang="zh-CN" sz="2000" dirty="0"/>
              <a:t>Jim Keller is the first investor of </a:t>
            </a:r>
            <a:r>
              <a:rPr lang="en-US" altLang="zh-CN" sz="2000" dirty="0" err="1"/>
              <a:t>Tenstorrent</a:t>
            </a:r>
            <a:r>
              <a:rPr lang="en-US" altLang="zh-CN" sz="2000" dirty="0"/>
              <a:t> and he is the CTO of this company now.</a:t>
            </a:r>
            <a:endParaRPr lang="zh-CN" altLang="en-US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C0D0149-13D5-46EA-835B-9AE1DF59F0FA}"/>
              </a:ext>
            </a:extLst>
          </p:cNvPr>
          <p:cNvSpPr txBox="1"/>
          <p:nvPr/>
        </p:nvSpPr>
        <p:spPr>
          <a:xfrm>
            <a:off x="6862917" y="6421844"/>
            <a:ext cx="5617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https://www.youtube.com/watch?v=G4hL5Om4IJ4</a:t>
            </a:r>
            <a:endParaRPr lang="zh-CN" altLang="en-US" sz="16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DE8C4E0-B9EE-4A2A-930F-15AFBB99B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607" y="2494997"/>
            <a:ext cx="7593883" cy="392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515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B70DB-4AFE-4B2C-A9D1-AE6C1B1FB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749" y="-154004"/>
            <a:ext cx="10515600" cy="1325563"/>
          </a:xfrm>
        </p:spPr>
        <p:txBody>
          <a:bodyPr/>
          <a:lstStyle/>
          <a:p>
            <a:r>
              <a:rPr lang="en-US" altLang="zh-CN" sz="3600" dirty="0"/>
              <a:t>Top Players – </a:t>
            </a:r>
            <a:r>
              <a:rPr lang="en-US" altLang="zh-CN" sz="3600" dirty="0" err="1"/>
              <a:t>Tenstorrent</a:t>
            </a:r>
            <a:r>
              <a:rPr lang="en-US" altLang="zh-CN" sz="3600" dirty="0"/>
              <a:t> </a:t>
            </a:r>
            <a:r>
              <a:rPr lang="en-US" altLang="zh-CN" sz="3600" dirty="0" err="1"/>
              <a:t>GraySkull</a:t>
            </a:r>
            <a:endParaRPr lang="zh-CN" altLang="en-US" sz="3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732FB7-7329-4932-9EA4-63E17E1A9E34}"/>
              </a:ext>
            </a:extLst>
          </p:cNvPr>
          <p:cNvSpPr txBox="1"/>
          <p:nvPr/>
        </p:nvSpPr>
        <p:spPr>
          <a:xfrm>
            <a:off x="742749" y="971504"/>
            <a:ext cx="1051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“</a:t>
            </a:r>
            <a:r>
              <a:rPr lang="en-US" altLang="zh-CN" sz="2000" b="1" dirty="0" err="1"/>
              <a:t>Tenstorrent</a:t>
            </a:r>
            <a:r>
              <a:rPr lang="en-US" altLang="zh-CN" sz="2000" b="1" dirty="0"/>
              <a:t> builds processor to run graph natively.”  -- Jim Keller</a:t>
            </a:r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60BEBE-02F7-47A5-A1C5-1923394EB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892" y="1448263"/>
            <a:ext cx="7839075" cy="526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586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B70DB-4AFE-4B2C-A9D1-AE6C1B1FB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749" y="-154004"/>
            <a:ext cx="10515600" cy="1325563"/>
          </a:xfrm>
        </p:spPr>
        <p:txBody>
          <a:bodyPr/>
          <a:lstStyle/>
          <a:p>
            <a:r>
              <a:rPr lang="en-US" altLang="zh-CN" sz="3600" dirty="0"/>
              <a:t>Top Players – </a:t>
            </a:r>
            <a:r>
              <a:rPr lang="en-US" altLang="zh-CN" sz="3600" dirty="0" err="1"/>
              <a:t>Tenstorrent</a:t>
            </a:r>
            <a:r>
              <a:rPr lang="en-US" altLang="zh-CN" sz="3600" dirty="0"/>
              <a:t> </a:t>
            </a:r>
            <a:r>
              <a:rPr lang="en-US" altLang="zh-CN" sz="3600" dirty="0" err="1"/>
              <a:t>GraySkull</a:t>
            </a:r>
            <a:endParaRPr lang="zh-CN" altLang="en-US" sz="360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6137BF67-4359-41D9-A402-A02434195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651" y="1029904"/>
            <a:ext cx="4650427" cy="55440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900" b="1" dirty="0"/>
              <a:t>Compute</a:t>
            </a:r>
          </a:p>
          <a:p>
            <a:r>
              <a:rPr lang="en-US" altLang="zh-CN" sz="1900" b="1" dirty="0"/>
              <a:t>120 </a:t>
            </a:r>
            <a:r>
              <a:rPr lang="en-US" altLang="zh-CN" sz="1900" dirty="0"/>
              <a:t>cores</a:t>
            </a:r>
          </a:p>
          <a:p>
            <a:r>
              <a:rPr lang="en-US" altLang="zh-CN" sz="1900" b="1" dirty="0"/>
              <a:t>Vector, SIMD</a:t>
            </a:r>
          </a:p>
          <a:p>
            <a:pPr marL="0" indent="0">
              <a:buNone/>
            </a:pPr>
            <a:endParaRPr lang="en-US" altLang="zh-CN" sz="1900" dirty="0"/>
          </a:p>
          <a:p>
            <a:pPr marL="0" indent="0">
              <a:buNone/>
            </a:pPr>
            <a:r>
              <a:rPr lang="en-US" altLang="zh-CN" sz="1900" b="1" dirty="0"/>
              <a:t>Memory</a:t>
            </a:r>
          </a:p>
          <a:p>
            <a:r>
              <a:rPr lang="en-US" altLang="zh-CN" sz="1900" b="1" dirty="0"/>
              <a:t>&gt;120MB</a:t>
            </a:r>
            <a:r>
              <a:rPr lang="en-US" altLang="zh-CN" sz="1900" dirty="0"/>
              <a:t> on-chip SRAM</a:t>
            </a:r>
          </a:p>
          <a:p>
            <a:r>
              <a:rPr lang="en-US" altLang="zh-CN" sz="1900" b="1" dirty="0"/>
              <a:t>1MB</a:t>
            </a:r>
            <a:r>
              <a:rPr lang="en-US" altLang="zh-CN" sz="1900" dirty="0"/>
              <a:t> local SRAM per core</a:t>
            </a:r>
          </a:p>
          <a:p>
            <a:r>
              <a:rPr lang="en-US" altLang="zh-CN" sz="1900" b="1" dirty="0"/>
              <a:t>84TB/s</a:t>
            </a:r>
            <a:r>
              <a:rPr lang="en-US" altLang="zh-CN" sz="1900" dirty="0"/>
              <a:t> memory bandwidth</a:t>
            </a:r>
          </a:p>
          <a:p>
            <a:r>
              <a:rPr lang="en-US" altLang="zh-CN" sz="1900" b="1" dirty="0"/>
              <a:t>~700 GB/s</a:t>
            </a:r>
            <a:r>
              <a:rPr lang="en-US" altLang="zh-CN" sz="1900" dirty="0"/>
              <a:t> memory BW per core</a:t>
            </a:r>
          </a:p>
          <a:p>
            <a:r>
              <a:rPr lang="en-US" altLang="zh-CN" sz="1900" b="1" dirty="0"/>
              <a:t>External DRAM</a:t>
            </a:r>
          </a:p>
          <a:p>
            <a:pPr marL="0" indent="0">
              <a:buNone/>
            </a:pPr>
            <a:endParaRPr lang="en-US" altLang="zh-CN" sz="1900" dirty="0"/>
          </a:p>
          <a:p>
            <a:pPr marL="0" indent="0">
              <a:buNone/>
            </a:pPr>
            <a:r>
              <a:rPr lang="en-US" altLang="zh-CN" sz="1900" b="1" dirty="0"/>
              <a:t>Communication</a:t>
            </a:r>
          </a:p>
          <a:p>
            <a:r>
              <a:rPr lang="en-US" altLang="zh-CN" sz="1900" b="1" dirty="0"/>
              <a:t>330GB/s </a:t>
            </a:r>
            <a:r>
              <a:rPr lang="en-US" altLang="zh-CN" sz="1900" dirty="0" err="1"/>
              <a:t>NoC</a:t>
            </a:r>
            <a:r>
              <a:rPr lang="en-US" altLang="zh-CN" sz="1900" dirty="0"/>
              <a:t> bandwidth</a:t>
            </a:r>
          </a:p>
        </p:txBody>
      </p:sp>
      <p:pic>
        <p:nvPicPr>
          <p:cNvPr id="4" name="图片 3">
            <a:hlinkClick r:id="rId2" action="ppaction://hlinksldjump"/>
            <a:extLst>
              <a:ext uri="{FF2B5EF4-FFF2-40B4-BE49-F238E27FC236}">
                <a16:creationId xmlns:a16="http://schemas.microsoft.com/office/drawing/2014/main" id="{C727F5CC-3C24-4F3C-8A16-4FEC21A38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845" y="1308207"/>
            <a:ext cx="5588107" cy="447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876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B70DB-4AFE-4B2C-A9D1-AE6C1B1FB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749" y="-154004"/>
            <a:ext cx="10515600" cy="1325563"/>
          </a:xfrm>
        </p:spPr>
        <p:txBody>
          <a:bodyPr/>
          <a:lstStyle/>
          <a:p>
            <a:r>
              <a:rPr lang="en-US" altLang="zh-CN" sz="3600" dirty="0"/>
              <a:t>Top Players – </a:t>
            </a:r>
            <a:r>
              <a:rPr lang="en-US" altLang="zh-CN" sz="3600" dirty="0" err="1"/>
              <a:t>Tenstorrent</a:t>
            </a:r>
            <a:r>
              <a:rPr lang="en-US" altLang="zh-CN" sz="3600" dirty="0"/>
              <a:t> </a:t>
            </a:r>
            <a:r>
              <a:rPr lang="en-US" altLang="zh-CN" sz="3600" dirty="0" err="1"/>
              <a:t>GraySkull</a:t>
            </a:r>
            <a:endParaRPr lang="zh-CN" altLang="en-US" sz="3600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71C86D97-F684-44F3-9247-1F90380B0E06}"/>
              </a:ext>
            </a:extLst>
          </p:cNvPr>
          <p:cNvSpPr txBox="1">
            <a:spLocks/>
          </p:cNvSpPr>
          <p:nvPr/>
        </p:nvSpPr>
        <p:spPr>
          <a:xfrm>
            <a:off x="308008" y="1590438"/>
            <a:ext cx="11588817" cy="367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Takeaways</a:t>
            </a:r>
            <a:endParaRPr lang="en-US" altLang="zh-CN" sz="1400" strike="sngStrike" dirty="0"/>
          </a:p>
          <a:p>
            <a:pPr lvl="1"/>
            <a:r>
              <a:rPr lang="en-US" altLang="zh-CN" sz="2000" b="1" dirty="0"/>
              <a:t>Graph processor</a:t>
            </a:r>
          </a:p>
          <a:p>
            <a:pPr lvl="1"/>
            <a:r>
              <a:rPr lang="en-US" altLang="zh-CN" sz="2000" b="1" dirty="0"/>
              <a:t>Computation:</a:t>
            </a:r>
            <a:r>
              <a:rPr lang="zh-CN" altLang="en-US" sz="2000" b="1" dirty="0"/>
              <a:t> </a:t>
            </a:r>
            <a:r>
              <a:rPr lang="en-US" altLang="zh-CN" sz="2000" dirty="0"/>
              <a:t>Multicore architecture</a:t>
            </a:r>
          </a:p>
          <a:p>
            <a:pPr lvl="1"/>
            <a:r>
              <a:rPr lang="en-US" altLang="zh-CN" sz="2000" b="1" dirty="0"/>
              <a:t>Memory:</a:t>
            </a:r>
            <a:r>
              <a:rPr lang="en-US" altLang="zh-CN" sz="2000" dirty="0"/>
              <a:t> &gt;120MB on-chip SRAM and external DRAM</a:t>
            </a:r>
          </a:p>
          <a:p>
            <a:pPr lvl="1"/>
            <a:r>
              <a:rPr lang="en-US" altLang="zh-CN" sz="2000" b="1" dirty="0"/>
              <a:t>Interconnect / Network:</a:t>
            </a:r>
            <a:r>
              <a:rPr lang="en-US" altLang="zh-CN" sz="2000" dirty="0"/>
              <a:t>  330GB/s </a:t>
            </a:r>
            <a:r>
              <a:rPr lang="en-US" altLang="zh-CN" sz="2000" dirty="0" err="1"/>
              <a:t>NoC</a:t>
            </a:r>
            <a:r>
              <a:rPr lang="en-US" altLang="zh-CN" sz="2000" dirty="0"/>
              <a:t> bandwidth</a:t>
            </a:r>
          </a:p>
        </p:txBody>
      </p:sp>
    </p:spTree>
    <p:extLst>
      <p:ext uri="{BB962C8B-B14F-4D97-AF65-F5344CB8AC3E}">
        <p14:creationId xmlns:p14="http://schemas.microsoft.com/office/powerpoint/2010/main" val="1963821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B70DB-4AFE-4B2C-A9D1-AE6C1B1FB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749" y="-154004"/>
            <a:ext cx="10515600" cy="1325563"/>
          </a:xfrm>
        </p:spPr>
        <p:txBody>
          <a:bodyPr/>
          <a:lstStyle/>
          <a:p>
            <a:r>
              <a:rPr lang="en-US" altLang="zh-CN" sz="3600" dirty="0"/>
              <a:t>Top Players – </a:t>
            </a:r>
            <a:r>
              <a:rPr lang="en-US" altLang="zh-CN" sz="3600" dirty="0" err="1"/>
              <a:t>Cerebras</a:t>
            </a:r>
            <a:r>
              <a:rPr lang="en-US" altLang="zh-CN" sz="3600" dirty="0"/>
              <a:t> WSE</a:t>
            </a:r>
            <a:endParaRPr lang="zh-CN" altLang="en-US" sz="3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3B37D7-6337-426B-837C-4511EB0E8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42" y="928401"/>
            <a:ext cx="10515600" cy="592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661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B70DB-4AFE-4B2C-A9D1-AE6C1B1FB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749" y="-154004"/>
            <a:ext cx="10515600" cy="1325563"/>
          </a:xfrm>
        </p:spPr>
        <p:txBody>
          <a:bodyPr/>
          <a:lstStyle/>
          <a:p>
            <a:r>
              <a:rPr lang="en-US" altLang="zh-CN" sz="3600" dirty="0"/>
              <a:t>Top Players – </a:t>
            </a:r>
            <a:r>
              <a:rPr lang="en-US" altLang="zh-CN" sz="3600" dirty="0" err="1"/>
              <a:t>Cerebras</a:t>
            </a:r>
            <a:r>
              <a:rPr lang="en-US" altLang="zh-CN" sz="3600" dirty="0"/>
              <a:t> WSE</a:t>
            </a:r>
            <a:endParaRPr lang="zh-CN" altLang="en-US" sz="3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B5D2B9-B353-4B57-8DE9-3A0E937CC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52" y="904613"/>
            <a:ext cx="10202426" cy="575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228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B70DB-4AFE-4B2C-A9D1-AE6C1B1FB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749" y="-154004"/>
            <a:ext cx="10515600" cy="1325563"/>
          </a:xfrm>
        </p:spPr>
        <p:txBody>
          <a:bodyPr/>
          <a:lstStyle/>
          <a:p>
            <a:r>
              <a:rPr lang="en-US" altLang="zh-CN" sz="3600" dirty="0"/>
              <a:t>Top Players – </a:t>
            </a:r>
            <a:r>
              <a:rPr lang="en-US" altLang="zh-CN" sz="3600" dirty="0" err="1"/>
              <a:t>Cerebras</a:t>
            </a:r>
            <a:r>
              <a:rPr lang="en-US" altLang="zh-CN" sz="3600" dirty="0"/>
              <a:t> WSE</a:t>
            </a:r>
            <a:endParaRPr lang="zh-CN" altLang="en-US" sz="36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1285B7A-C447-4ACB-B9ED-0FCE4BA87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362" y="778493"/>
            <a:ext cx="7935992" cy="599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614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B70DB-4AFE-4B2C-A9D1-AE6C1B1FB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749" y="-154004"/>
            <a:ext cx="10515600" cy="1325563"/>
          </a:xfrm>
        </p:spPr>
        <p:txBody>
          <a:bodyPr/>
          <a:lstStyle/>
          <a:p>
            <a:r>
              <a:rPr lang="en-US" altLang="zh-CN" sz="3600" dirty="0"/>
              <a:t>Top Players – </a:t>
            </a:r>
            <a:r>
              <a:rPr lang="en-US" altLang="zh-CN" sz="3600" dirty="0" err="1"/>
              <a:t>Cerebras</a:t>
            </a:r>
            <a:r>
              <a:rPr lang="en-US" altLang="zh-CN" sz="3600" dirty="0"/>
              <a:t> WSE</a:t>
            </a:r>
            <a:endParaRPr lang="zh-CN" altLang="en-US" sz="3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E8E3C5-7D57-4E48-BE82-9D789EFD9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49" y="1557390"/>
            <a:ext cx="10431018" cy="4988748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1B204795-2C8A-4EB4-9AEB-673735A69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233" y="1451385"/>
            <a:ext cx="5452532" cy="44775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2D mesh </a:t>
            </a:r>
            <a:r>
              <a:rPr lang="en-US" altLang="zh-CN" sz="2000" dirty="0" err="1"/>
              <a:t>NoC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70229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B70DB-4AFE-4B2C-A9D1-AE6C1B1FB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749" y="-154004"/>
            <a:ext cx="10515600" cy="1325563"/>
          </a:xfrm>
        </p:spPr>
        <p:txBody>
          <a:bodyPr/>
          <a:lstStyle/>
          <a:p>
            <a:r>
              <a:rPr lang="en-US" altLang="zh-CN" sz="3600" dirty="0"/>
              <a:t>Top Players – </a:t>
            </a:r>
            <a:r>
              <a:rPr lang="en-US" altLang="zh-CN" sz="3600" dirty="0" err="1"/>
              <a:t>Cerebras</a:t>
            </a:r>
            <a:r>
              <a:rPr lang="en-US" altLang="zh-CN" sz="3600" dirty="0"/>
              <a:t> WSE</a:t>
            </a:r>
            <a:endParaRPr lang="zh-CN" altLang="en-US" sz="3600" dirty="0"/>
          </a:p>
        </p:txBody>
      </p:sp>
      <p:pic>
        <p:nvPicPr>
          <p:cNvPr id="4" name="图片 3">
            <a:hlinkClick r:id="rId2" action="ppaction://hlinksldjump"/>
            <a:extLst>
              <a:ext uri="{FF2B5EF4-FFF2-40B4-BE49-F238E27FC236}">
                <a16:creationId xmlns:a16="http://schemas.microsoft.com/office/drawing/2014/main" id="{74AEBDD1-318C-429F-85E4-3DB1E6956A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49" y="1020222"/>
            <a:ext cx="9727633" cy="565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71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E605E80-C557-4614-B70D-329AFD6ED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zh-CN" sz="3600"/>
              <a:t>Overview</a:t>
            </a:r>
            <a:endParaRPr lang="zh-CN" altLang="en-US" sz="360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E4E9CC-2233-4526-B2DF-A9B1F91A4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376413"/>
            <a:ext cx="10905065" cy="4800550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1. Brief Introduction</a:t>
            </a:r>
          </a:p>
          <a:p>
            <a:pPr marL="0" indent="0">
              <a:buNone/>
            </a:pPr>
            <a:endParaRPr lang="en-US" altLang="zh-CN" sz="2000" dirty="0"/>
          </a:p>
          <a:p>
            <a:r>
              <a:rPr lang="en-US" altLang="zh-CN" sz="2000" dirty="0"/>
              <a:t>2. Top Players and Their Chip Architecture</a:t>
            </a:r>
          </a:p>
          <a:p>
            <a:pPr lvl="1"/>
            <a:r>
              <a:rPr lang="en-US" altLang="zh-CN" sz="2000" dirty="0" err="1"/>
              <a:t>Graphcore</a:t>
            </a:r>
            <a:r>
              <a:rPr lang="en-US" altLang="zh-CN" sz="2000" dirty="0"/>
              <a:t> IPU</a:t>
            </a:r>
          </a:p>
          <a:p>
            <a:pPr lvl="1"/>
            <a:r>
              <a:rPr lang="en-US" altLang="zh-CN" sz="2000" dirty="0" err="1"/>
              <a:t>Tenstorrent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Cerebras</a:t>
            </a:r>
            <a:r>
              <a:rPr lang="en-US" altLang="zh-CN" sz="2000" dirty="0"/>
              <a:t> WSE</a:t>
            </a:r>
          </a:p>
          <a:p>
            <a:pPr lvl="1"/>
            <a:r>
              <a:rPr lang="en-US" altLang="zh-CN" sz="2000" dirty="0"/>
              <a:t>Google TPU</a:t>
            </a:r>
          </a:p>
          <a:p>
            <a:pPr lvl="1"/>
            <a:r>
              <a:rPr lang="en-US" altLang="zh-CN" sz="2000" strike="sngStrike" dirty="0"/>
              <a:t>Huawei 910/310</a:t>
            </a:r>
          </a:p>
          <a:p>
            <a:pPr lvl="1"/>
            <a:r>
              <a:rPr lang="en-US" altLang="zh-CN" sz="2000" strike="sngStrike" dirty="0"/>
              <a:t>Alibaba Hanguang800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r>
              <a:rPr lang="en-US" altLang="zh-CN" sz="2000" dirty="0"/>
              <a:t>3. Leverage the advantage of CIM</a:t>
            </a:r>
          </a:p>
          <a:p>
            <a:pPr lvl="1"/>
            <a:r>
              <a:rPr lang="en-US" altLang="zh-CN" sz="2000" dirty="0"/>
              <a:t>Competitor  -- Mythic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06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B70DB-4AFE-4B2C-A9D1-AE6C1B1FB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749" y="-154004"/>
            <a:ext cx="10515600" cy="1325563"/>
          </a:xfrm>
        </p:spPr>
        <p:txBody>
          <a:bodyPr/>
          <a:lstStyle/>
          <a:p>
            <a:r>
              <a:rPr lang="en-US" altLang="zh-CN" sz="3600" dirty="0"/>
              <a:t>Top Players – </a:t>
            </a:r>
            <a:r>
              <a:rPr lang="en-US" altLang="zh-CN" sz="3600" dirty="0" err="1"/>
              <a:t>Cerebras</a:t>
            </a:r>
            <a:r>
              <a:rPr lang="en-US" altLang="zh-CN" sz="3600" dirty="0"/>
              <a:t> WSE</a:t>
            </a:r>
            <a:endParaRPr lang="zh-CN" altLang="en-US" sz="3600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71C86D97-F684-44F3-9247-1F90380B0E06}"/>
              </a:ext>
            </a:extLst>
          </p:cNvPr>
          <p:cNvSpPr txBox="1">
            <a:spLocks/>
          </p:cNvSpPr>
          <p:nvPr/>
        </p:nvSpPr>
        <p:spPr>
          <a:xfrm>
            <a:off x="308008" y="1590438"/>
            <a:ext cx="11588817" cy="367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Takeaways</a:t>
            </a:r>
            <a:endParaRPr lang="en-US" altLang="zh-CN" sz="1400" strike="sngStrike" dirty="0"/>
          </a:p>
          <a:p>
            <a:pPr lvl="1"/>
            <a:r>
              <a:rPr lang="en-US" altLang="zh-CN" sz="2000" dirty="0"/>
              <a:t>Wafer Scale Engine</a:t>
            </a:r>
          </a:p>
          <a:p>
            <a:pPr lvl="1"/>
            <a:r>
              <a:rPr lang="en-US" altLang="zh-CN" sz="2000" dirty="0"/>
              <a:t>Wafer Scale Engine</a:t>
            </a:r>
          </a:p>
          <a:p>
            <a:pPr lvl="1"/>
            <a:r>
              <a:rPr lang="en-US" altLang="zh-CN" sz="2000" dirty="0"/>
              <a:t>Wafer Scale Engine</a:t>
            </a:r>
          </a:p>
        </p:txBody>
      </p:sp>
    </p:spTree>
    <p:extLst>
      <p:ext uri="{BB962C8B-B14F-4D97-AF65-F5344CB8AC3E}">
        <p14:creationId xmlns:p14="http://schemas.microsoft.com/office/powerpoint/2010/main" val="3691048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9FB70DB-4AFE-4B2C-A9D1-AE6C1B1FB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Top Players – Google TPU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EC2E24-8E40-4A8A-B59A-6731DD22A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5282195" cy="4393982"/>
          </a:xfrm>
        </p:spPr>
        <p:txBody>
          <a:bodyPr>
            <a:normAutofit/>
          </a:bodyPr>
          <a:lstStyle/>
          <a:p>
            <a:r>
              <a:rPr lang="en-US" altLang="zh-CN" sz="1900" b="1" dirty="0"/>
              <a:t>DDR3 </a:t>
            </a:r>
            <a:r>
              <a:rPr lang="en-US" altLang="zh-CN" sz="1900" dirty="0"/>
              <a:t>  </a:t>
            </a:r>
            <a:endParaRPr lang="en-US" altLang="zh-CN" sz="1900" b="1" dirty="0">
              <a:solidFill>
                <a:srgbClr val="FF0000"/>
              </a:solidFill>
            </a:endParaRPr>
          </a:p>
          <a:p>
            <a:pPr lvl="1"/>
            <a:r>
              <a:rPr lang="en-US" altLang="zh-CN" sz="1900" dirty="0"/>
              <a:t>Store models (kernels / weights)</a:t>
            </a:r>
          </a:p>
          <a:p>
            <a:r>
              <a:rPr lang="en-US" altLang="zh-CN" sz="1900" b="1" dirty="0"/>
              <a:t>Matrix Multiply Unit</a:t>
            </a:r>
            <a:endParaRPr lang="en-US" altLang="zh-CN" sz="1900" b="1" dirty="0">
              <a:solidFill>
                <a:srgbClr val="FF0000"/>
              </a:solidFill>
            </a:endParaRPr>
          </a:p>
          <a:p>
            <a:pPr lvl="1"/>
            <a:r>
              <a:rPr lang="en-US" altLang="zh-CN" sz="1900" dirty="0"/>
              <a:t>MAC</a:t>
            </a:r>
          </a:p>
          <a:p>
            <a:r>
              <a:rPr lang="en-US" altLang="zh-CN" sz="1900" b="1" dirty="0"/>
              <a:t>Accumulators</a:t>
            </a:r>
            <a:endParaRPr lang="en-US" altLang="zh-CN" sz="1900" b="1" dirty="0">
              <a:solidFill>
                <a:srgbClr val="FF0000"/>
              </a:solidFill>
            </a:endParaRPr>
          </a:p>
          <a:p>
            <a:pPr lvl="1"/>
            <a:r>
              <a:rPr lang="en-US" altLang="zh-CN" sz="1900" dirty="0"/>
              <a:t>Accumulation</a:t>
            </a:r>
          </a:p>
          <a:p>
            <a:r>
              <a:rPr lang="en-US" altLang="zh-CN" sz="1900" b="1" dirty="0"/>
              <a:t>Activation Pipeline</a:t>
            </a:r>
            <a:endParaRPr lang="en-US" altLang="zh-CN" sz="1900" b="1" dirty="0">
              <a:solidFill>
                <a:srgbClr val="FF0000"/>
              </a:solidFill>
            </a:endParaRPr>
          </a:p>
          <a:p>
            <a:pPr lvl="1"/>
            <a:r>
              <a:rPr lang="en-US" altLang="zh-CN" sz="1900" dirty="0"/>
              <a:t>BN, </a:t>
            </a:r>
            <a:r>
              <a:rPr lang="en-US" altLang="zh-CN" sz="1900" dirty="0" err="1"/>
              <a:t>ResAdd</a:t>
            </a:r>
            <a:r>
              <a:rPr lang="en-US" altLang="zh-CN" sz="1900" dirty="0"/>
              <a:t>, sigmoid, </a:t>
            </a:r>
            <a:r>
              <a:rPr lang="en-US" altLang="zh-CN" sz="1900" dirty="0" err="1"/>
              <a:t>Relu</a:t>
            </a:r>
            <a:r>
              <a:rPr lang="en-US" altLang="zh-CN" sz="1900" dirty="0"/>
              <a:t>…</a:t>
            </a:r>
          </a:p>
          <a:p>
            <a:r>
              <a:rPr lang="en-US" altLang="zh-CN" sz="1900" b="1" dirty="0"/>
              <a:t>Activation Storage</a:t>
            </a:r>
            <a:endParaRPr lang="en-US" altLang="zh-CN" sz="1900" b="1" dirty="0">
              <a:solidFill>
                <a:srgbClr val="FF0000"/>
              </a:solidFill>
            </a:endParaRPr>
          </a:p>
          <a:p>
            <a:pPr lvl="1"/>
            <a:r>
              <a:rPr lang="en-US" altLang="zh-CN" sz="1900" dirty="0"/>
              <a:t>Store feature map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4" name="图片 13" descr="图示&#10;&#10;描述已自动生成">
            <a:extLst>
              <a:ext uri="{FF2B5EF4-FFF2-40B4-BE49-F238E27FC236}">
                <a16:creationId xmlns:a16="http://schemas.microsoft.com/office/drawing/2014/main" id="{28D264A9-B3B7-46E1-8B31-75B0A0BB49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8" r="4" b="735"/>
          <a:stretch/>
        </p:blipFill>
        <p:spPr>
          <a:xfrm>
            <a:off x="5757013" y="2162687"/>
            <a:ext cx="5791519" cy="339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627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9FB70DB-4AFE-4B2C-A9D1-AE6C1B1FB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Top Players – Google TPU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EC2E24-8E40-4A8A-B59A-6731DD22A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5282195" cy="4393982"/>
          </a:xfrm>
        </p:spPr>
        <p:txBody>
          <a:bodyPr>
            <a:normAutofit/>
          </a:bodyPr>
          <a:lstStyle/>
          <a:p>
            <a:r>
              <a:rPr lang="en-US" altLang="zh-CN" sz="1900" b="1" dirty="0"/>
              <a:t>DDR3 </a:t>
            </a:r>
            <a:r>
              <a:rPr lang="en-US" altLang="zh-CN" sz="1900" dirty="0"/>
              <a:t>   </a:t>
            </a:r>
            <a:r>
              <a:rPr lang="en-US" altLang="zh-CN" sz="1900" b="1" dirty="0">
                <a:solidFill>
                  <a:srgbClr val="FF0000"/>
                </a:solidFill>
              </a:rPr>
              <a:t>-&gt;</a:t>
            </a:r>
            <a:r>
              <a:rPr lang="zh-CN" altLang="en-US" sz="1900" b="1" dirty="0">
                <a:solidFill>
                  <a:srgbClr val="FF0000"/>
                </a:solidFill>
              </a:rPr>
              <a:t>（</a:t>
            </a:r>
            <a:r>
              <a:rPr lang="en-US" altLang="zh-CN" sz="1900" b="1" dirty="0">
                <a:solidFill>
                  <a:srgbClr val="FF0000"/>
                </a:solidFill>
              </a:rPr>
              <a:t>DDR4?</a:t>
            </a:r>
            <a:r>
              <a:rPr lang="zh-CN" altLang="en-US" sz="1900" b="1" dirty="0">
                <a:solidFill>
                  <a:srgbClr val="FF0000"/>
                </a:solidFill>
              </a:rPr>
              <a:t>）</a:t>
            </a:r>
            <a:endParaRPr lang="en-US" altLang="zh-CN" sz="1900" b="1" dirty="0">
              <a:solidFill>
                <a:srgbClr val="FF0000"/>
              </a:solidFill>
            </a:endParaRPr>
          </a:p>
          <a:p>
            <a:pPr lvl="1"/>
            <a:r>
              <a:rPr lang="en-US" altLang="zh-CN" sz="1900" dirty="0"/>
              <a:t>Store models (kernels / weights)</a:t>
            </a:r>
          </a:p>
          <a:p>
            <a:r>
              <a:rPr lang="en-US" altLang="zh-CN" sz="1900" b="1" dirty="0"/>
              <a:t>Matrix Multiply Unit</a:t>
            </a:r>
            <a:r>
              <a:rPr lang="en-US" altLang="zh-CN" sz="1900" dirty="0"/>
              <a:t>  </a:t>
            </a:r>
            <a:r>
              <a:rPr lang="en-US" altLang="zh-CN" sz="1900" b="1" dirty="0">
                <a:solidFill>
                  <a:srgbClr val="FF0000"/>
                </a:solidFill>
              </a:rPr>
              <a:t>-&gt; (CIM)</a:t>
            </a:r>
          </a:p>
          <a:p>
            <a:pPr lvl="1"/>
            <a:r>
              <a:rPr lang="en-US" altLang="zh-CN" sz="1900" dirty="0"/>
              <a:t>MAC</a:t>
            </a:r>
          </a:p>
          <a:p>
            <a:r>
              <a:rPr lang="en-US" altLang="zh-CN" sz="1900" b="1" dirty="0"/>
              <a:t>Accumulators</a:t>
            </a:r>
            <a:r>
              <a:rPr lang="en-US" altLang="zh-CN" sz="1900" dirty="0"/>
              <a:t>   </a:t>
            </a:r>
            <a:r>
              <a:rPr lang="en-US" altLang="zh-CN" sz="1900" b="1" dirty="0">
                <a:solidFill>
                  <a:srgbClr val="FF0000"/>
                </a:solidFill>
              </a:rPr>
              <a:t>-&gt; (</a:t>
            </a:r>
            <a:r>
              <a:rPr lang="en-US" altLang="zh-CN" sz="1900" b="1" dirty="0" err="1">
                <a:solidFill>
                  <a:srgbClr val="FF0000"/>
                </a:solidFill>
              </a:rPr>
              <a:t>Psum</a:t>
            </a:r>
            <a:r>
              <a:rPr lang="en-US" altLang="zh-CN" sz="1900" b="1" dirty="0">
                <a:solidFill>
                  <a:srgbClr val="FF0000"/>
                </a:solidFill>
              </a:rPr>
              <a:t> Adder)</a:t>
            </a:r>
          </a:p>
          <a:p>
            <a:pPr lvl="1"/>
            <a:r>
              <a:rPr lang="en-US" altLang="zh-CN" sz="1900" dirty="0"/>
              <a:t>Accumulation</a:t>
            </a:r>
          </a:p>
          <a:p>
            <a:r>
              <a:rPr lang="en-US" altLang="zh-CN" sz="1900" b="1" dirty="0"/>
              <a:t>Activation Pipeline  </a:t>
            </a:r>
            <a:r>
              <a:rPr lang="en-US" altLang="zh-CN" sz="1900" b="1" dirty="0">
                <a:solidFill>
                  <a:srgbClr val="FF0000"/>
                </a:solidFill>
              </a:rPr>
              <a:t>-&gt; (SFU)</a:t>
            </a:r>
          </a:p>
          <a:p>
            <a:pPr lvl="1"/>
            <a:r>
              <a:rPr lang="en-US" altLang="zh-CN" sz="1900" dirty="0"/>
              <a:t>BN, </a:t>
            </a:r>
            <a:r>
              <a:rPr lang="en-US" altLang="zh-CN" sz="1900" dirty="0" err="1"/>
              <a:t>ResAdd</a:t>
            </a:r>
            <a:r>
              <a:rPr lang="en-US" altLang="zh-CN" sz="1900" dirty="0"/>
              <a:t>, sigmoid, </a:t>
            </a:r>
            <a:r>
              <a:rPr lang="en-US" altLang="zh-CN" sz="1900" dirty="0" err="1"/>
              <a:t>Relu</a:t>
            </a:r>
            <a:r>
              <a:rPr lang="en-US" altLang="zh-CN" sz="1900" dirty="0"/>
              <a:t>…</a:t>
            </a:r>
          </a:p>
          <a:p>
            <a:r>
              <a:rPr lang="en-US" altLang="zh-CN" sz="1900" b="1" dirty="0"/>
              <a:t>Activation Storage  </a:t>
            </a:r>
            <a:r>
              <a:rPr lang="en-US" altLang="zh-CN" sz="1900" b="1" dirty="0">
                <a:solidFill>
                  <a:srgbClr val="FF0000"/>
                </a:solidFill>
              </a:rPr>
              <a:t>-&gt; (8MB SRAM)</a:t>
            </a:r>
          </a:p>
          <a:p>
            <a:pPr lvl="1"/>
            <a:r>
              <a:rPr lang="en-US" altLang="zh-CN" sz="1900" dirty="0"/>
              <a:t>Store feature map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4" name="图片 13" descr="图示&#10;&#10;描述已自动生成">
            <a:extLst>
              <a:ext uri="{FF2B5EF4-FFF2-40B4-BE49-F238E27FC236}">
                <a16:creationId xmlns:a16="http://schemas.microsoft.com/office/drawing/2014/main" id="{28D264A9-B3B7-46E1-8B31-75B0A0BB49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8" r="4" b="735"/>
          <a:stretch/>
        </p:blipFill>
        <p:spPr>
          <a:xfrm>
            <a:off x="5757013" y="2162687"/>
            <a:ext cx="5791519" cy="339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555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9FB70DB-4AFE-4B2C-A9D1-AE6C1B1FB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Top Players – Google TPU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EC2E24-8E40-4A8A-B59A-6731DD22A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5118742" cy="4393982"/>
          </a:xfrm>
        </p:spPr>
        <p:txBody>
          <a:bodyPr>
            <a:normAutofit/>
          </a:bodyPr>
          <a:lstStyle/>
          <a:p>
            <a:r>
              <a:rPr lang="en-US" altLang="zh-CN" sz="1900" dirty="0"/>
              <a:t>CONV data &amp; computation flow</a:t>
            </a:r>
          </a:p>
          <a:p>
            <a:pPr lvl="1"/>
            <a:r>
              <a:rPr lang="en-US" altLang="zh-CN" sz="1900" dirty="0"/>
              <a:t>(1) Load weight -&gt;</a:t>
            </a:r>
          </a:p>
          <a:p>
            <a:pPr lvl="1"/>
            <a:r>
              <a:rPr lang="en-US" altLang="zh-CN" sz="1900" dirty="0"/>
              <a:t>(2)  MAC -&gt;</a:t>
            </a:r>
          </a:p>
          <a:p>
            <a:pPr lvl="1"/>
            <a:r>
              <a:rPr lang="en-US" altLang="zh-CN" sz="1900" dirty="0"/>
              <a:t>(3)  Accumulator -&gt; </a:t>
            </a:r>
          </a:p>
          <a:p>
            <a:pPr lvl="1"/>
            <a:r>
              <a:rPr lang="en-US" altLang="zh-CN" sz="1900" dirty="0"/>
              <a:t>(4) BN, </a:t>
            </a:r>
            <a:r>
              <a:rPr lang="en-US" altLang="zh-CN" sz="1900" dirty="0" err="1"/>
              <a:t>ResAdd</a:t>
            </a:r>
            <a:r>
              <a:rPr lang="en-US" altLang="zh-CN" sz="1900" dirty="0"/>
              <a:t>, sigmoid, </a:t>
            </a:r>
            <a:r>
              <a:rPr lang="en-US" altLang="zh-CN" sz="1900" dirty="0" err="1"/>
              <a:t>relu</a:t>
            </a:r>
            <a:r>
              <a:rPr lang="en-US" altLang="zh-CN" sz="1900" dirty="0"/>
              <a:t>… -&gt; </a:t>
            </a:r>
          </a:p>
          <a:p>
            <a:pPr lvl="1"/>
            <a:r>
              <a:rPr lang="en-US" altLang="zh-CN" sz="1900" dirty="0"/>
              <a:t>(5) Store feature map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4AF5CF10-94A4-4B28-B918-078D81695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209" y="1997143"/>
            <a:ext cx="5709235" cy="3522308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1501FEA3-BEF1-4916-A3F7-1284D40F8AB8}"/>
              </a:ext>
            </a:extLst>
          </p:cNvPr>
          <p:cNvSpPr/>
          <p:nvPr/>
        </p:nvSpPr>
        <p:spPr>
          <a:xfrm>
            <a:off x="10585373" y="3730935"/>
            <a:ext cx="253388" cy="28643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8BE1C2A9-7189-4440-8C6B-B53DF4F0520F}"/>
              </a:ext>
            </a:extLst>
          </p:cNvPr>
          <p:cNvSpPr/>
          <p:nvPr/>
        </p:nvSpPr>
        <p:spPr>
          <a:xfrm>
            <a:off x="10585373" y="2521027"/>
            <a:ext cx="253388" cy="28643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236EC8B-C92E-4B2A-BD79-0DD7E82C4F57}"/>
              </a:ext>
            </a:extLst>
          </p:cNvPr>
          <p:cNvSpPr/>
          <p:nvPr/>
        </p:nvSpPr>
        <p:spPr>
          <a:xfrm>
            <a:off x="10585373" y="4940843"/>
            <a:ext cx="253388" cy="28643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8434D37A-A3DF-4A82-8088-0D4289116379}"/>
              </a:ext>
            </a:extLst>
          </p:cNvPr>
          <p:cNvSpPr/>
          <p:nvPr/>
        </p:nvSpPr>
        <p:spPr>
          <a:xfrm>
            <a:off x="7793710" y="4816104"/>
            <a:ext cx="253388" cy="28643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28151C6A-527E-4EA4-B8A3-389A696482D9}"/>
              </a:ext>
            </a:extLst>
          </p:cNvPr>
          <p:cNvSpPr/>
          <p:nvPr/>
        </p:nvSpPr>
        <p:spPr>
          <a:xfrm>
            <a:off x="7793710" y="3693534"/>
            <a:ext cx="253388" cy="28643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5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56503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B70DB-4AFE-4B2C-A9D1-AE6C1B1FB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en-US" altLang="zh-CN" sz="3300"/>
              <a:t>Top Players – Google TPU</a:t>
            </a:r>
            <a:endParaRPr lang="zh-CN" altLang="en-US" sz="330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EC2E24-8E40-4A8A-B59A-6731DD22A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10" y="2269976"/>
            <a:ext cx="7254682" cy="3677123"/>
          </a:xfrm>
        </p:spPr>
        <p:txBody>
          <a:bodyPr anchor="ctr">
            <a:normAutofit/>
          </a:bodyPr>
          <a:lstStyle/>
          <a:p>
            <a:r>
              <a:rPr lang="en-US" altLang="zh-CN" sz="2400" dirty="0"/>
              <a:t>Changes from TPUv1 to TPUV2</a:t>
            </a:r>
          </a:p>
          <a:p>
            <a:pPr lvl="1"/>
            <a:r>
              <a:rPr lang="en-US" altLang="zh-CN" sz="2000" dirty="0"/>
              <a:t>Single vector memory instead of buffers </a:t>
            </a:r>
          </a:p>
          <a:p>
            <a:pPr lvl="1"/>
            <a:r>
              <a:rPr lang="en-US" altLang="zh-CN" sz="1800" dirty="0">
                <a:solidFill>
                  <a:srgbClr val="FF0000"/>
                </a:solidFill>
              </a:rPr>
              <a:t>General purpose vector unit instead of a fixed activation pipeline</a:t>
            </a:r>
          </a:p>
          <a:p>
            <a:pPr lvl="1"/>
            <a:r>
              <a:rPr lang="en-US" altLang="zh-CN" sz="1800" dirty="0"/>
              <a:t>Connect matrix unit as an offload for the vector unit</a:t>
            </a:r>
          </a:p>
          <a:p>
            <a:pPr lvl="1"/>
            <a:r>
              <a:rPr lang="en-US" altLang="zh-CN" sz="1800" dirty="0"/>
              <a:t>Move to HBM for bandwidth</a:t>
            </a:r>
          </a:p>
          <a:p>
            <a:pPr lvl="1"/>
            <a:r>
              <a:rPr lang="en-US" altLang="zh-CN" sz="1800" strike="sngStrike" dirty="0"/>
              <a:t>Add interconnect for scaling</a:t>
            </a:r>
            <a:endParaRPr lang="zh-CN" altLang="en-US" sz="1800" strike="sngStrike" dirty="0"/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552431E7-3C2F-4264-9A8C-A39DF82150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8" r="4" b="735"/>
          <a:stretch/>
        </p:blipFill>
        <p:spPr>
          <a:xfrm>
            <a:off x="7642458" y="1140423"/>
            <a:ext cx="3994309" cy="2344040"/>
          </a:xfrm>
          <a:prstGeom prst="rect">
            <a:avLst/>
          </a:prstGeom>
        </p:spPr>
      </p:pic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7CBBB6AE-5D81-4EF0-9A53-705C57D758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4968"/>
          <a:stretch/>
        </p:blipFill>
        <p:spPr>
          <a:xfrm>
            <a:off x="7642458" y="3823855"/>
            <a:ext cx="3912878" cy="229625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3B2B039-E936-4160-81BF-142E8D6C2ACD}"/>
              </a:ext>
            </a:extLst>
          </p:cNvPr>
          <p:cNvSpPr/>
          <p:nvPr/>
        </p:nvSpPr>
        <p:spPr>
          <a:xfrm>
            <a:off x="8633861" y="5420299"/>
            <a:ext cx="3002906" cy="94199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03DE524-24E1-4A24-87CA-73A44D9FD45E}"/>
              </a:ext>
            </a:extLst>
          </p:cNvPr>
          <p:cNvSpPr/>
          <p:nvPr/>
        </p:nvSpPr>
        <p:spPr>
          <a:xfrm>
            <a:off x="593741" y="3823855"/>
            <a:ext cx="6728633" cy="40745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7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5A5F1D7-F0D0-4687-9BD3-CA6A0714C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9" name="Rectangle 1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1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9FB70DB-4AFE-4B2C-A9D1-AE6C1B1FB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en-US" altLang="zh-CN" sz="3300"/>
              <a:t>Top Players – Google TPU</a:t>
            </a:r>
            <a:endParaRPr lang="zh-CN" altLang="en-US" sz="330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EC2E24-8E40-4A8A-B59A-6731DD22A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10" y="2269976"/>
            <a:ext cx="11264590" cy="3677123"/>
          </a:xfrm>
        </p:spPr>
        <p:txBody>
          <a:bodyPr anchor="ctr">
            <a:normAutofit/>
          </a:bodyPr>
          <a:lstStyle/>
          <a:p>
            <a:r>
              <a:rPr lang="en-US" altLang="zh-CN" sz="2400" dirty="0"/>
              <a:t>Takeaways</a:t>
            </a:r>
            <a:endParaRPr lang="en-US" altLang="zh-CN" sz="1400" strike="sngStrike" dirty="0"/>
          </a:p>
          <a:p>
            <a:pPr lvl="1"/>
            <a:r>
              <a:rPr lang="en-US" altLang="zh-CN" sz="2000" dirty="0"/>
              <a:t>For simplicity, accumulator + activation pipeline (BN, </a:t>
            </a:r>
            <a:r>
              <a:rPr lang="en-US" altLang="zh-CN" sz="2000" dirty="0" err="1"/>
              <a:t>ResAdd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Relu</a:t>
            </a:r>
            <a:r>
              <a:rPr lang="en-US" altLang="zh-CN" sz="2000" dirty="0"/>
              <a:t>…)  is good choice.</a:t>
            </a:r>
          </a:p>
          <a:p>
            <a:pPr lvl="1"/>
            <a:r>
              <a:rPr lang="en-US" altLang="zh-CN" sz="2000" dirty="0"/>
              <a:t>For generality, vector unit + vector memory is a good choice.</a:t>
            </a:r>
          </a:p>
          <a:p>
            <a:pPr marL="457200" lvl="1" indent="0">
              <a:buNone/>
            </a:pPr>
            <a:endParaRPr lang="en-US" altLang="zh-CN" sz="20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7762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 descr="草地上的长颈鹿&#10;&#10;描述已自动生成">
            <a:extLst>
              <a:ext uri="{FF2B5EF4-FFF2-40B4-BE49-F238E27FC236}">
                <a16:creationId xmlns:a16="http://schemas.microsoft.com/office/drawing/2014/main" id="{475DB144-3EF3-46D3-BBB3-FA53EF952B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6" t="9091" r="1252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09F412C-6AD7-4402-AFCF-C9977CCE4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0" y="1122363"/>
            <a:ext cx="56180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Leverage the advantage of CIM/PIM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3966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6FE4AF0-F452-4243-8464-5D11A3CC4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7809157" cy="1135737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Leverage the advantage of CIM/PIM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FD15F4-7050-49B8-87AB-3A63312D4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5452532" cy="439398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The advantage of CIM/PIM:</a:t>
            </a:r>
          </a:p>
          <a:p>
            <a:pPr lvl="1"/>
            <a:r>
              <a:rPr lang="en-US" altLang="zh-CN" sz="1700" dirty="0"/>
              <a:t>Never pay the energy of reading the weights</a:t>
            </a:r>
          </a:p>
          <a:p>
            <a:pPr lvl="1"/>
            <a:r>
              <a:rPr lang="en-US" altLang="zh-CN" sz="1700" dirty="0"/>
              <a:t>Only pay the energy of performing the MAC ops</a:t>
            </a:r>
          </a:p>
          <a:p>
            <a:endParaRPr lang="en-US" altLang="zh-CN" sz="1700" dirty="0"/>
          </a:p>
          <a:p>
            <a:r>
              <a:rPr lang="en-US" altLang="zh-CN" sz="2000" dirty="0"/>
              <a:t>Mythic – Good Design Reference</a:t>
            </a:r>
          </a:p>
          <a:p>
            <a:pPr lvl="1"/>
            <a:r>
              <a:rPr lang="en-US" altLang="zh-CN" sz="1700" dirty="0"/>
              <a:t>CIM /PIM</a:t>
            </a:r>
          </a:p>
          <a:p>
            <a:pPr lvl="1"/>
            <a:r>
              <a:rPr lang="en-US" altLang="zh-CN" sz="1700" dirty="0"/>
              <a:t>Matrix Multiplying Memory (never read weights)</a:t>
            </a:r>
          </a:p>
          <a:p>
            <a:pPr lvl="1"/>
            <a:r>
              <a:rPr lang="en-US" altLang="zh-CN" sz="1700" dirty="0"/>
              <a:t>SIMD unit</a:t>
            </a:r>
          </a:p>
          <a:p>
            <a:pPr lvl="1"/>
            <a:r>
              <a:rPr lang="en-US" altLang="zh-CN" sz="1700" dirty="0"/>
              <a:t>RISC-V </a:t>
            </a:r>
          </a:p>
          <a:p>
            <a:pPr lvl="1"/>
            <a:r>
              <a:rPr lang="en-US" altLang="zh-CN" sz="1700" dirty="0"/>
              <a:t>120 Tiles</a:t>
            </a:r>
          </a:p>
          <a:p>
            <a:pPr lvl="1"/>
            <a:r>
              <a:rPr lang="en-US" altLang="zh-CN" sz="1700" dirty="0" err="1"/>
              <a:t>NoC</a:t>
            </a:r>
            <a:r>
              <a:rPr lang="en-US" altLang="zh-CN" sz="1700" dirty="0"/>
              <a:t> interconnect</a:t>
            </a:r>
          </a:p>
          <a:p>
            <a:pPr lvl="1"/>
            <a:r>
              <a:rPr lang="en-US" altLang="zh-CN" sz="1700" dirty="0"/>
              <a:t>No DRAM</a:t>
            </a:r>
            <a:endParaRPr lang="zh-CN" altLang="en-US" sz="1700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33EDB7DD-AE30-4EC9-A191-B28078CD1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475" y="2024884"/>
            <a:ext cx="5636389" cy="301546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15CBE6EC-46EF-45D9-8E16-DCDC5917C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EEDCD65-9740-4F34-BDF1-9C068E05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B3DA7FD-5CC0-46D1-9DFB-5BAF6BE2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97294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6FE4AF0-F452-4243-8464-5D11A3CC4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7809157" cy="1135737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Leverage the advantage of CIM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FD15F4-7050-49B8-87AB-3A63312D4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664986"/>
            <a:ext cx="9963572" cy="4393982"/>
          </a:xfrm>
        </p:spPr>
        <p:txBody>
          <a:bodyPr>
            <a:normAutofit/>
          </a:bodyPr>
          <a:lstStyle/>
          <a:p>
            <a:r>
              <a:rPr lang="en-US" altLang="zh-CN" dirty="0"/>
              <a:t>What?</a:t>
            </a:r>
          </a:p>
          <a:p>
            <a:pPr lvl="1"/>
            <a:r>
              <a:rPr lang="en-US" altLang="zh-CN" dirty="0"/>
              <a:t>CIM</a:t>
            </a:r>
          </a:p>
          <a:p>
            <a:pPr lvl="2"/>
            <a:r>
              <a:rPr lang="en-US" altLang="zh-CN" dirty="0"/>
              <a:t> – Eliminate the need of weights movement</a:t>
            </a:r>
          </a:p>
          <a:p>
            <a:pPr lvl="2"/>
            <a:r>
              <a:rPr lang="en-US" altLang="zh-CN" dirty="0"/>
              <a:t> – High computation density</a:t>
            </a:r>
            <a:endParaRPr lang="en-US" altLang="zh-CN" b="1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/>
              <a:t>Who / Who’ll buy?</a:t>
            </a:r>
          </a:p>
          <a:p>
            <a:pPr lvl="1"/>
            <a:r>
              <a:rPr lang="en-US" altLang="zh-CN" dirty="0"/>
              <a:t>Data center 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/>
              <a:t>Why / Why they buy?</a:t>
            </a:r>
          </a:p>
          <a:p>
            <a:pPr lvl="1"/>
            <a:r>
              <a:rPr lang="en-US" altLang="zh-CN" dirty="0"/>
              <a:t>Power efficiency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5CBE6EC-46EF-45D9-8E16-DCDC5917C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EEDCD65-9740-4F34-BDF1-9C068E05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B3DA7FD-5CC0-46D1-9DFB-5BAF6BE2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80377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any question marks on black background">
            <a:extLst>
              <a:ext uri="{FF2B5EF4-FFF2-40B4-BE49-F238E27FC236}">
                <a16:creationId xmlns:a16="http://schemas.microsoft.com/office/drawing/2014/main" id="{A70FF568-1DFE-4507-82C9-34318A9C33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95" r="2" b="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A8D7297-B9A2-4A42-ACDF-AA088E06F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4800"/>
              <a:t>Questions?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1675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21029A-EA40-4B14-8213-23AE73BD0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Brief Introduction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20DE78-19B4-4B6D-9211-EBF129F75F2E}"/>
              </a:ext>
            </a:extLst>
          </p:cNvPr>
          <p:cNvSpPr txBox="1"/>
          <p:nvPr/>
        </p:nvSpPr>
        <p:spPr>
          <a:xfrm>
            <a:off x="1177249" y="1711138"/>
            <a:ext cx="1391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Scalar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32439F-E933-489F-BB81-88529C39A9D6}"/>
              </a:ext>
            </a:extLst>
          </p:cNvPr>
          <p:cNvSpPr txBox="1"/>
          <p:nvPr/>
        </p:nvSpPr>
        <p:spPr>
          <a:xfrm>
            <a:off x="6774952" y="1690688"/>
            <a:ext cx="1391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CPU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2D14CD9-D74B-4FF7-A185-29A99F87BB86}"/>
              </a:ext>
            </a:extLst>
          </p:cNvPr>
          <p:cNvSpPr txBox="1"/>
          <p:nvPr/>
        </p:nvSpPr>
        <p:spPr>
          <a:xfrm>
            <a:off x="1177249" y="2793227"/>
            <a:ext cx="1391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Vector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45D9D6-002F-4F09-AD38-AE286DFBB8FB}"/>
              </a:ext>
            </a:extLst>
          </p:cNvPr>
          <p:cNvSpPr txBox="1"/>
          <p:nvPr/>
        </p:nvSpPr>
        <p:spPr>
          <a:xfrm>
            <a:off x="6764677" y="2793227"/>
            <a:ext cx="24204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CPU + AVX512</a:t>
            </a:r>
          </a:p>
          <a:p>
            <a:r>
              <a:rPr lang="en-US" altLang="zh-CN" sz="2400" dirty="0"/>
              <a:t>GPU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E645D3D-3015-4AE2-A93D-93709CA4FA9F}"/>
              </a:ext>
            </a:extLst>
          </p:cNvPr>
          <p:cNvSpPr txBox="1"/>
          <p:nvPr/>
        </p:nvSpPr>
        <p:spPr>
          <a:xfrm>
            <a:off x="1177249" y="4285547"/>
            <a:ext cx="239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What is next??</a:t>
            </a:r>
            <a:endParaRPr lang="zh-CN" altLang="en-US" sz="24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89423D5-C7BC-4253-B40C-966DE068F09A}"/>
              </a:ext>
            </a:extLst>
          </p:cNvPr>
          <p:cNvSpPr txBox="1"/>
          <p:nvPr/>
        </p:nvSpPr>
        <p:spPr>
          <a:xfrm>
            <a:off x="6774952" y="4285548"/>
            <a:ext cx="2089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What is next??</a:t>
            </a:r>
            <a:endParaRPr lang="zh-CN" altLang="en-US" sz="2400" b="1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5B1959C-373D-4BBA-80E3-B381920CB491}"/>
              </a:ext>
            </a:extLst>
          </p:cNvPr>
          <p:cNvCxnSpPr/>
          <p:nvPr/>
        </p:nvCxnSpPr>
        <p:spPr>
          <a:xfrm>
            <a:off x="1571946" y="2270687"/>
            <a:ext cx="0" cy="50199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042EC13-C8AE-4047-B6C5-EE9F10D90FEF}"/>
              </a:ext>
            </a:extLst>
          </p:cNvPr>
          <p:cNvCxnSpPr/>
          <p:nvPr/>
        </p:nvCxnSpPr>
        <p:spPr>
          <a:xfrm>
            <a:off x="1571946" y="3522421"/>
            <a:ext cx="0" cy="50199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E87758E-0762-4EA6-AA5B-AD609D4A8D79}"/>
              </a:ext>
            </a:extLst>
          </p:cNvPr>
          <p:cNvCxnSpPr/>
          <p:nvPr/>
        </p:nvCxnSpPr>
        <p:spPr>
          <a:xfrm>
            <a:off x="7097730" y="2172803"/>
            <a:ext cx="0" cy="50199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92C4FE0-4C06-4E20-9CB3-6A8D10BE05E2}"/>
              </a:ext>
            </a:extLst>
          </p:cNvPr>
          <p:cNvCxnSpPr/>
          <p:nvPr/>
        </p:nvCxnSpPr>
        <p:spPr>
          <a:xfrm>
            <a:off x="7097730" y="3665506"/>
            <a:ext cx="0" cy="50199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6149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C52311-0ACB-4A54-BDB7-078291D11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1321056"/>
            <a:ext cx="10684151" cy="19919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782530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C52311-0ACB-4A54-BDB7-078291D11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1321056"/>
            <a:ext cx="10684151" cy="199197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Backup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929359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B70DB-4AFE-4B2C-A9D1-AE6C1B1FB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322" y="24281"/>
            <a:ext cx="10515600" cy="1325563"/>
          </a:xfrm>
        </p:spPr>
        <p:txBody>
          <a:bodyPr/>
          <a:lstStyle/>
          <a:p>
            <a:r>
              <a:rPr lang="en-US" altLang="zh-CN" sz="3600" dirty="0"/>
              <a:t>Top Players – Huawei Da Vinci</a:t>
            </a:r>
            <a:endParaRPr lang="zh-CN" altLang="en-US" sz="36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7841ACA-FCFF-4952-B7A5-1C25B26D9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155033"/>
            <a:ext cx="4650427" cy="2489210"/>
          </a:xfrm>
        </p:spPr>
        <p:txBody>
          <a:bodyPr>
            <a:normAutofit/>
          </a:bodyPr>
          <a:lstStyle/>
          <a:p>
            <a:r>
              <a:rPr lang="en-US" altLang="zh-CN" sz="1900" dirty="0"/>
              <a:t>CUBE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1900" dirty="0"/>
              <a:t>8190 INT8 MACs</a:t>
            </a:r>
          </a:p>
          <a:p>
            <a:r>
              <a:rPr lang="en-US" altLang="zh-CN" sz="1900" dirty="0"/>
              <a:t>MTE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1900" dirty="0"/>
              <a:t>Memory Transfer Engine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1900" dirty="0"/>
              <a:t>Explicit memory hierarchy design</a:t>
            </a:r>
          </a:p>
        </p:txBody>
      </p:sp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604B3FAC-314C-4AEC-965C-FFFA6FBD9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334" y="3636550"/>
            <a:ext cx="7421166" cy="3197169"/>
          </a:xfrm>
          <a:prstGeom prst="rect">
            <a:avLst/>
          </a:prstGeom>
        </p:spPr>
      </p:pic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AA9E67A8-B8A1-4A6D-96E7-4D6E9865B739}"/>
              </a:ext>
            </a:extLst>
          </p:cNvPr>
          <p:cNvSpPr txBox="1">
            <a:spLocks/>
          </p:cNvSpPr>
          <p:nvPr/>
        </p:nvSpPr>
        <p:spPr>
          <a:xfrm>
            <a:off x="5945695" y="1155033"/>
            <a:ext cx="4650427" cy="2489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900" dirty="0"/>
              <a:t>Vector Unit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1900" dirty="0"/>
              <a:t>2048bit vector</a:t>
            </a:r>
          </a:p>
          <a:p>
            <a:r>
              <a:rPr lang="en-US" altLang="zh-CN" sz="1900" dirty="0"/>
              <a:t>Special functions:</a:t>
            </a:r>
          </a:p>
          <a:p>
            <a:pPr lvl="1"/>
            <a:r>
              <a:rPr lang="en-US" altLang="zh-CN" sz="1900" dirty="0"/>
              <a:t>NMS</a:t>
            </a:r>
          </a:p>
          <a:p>
            <a:pPr lvl="1"/>
            <a:r>
              <a:rPr lang="en-US" altLang="zh-CN" sz="1900" dirty="0"/>
              <a:t>ROI</a:t>
            </a:r>
          </a:p>
          <a:p>
            <a:pPr lvl="1"/>
            <a:r>
              <a:rPr lang="en-US" altLang="zh-CN" sz="19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40745934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B70DB-4AFE-4B2C-A9D1-AE6C1B1FB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322" y="24281"/>
            <a:ext cx="10515600" cy="1325563"/>
          </a:xfrm>
        </p:spPr>
        <p:txBody>
          <a:bodyPr/>
          <a:lstStyle/>
          <a:p>
            <a:r>
              <a:rPr lang="en-US" altLang="zh-CN" sz="3600" dirty="0"/>
              <a:t>Top Players – Huawei Da Vinci</a:t>
            </a:r>
            <a:endParaRPr lang="zh-CN" altLang="en-US" sz="36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7841ACA-FCFF-4952-B7A5-1C25B26D9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335983"/>
            <a:ext cx="11256432" cy="2489210"/>
          </a:xfrm>
        </p:spPr>
        <p:txBody>
          <a:bodyPr>
            <a:normAutofit/>
          </a:bodyPr>
          <a:lstStyle/>
          <a:p>
            <a:r>
              <a:rPr lang="en-US" altLang="zh-CN" sz="1900" dirty="0"/>
              <a:t>Multi-thread hardware</a:t>
            </a:r>
          </a:p>
          <a:p>
            <a:r>
              <a:rPr lang="en-US" altLang="zh-CN" sz="1900" dirty="0"/>
              <a:t>The First layer is executed on vector unit</a:t>
            </a:r>
          </a:p>
          <a:p>
            <a:r>
              <a:rPr lang="en-US" altLang="zh-CN" sz="1900" dirty="0"/>
              <a:t>Balance computation power between CUBE vs Vector by overlapping its computation time with Vector</a:t>
            </a:r>
          </a:p>
          <a:p>
            <a:r>
              <a:rPr lang="en-US" altLang="zh-CN" sz="1900" dirty="0"/>
              <a:t>Carefully allocated the number of MACs in CUBE and Vectors</a:t>
            </a:r>
          </a:p>
        </p:txBody>
      </p:sp>
      <p:pic>
        <p:nvPicPr>
          <p:cNvPr id="9" name="图片 8" descr="图片包含 图表&#10;&#10;描述已自动生成">
            <a:extLst>
              <a:ext uri="{FF2B5EF4-FFF2-40B4-BE49-F238E27FC236}">
                <a16:creationId xmlns:a16="http://schemas.microsoft.com/office/drawing/2014/main" id="{6B095B22-05EF-4E18-8B4B-DCC254BF2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776" y="3338331"/>
            <a:ext cx="3577756" cy="3332351"/>
          </a:xfrm>
          <a:prstGeom prst="rect">
            <a:avLst/>
          </a:prstGeom>
        </p:spPr>
      </p:pic>
      <p:pic>
        <p:nvPicPr>
          <p:cNvPr id="11" name="图片 10" descr="图表&#10;&#10;描述已自动生成">
            <a:extLst>
              <a:ext uri="{FF2B5EF4-FFF2-40B4-BE49-F238E27FC236}">
                <a16:creationId xmlns:a16="http://schemas.microsoft.com/office/drawing/2014/main" id="{8F8A99B9-37F7-4990-8636-4F0FE80AD1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" y="3338331"/>
            <a:ext cx="7170676" cy="29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5401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B70DB-4AFE-4B2C-A9D1-AE6C1B1FB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749" y="-154004"/>
            <a:ext cx="10515600" cy="1325563"/>
          </a:xfrm>
        </p:spPr>
        <p:txBody>
          <a:bodyPr/>
          <a:lstStyle/>
          <a:p>
            <a:r>
              <a:rPr lang="en-US" altLang="zh-CN" sz="3600" dirty="0"/>
              <a:t>Top Players – </a:t>
            </a:r>
            <a:r>
              <a:rPr lang="en-US" altLang="zh-CN" sz="3600" dirty="0" err="1"/>
              <a:t>Cerebras</a:t>
            </a:r>
            <a:r>
              <a:rPr lang="en-US" altLang="zh-CN" sz="3600" dirty="0"/>
              <a:t> WSE</a:t>
            </a:r>
            <a:endParaRPr lang="zh-CN" altLang="en-US" sz="3600" dirty="0"/>
          </a:p>
        </p:txBody>
      </p:sp>
      <p:pic>
        <p:nvPicPr>
          <p:cNvPr id="5" name="图片 4">
            <a:hlinkClick r:id="rId2" action="ppaction://hlinksldjump"/>
            <a:extLst>
              <a:ext uri="{FF2B5EF4-FFF2-40B4-BE49-F238E27FC236}">
                <a16:creationId xmlns:a16="http://schemas.microsoft.com/office/drawing/2014/main" id="{A72C5EA5-3882-4E9F-9A11-76FE964EA1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51" y="1171559"/>
            <a:ext cx="9623252" cy="492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9969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hlinkClick r:id="rId2" action="ppaction://hlinksldjump"/>
            <a:extLst>
              <a:ext uri="{FF2B5EF4-FFF2-40B4-BE49-F238E27FC236}">
                <a16:creationId xmlns:a16="http://schemas.microsoft.com/office/drawing/2014/main" id="{801CE055-75A4-478D-BBA8-B850C2453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693"/>
            <a:ext cx="12192000" cy="634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7103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A19BD-B373-4C9F-B9CD-B84A74518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/>
              <a:t>Roadmap of </a:t>
            </a:r>
            <a:r>
              <a:rPr lang="en-US" altLang="zh-CN" dirty="0" err="1"/>
              <a:t>Tenstorrent’s</a:t>
            </a:r>
            <a:r>
              <a:rPr lang="en-US" altLang="zh-CN" dirty="0"/>
              <a:t> processor</a:t>
            </a:r>
            <a:endParaRPr lang="zh-CN" altLang="en-US" dirty="0"/>
          </a:p>
        </p:txBody>
      </p:sp>
      <p:pic>
        <p:nvPicPr>
          <p:cNvPr id="5" name="图片 4">
            <a:hlinkClick r:id="rId2" action="ppaction://hlinksldjump"/>
            <a:extLst>
              <a:ext uri="{FF2B5EF4-FFF2-40B4-BE49-F238E27FC236}">
                <a16:creationId xmlns:a16="http://schemas.microsoft.com/office/drawing/2014/main" id="{FECAE1E4-BAFC-4763-AD1B-FBD3BC6CB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478" y="1325563"/>
            <a:ext cx="9069643" cy="512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278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21029A-EA40-4B14-8213-23AE73BD0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Brief Introduction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20DE78-19B4-4B6D-9211-EBF129F75F2E}"/>
              </a:ext>
            </a:extLst>
          </p:cNvPr>
          <p:cNvSpPr txBox="1"/>
          <p:nvPr/>
        </p:nvSpPr>
        <p:spPr>
          <a:xfrm>
            <a:off x="1177249" y="1711138"/>
            <a:ext cx="1391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Scalar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32439F-E933-489F-BB81-88529C39A9D6}"/>
              </a:ext>
            </a:extLst>
          </p:cNvPr>
          <p:cNvSpPr txBox="1"/>
          <p:nvPr/>
        </p:nvSpPr>
        <p:spPr>
          <a:xfrm>
            <a:off x="5261522" y="1724975"/>
            <a:ext cx="1391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CPU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2D14CD9-D74B-4FF7-A185-29A99F87BB86}"/>
              </a:ext>
            </a:extLst>
          </p:cNvPr>
          <p:cNvSpPr txBox="1"/>
          <p:nvPr/>
        </p:nvSpPr>
        <p:spPr>
          <a:xfrm>
            <a:off x="1166974" y="2813677"/>
            <a:ext cx="1391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Vector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45D9D6-002F-4F09-AD38-AE286DFBB8FB}"/>
              </a:ext>
            </a:extLst>
          </p:cNvPr>
          <p:cNvSpPr txBox="1"/>
          <p:nvPr/>
        </p:nvSpPr>
        <p:spPr>
          <a:xfrm>
            <a:off x="5251247" y="2827514"/>
            <a:ext cx="24204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CPU + AVX512</a:t>
            </a:r>
          </a:p>
          <a:p>
            <a:r>
              <a:rPr lang="en-US" altLang="zh-CN" sz="2400" dirty="0"/>
              <a:t>GPU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E645D3D-3015-4AE2-A93D-93709CA4FA9F}"/>
              </a:ext>
            </a:extLst>
          </p:cNvPr>
          <p:cNvSpPr txBox="1"/>
          <p:nvPr/>
        </p:nvSpPr>
        <p:spPr>
          <a:xfrm>
            <a:off x="1177248" y="4167498"/>
            <a:ext cx="2089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Graph</a:t>
            </a:r>
            <a:endParaRPr lang="zh-CN" altLang="en-US" sz="24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199CD87-444D-4066-A11D-153BDEB8082E}"/>
              </a:ext>
            </a:extLst>
          </p:cNvPr>
          <p:cNvSpPr txBox="1"/>
          <p:nvPr/>
        </p:nvSpPr>
        <p:spPr>
          <a:xfrm>
            <a:off x="5261522" y="4181335"/>
            <a:ext cx="446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Graphcore</a:t>
            </a:r>
            <a:r>
              <a:rPr lang="en-US" altLang="zh-CN" sz="2400" b="1" dirty="0"/>
              <a:t> IPU</a:t>
            </a:r>
          </a:p>
          <a:p>
            <a:r>
              <a:rPr lang="en-US" altLang="zh-CN" sz="2400" b="1" dirty="0" err="1"/>
              <a:t>Tenstorrent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GraySkull</a:t>
            </a:r>
            <a:endParaRPr lang="en-US" altLang="zh-CN" sz="2400" b="1" dirty="0"/>
          </a:p>
          <a:p>
            <a:r>
              <a:rPr lang="en-US" altLang="zh-CN" sz="2400" b="1" dirty="0" err="1"/>
              <a:t>Cerebras</a:t>
            </a:r>
            <a:r>
              <a:rPr lang="en-US" altLang="zh-CN" sz="2400" b="1" dirty="0"/>
              <a:t> WSE</a:t>
            </a:r>
            <a:endParaRPr lang="zh-CN" altLang="en-US" sz="24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B56DEF8-EDE1-4AA3-AF3E-8E7C6E6DFCC0}"/>
              </a:ext>
            </a:extLst>
          </p:cNvPr>
          <p:cNvSpPr/>
          <p:nvPr/>
        </p:nvSpPr>
        <p:spPr>
          <a:xfrm>
            <a:off x="6287722" y="6308209"/>
            <a:ext cx="4929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Neural network is DAG (Directed Acyclic Graph).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9D29FF8-EF27-4B44-9C4D-7EF418A3F5F7}"/>
              </a:ext>
            </a:extLst>
          </p:cNvPr>
          <p:cNvCxnSpPr/>
          <p:nvPr/>
        </p:nvCxnSpPr>
        <p:spPr>
          <a:xfrm>
            <a:off x="1621604" y="2311685"/>
            <a:ext cx="0" cy="50199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13D2AC6-49C6-4D33-BF5A-3B545D256ADB}"/>
              </a:ext>
            </a:extLst>
          </p:cNvPr>
          <p:cNvCxnSpPr/>
          <p:nvPr/>
        </p:nvCxnSpPr>
        <p:spPr>
          <a:xfrm>
            <a:off x="1621604" y="3501775"/>
            <a:ext cx="0" cy="50199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4FCE416-332E-4CEB-8E3A-58D1D212C4D2}"/>
              </a:ext>
            </a:extLst>
          </p:cNvPr>
          <p:cNvCxnSpPr/>
          <p:nvPr/>
        </p:nvCxnSpPr>
        <p:spPr>
          <a:xfrm>
            <a:off x="5613410" y="2186640"/>
            <a:ext cx="0" cy="50199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02AE4E8-803D-4CB6-BF1E-DE98D37A5320}"/>
              </a:ext>
            </a:extLst>
          </p:cNvPr>
          <p:cNvCxnSpPr/>
          <p:nvPr/>
        </p:nvCxnSpPr>
        <p:spPr>
          <a:xfrm>
            <a:off x="5628821" y="3722897"/>
            <a:ext cx="0" cy="50199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5" name="图片 14">
            <a:hlinkClick r:id="rId2" action="ppaction://hlinksldjump"/>
            <a:extLst>
              <a:ext uri="{FF2B5EF4-FFF2-40B4-BE49-F238E27FC236}">
                <a16:creationId xmlns:a16="http://schemas.microsoft.com/office/drawing/2014/main" id="{E9C459FB-7CB8-48D3-AD0E-89E544F2F8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702" y="257248"/>
            <a:ext cx="5088852" cy="264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651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21029A-EA40-4B14-8213-23AE73BD0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Brief Introduction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20DE78-19B4-4B6D-9211-EBF129F75F2E}"/>
              </a:ext>
            </a:extLst>
          </p:cNvPr>
          <p:cNvSpPr txBox="1"/>
          <p:nvPr/>
        </p:nvSpPr>
        <p:spPr>
          <a:xfrm>
            <a:off x="1177249" y="1711138"/>
            <a:ext cx="1391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Scalar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32439F-E933-489F-BB81-88529C39A9D6}"/>
              </a:ext>
            </a:extLst>
          </p:cNvPr>
          <p:cNvSpPr txBox="1"/>
          <p:nvPr/>
        </p:nvSpPr>
        <p:spPr>
          <a:xfrm>
            <a:off x="5816032" y="1690688"/>
            <a:ext cx="1391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CPU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2D14CD9-D74B-4FF7-A185-29A99F87BB86}"/>
              </a:ext>
            </a:extLst>
          </p:cNvPr>
          <p:cNvSpPr txBox="1"/>
          <p:nvPr/>
        </p:nvSpPr>
        <p:spPr>
          <a:xfrm>
            <a:off x="1166974" y="2813677"/>
            <a:ext cx="1391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Vector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45D9D6-002F-4F09-AD38-AE286DFBB8FB}"/>
              </a:ext>
            </a:extLst>
          </p:cNvPr>
          <p:cNvSpPr txBox="1"/>
          <p:nvPr/>
        </p:nvSpPr>
        <p:spPr>
          <a:xfrm>
            <a:off x="5805757" y="2793227"/>
            <a:ext cx="24204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CPU + AVX512</a:t>
            </a:r>
          </a:p>
          <a:p>
            <a:r>
              <a:rPr lang="en-US" altLang="zh-CN" sz="2400" dirty="0"/>
              <a:t>GPU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E645D3D-3015-4AE2-A93D-93709CA4FA9F}"/>
              </a:ext>
            </a:extLst>
          </p:cNvPr>
          <p:cNvSpPr txBox="1"/>
          <p:nvPr/>
        </p:nvSpPr>
        <p:spPr>
          <a:xfrm>
            <a:off x="1177248" y="4167498"/>
            <a:ext cx="2603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Matrix/Tensor</a:t>
            </a:r>
            <a:endParaRPr lang="zh-CN" altLang="en-US" sz="24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199CD87-444D-4066-A11D-153BDEB8082E}"/>
              </a:ext>
            </a:extLst>
          </p:cNvPr>
          <p:cNvSpPr txBox="1"/>
          <p:nvPr/>
        </p:nvSpPr>
        <p:spPr>
          <a:xfrm>
            <a:off x="5816031" y="4147048"/>
            <a:ext cx="55377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Google TPU (systolic array)</a:t>
            </a:r>
          </a:p>
          <a:p>
            <a:r>
              <a:rPr lang="en-US" altLang="zh-CN" sz="2400" b="1" dirty="0"/>
              <a:t>Huawei Ascend 910/310 (CUBE)</a:t>
            </a:r>
          </a:p>
          <a:p>
            <a:r>
              <a:rPr lang="en-US" altLang="zh-CN" sz="2400" b="1" dirty="0"/>
              <a:t>Alibaba Hanguang800 (Tensor Engine)</a:t>
            </a:r>
          </a:p>
          <a:p>
            <a:r>
              <a:rPr lang="en-US" altLang="zh-CN" sz="2400" b="1" dirty="0"/>
              <a:t>Nvidia GPU + </a:t>
            </a:r>
            <a:r>
              <a:rPr lang="en-US" altLang="zh-CN" sz="2400" b="1" dirty="0" err="1"/>
              <a:t>TensorCore</a:t>
            </a:r>
            <a:endParaRPr lang="zh-CN" altLang="en-US" sz="24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C34AE09-FE9E-442C-BC08-542FB72CDFB6}"/>
              </a:ext>
            </a:extLst>
          </p:cNvPr>
          <p:cNvSpPr txBox="1"/>
          <p:nvPr/>
        </p:nvSpPr>
        <p:spPr>
          <a:xfrm>
            <a:off x="6390526" y="6359703"/>
            <a:ext cx="553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Matrix multiple dominates neural network calculations.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7D61390-0A01-46E6-90F3-67199BA0FC6A}"/>
              </a:ext>
            </a:extLst>
          </p:cNvPr>
          <p:cNvCxnSpPr/>
          <p:nvPr/>
        </p:nvCxnSpPr>
        <p:spPr>
          <a:xfrm>
            <a:off x="1571946" y="2270687"/>
            <a:ext cx="0" cy="50199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123265B-0847-4D8E-829A-182AF260DB93}"/>
              </a:ext>
            </a:extLst>
          </p:cNvPr>
          <p:cNvCxnSpPr/>
          <p:nvPr/>
        </p:nvCxnSpPr>
        <p:spPr>
          <a:xfrm>
            <a:off x="1571946" y="3429000"/>
            <a:ext cx="0" cy="50199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101CD99-E925-460A-8C6B-5F3DD6FDF80F}"/>
              </a:ext>
            </a:extLst>
          </p:cNvPr>
          <p:cNvCxnSpPr/>
          <p:nvPr/>
        </p:nvCxnSpPr>
        <p:spPr>
          <a:xfrm>
            <a:off x="6158503" y="2172803"/>
            <a:ext cx="0" cy="50199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04FC0F7-122A-441B-BE1D-21DBAF088711}"/>
              </a:ext>
            </a:extLst>
          </p:cNvPr>
          <p:cNvCxnSpPr/>
          <p:nvPr/>
        </p:nvCxnSpPr>
        <p:spPr>
          <a:xfrm>
            <a:off x="6158503" y="3624224"/>
            <a:ext cx="0" cy="50199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ED798B5E-3A8A-4B7C-A6CC-90A0141F0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159" y="94381"/>
            <a:ext cx="5438659" cy="207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229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3A73D1-E7D1-41D3-A9B5-1680A91C1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808" y="1616409"/>
            <a:ext cx="10515600" cy="1325563"/>
          </a:xfrm>
        </p:spPr>
        <p:txBody>
          <a:bodyPr/>
          <a:lstStyle/>
          <a:p>
            <a:r>
              <a:rPr lang="en-US" altLang="zh-CN" dirty="0"/>
              <a:t>Top Players and Their Chip Architecture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C0DEB2D-BB45-42D4-A5F3-E3B15351FE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772" y="3429000"/>
            <a:ext cx="5862760" cy="2895190"/>
          </a:xfrm>
        </p:spPr>
      </p:pic>
    </p:spTree>
    <p:extLst>
      <p:ext uri="{BB962C8B-B14F-4D97-AF65-F5344CB8AC3E}">
        <p14:creationId xmlns:p14="http://schemas.microsoft.com/office/powerpoint/2010/main" val="1068691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B70DB-4AFE-4B2C-A9D1-AE6C1B1FB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749" y="0"/>
            <a:ext cx="10515600" cy="1325563"/>
          </a:xfrm>
        </p:spPr>
        <p:txBody>
          <a:bodyPr/>
          <a:lstStyle/>
          <a:p>
            <a:r>
              <a:rPr lang="en-US" altLang="zh-CN" sz="3600" dirty="0"/>
              <a:t>Top Players – </a:t>
            </a:r>
            <a:r>
              <a:rPr lang="en-US" altLang="zh-CN" sz="3600" dirty="0" err="1"/>
              <a:t>Graphcore</a:t>
            </a:r>
            <a:r>
              <a:rPr lang="en-US" altLang="zh-CN" sz="3600" dirty="0"/>
              <a:t> IPU</a:t>
            </a:r>
            <a:endParaRPr lang="zh-CN" altLang="en-US" sz="360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6137BF67-4359-41D9-A402-A02434195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5084" y="1850070"/>
            <a:ext cx="8083626" cy="3799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900" dirty="0"/>
              <a:t>IPU is built for graph and designed for intelligence.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9B4AED0-AF6C-459D-B9A9-1BEC9B200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656" y="2314396"/>
            <a:ext cx="8158054" cy="301251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81A3236-06C8-48B9-A002-5452894E45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93" y="2314397"/>
            <a:ext cx="3585316" cy="3012514"/>
          </a:xfrm>
          <a:prstGeom prst="rect">
            <a:avLst/>
          </a:prstGeom>
        </p:spPr>
      </p:pic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7DB9C2ED-47B0-4BBA-8C47-DD374F4B174B}"/>
              </a:ext>
            </a:extLst>
          </p:cNvPr>
          <p:cNvSpPr txBox="1">
            <a:spLocks/>
          </p:cNvSpPr>
          <p:nvPr/>
        </p:nvSpPr>
        <p:spPr>
          <a:xfrm>
            <a:off x="116293" y="1850070"/>
            <a:ext cx="4650427" cy="6989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900" dirty="0"/>
              <a:t>Simon Knowles, CTO </a:t>
            </a:r>
            <a:r>
              <a:rPr lang="en-US" altLang="zh-CN" sz="1900" dirty="0" err="1"/>
              <a:t>Graphcore</a:t>
            </a:r>
            <a:endParaRPr lang="en-US" altLang="zh-CN" sz="1900" dirty="0"/>
          </a:p>
        </p:txBody>
      </p:sp>
    </p:spTree>
    <p:extLst>
      <p:ext uri="{BB962C8B-B14F-4D97-AF65-F5344CB8AC3E}">
        <p14:creationId xmlns:p14="http://schemas.microsoft.com/office/powerpoint/2010/main" val="1345196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B70DB-4AFE-4B2C-A9D1-AE6C1B1FB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749" y="-154004"/>
            <a:ext cx="10515600" cy="1325563"/>
          </a:xfrm>
        </p:spPr>
        <p:txBody>
          <a:bodyPr/>
          <a:lstStyle/>
          <a:p>
            <a:r>
              <a:rPr lang="en-US" altLang="zh-CN" sz="3600" dirty="0"/>
              <a:t>Top Players – </a:t>
            </a:r>
            <a:r>
              <a:rPr lang="en-US" altLang="zh-CN" sz="3600" dirty="0" err="1"/>
              <a:t>Graphcore</a:t>
            </a:r>
            <a:r>
              <a:rPr lang="en-US" altLang="zh-CN" sz="3600" dirty="0"/>
              <a:t> IPU</a:t>
            </a:r>
            <a:endParaRPr lang="zh-CN" altLang="en-US" sz="3600" dirty="0"/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554C9C84-E509-42D2-AF70-EF0F35884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596" y="1033357"/>
            <a:ext cx="7284712" cy="5476636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6137BF67-4359-41D9-A402-A02434195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768" y="981778"/>
            <a:ext cx="4650427" cy="55440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900" b="1" dirty="0"/>
              <a:t>Compute</a:t>
            </a:r>
          </a:p>
          <a:p>
            <a:r>
              <a:rPr lang="en-US" altLang="zh-CN" sz="1900" b="1" dirty="0"/>
              <a:t>1216</a:t>
            </a:r>
            <a:r>
              <a:rPr lang="en-US" altLang="zh-CN" sz="1900" dirty="0"/>
              <a:t> IPU-tiles (small cores)</a:t>
            </a:r>
          </a:p>
          <a:p>
            <a:r>
              <a:rPr lang="en-US" altLang="zh-CN" sz="1900" b="1" dirty="0"/>
              <a:t>Special MAC unit</a:t>
            </a:r>
          </a:p>
          <a:p>
            <a:pPr marL="0" indent="0">
              <a:buNone/>
            </a:pPr>
            <a:endParaRPr lang="en-US" altLang="zh-CN" sz="1900" dirty="0"/>
          </a:p>
          <a:p>
            <a:pPr marL="0" indent="0">
              <a:buNone/>
            </a:pPr>
            <a:r>
              <a:rPr lang="en-US" altLang="zh-CN" sz="1900" b="1" dirty="0"/>
              <a:t>Memory</a:t>
            </a:r>
          </a:p>
          <a:p>
            <a:r>
              <a:rPr lang="en-US" altLang="zh-CN" sz="1900" b="1" dirty="0"/>
              <a:t>300MB</a:t>
            </a:r>
            <a:r>
              <a:rPr lang="en-US" altLang="zh-CN" sz="1900" dirty="0"/>
              <a:t> on-chip SRAM</a:t>
            </a:r>
          </a:p>
          <a:p>
            <a:r>
              <a:rPr lang="en-US" altLang="zh-CN" sz="1900" b="1" dirty="0"/>
              <a:t>256KB</a:t>
            </a:r>
            <a:r>
              <a:rPr lang="en-US" altLang="zh-CN" sz="1900" dirty="0"/>
              <a:t> local SRAM per tile</a:t>
            </a:r>
          </a:p>
          <a:p>
            <a:r>
              <a:rPr lang="en-US" altLang="zh-CN" sz="1900" b="1" dirty="0"/>
              <a:t>45TB/s</a:t>
            </a:r>
            <a:r>
              <a:rPr lang="en-US" altLang="zh-CN" sz="1900" dirty="0"/>
              <a:t> memory bandwidth</a:t>
            </a:r>
          </a:p>
          <a:p>
            <a:r>
              <a:rPr lang="en-US" altLang="zh-CN" sz="1900" b="1" dirty="0"/>
              <a:t>37GB/s</a:t>
            </a:r>
            <a:r>
              <a:rPr lang="en-US" altLang="zh-CN" sz="1900" dirty="0"/>
              <a:t> memory BW per tile</a:t>
            </a:r>
          </a:p>
          <a:p>
            <a:r>
              <a:rPr lang="en-US" altLang="zh-CN" sz="1900" b="1" dirty="0"/>
              <a:t>No external DRAM</a:t>
            </a:r>
          </a:p>
          <a:p>
            <a:pPr marL="0" indent="0">
              <a:buNone/>
            </a:pPr>
            <a:endParaRPr lang="en-US" altLang="zh-CN" sz="1900" dirty="0"/>
          </a:p>
          <a:p>
            <a:pPr marL="0" indent="0">
              <a:buNone/>
            </a:pPr>
            <a:r>
              <a:rPr lang="en-US" altLang="zh-CN" sz="1900" b="1" dirty="0"/>
              <a:t>Communication</a:t>
            </a:r>
          </a:p>
          <a:p>
            <a:r>
              <a:rPr lang="en-US" altLang="zh-CN" sz="1900" b="1" dirty="0"/>
              <a:t>8TB/s </a:t>
            </a:r>
            <a:r>
              <a:rPr lang="en-US" altLang="zh-CN" sz="1900" dirty="0"/>
              <a:t>no-blocking all-to-all exchange</a:t>
            </a:r>
          </a:p>
        </p:txBody>
      </p:sp>
    </p:spTree>
    <p:extLst>
      <p:ext uri="{BB962C8B-B14F-4D97-AF65-F5344CB8AC3E}">
        <p14:creationId xmlns:p14="http://schemas.microsoft.com/office/powerpoint/2010/main" val="526875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B70DB-4AFE-4B2C-A9D1-AE6C1B1FB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749" y="-154004"/>
            <a:ext cx="10515600" cy="1325563"/>
          </a:xfrm>
        </p:spPr>
        <p:txBody>
          <a:bodyPr/>
          <a:lstStyle/>
          <a:p>
            <a:r>
              <a:rPr lang="en-US" altLang="zh-CN" sz="3600" dirty="0"/>
              <a:t>Top Players – </a:t>
            </a:r>
            <a:r>
              <a:rPr lang="en-US" altLang="zh-CN" sz="3600" dirty="0" err="1"/>
              <a:t>Graphcore</a:t>
            </a:r>
            <a:r>
              <a:rPr lang="en-US" altLang="zh-CN" sz="3600" dirty="0"/>
              <a:t> IPU</a:t>
            </a:r>
            <a:endParaRPr lang="zh-CN" altLang="en-US" sz="360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6137BF67-4359-41D9-A402-A02434195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321" y="988829"/>
            <a:ext cx="8082707" cy="4091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900" b="1" dirty="0"/>
              <a:t>IPU is built for graph </a:t>
            </a:r>
            <a:r>
              <a:rPr lang="zh-CN" altLang="en-US" sz="1900" b="1" dirty="0"/>
              <a:t>（</a:t>
            </a:r>
            <a:r>
              <a:rPr lang="en-US" altLang="zh-CN" sz="1900" b="1" dirty="0"/>
              <a:t>Computation is a graph</a:t>
            </a:r>
            <a:r>
              <a:rPr lang="zh-CN" altLang="en-US" sz="1900" b="1" dirty="0"/>
              <a:t>）</a:t>
            </a:r>
            <a:r>
              <a:rPr lang="en-US" altLang="zh-CN" sz="1900" b="1" dirty="0"/>
              <a:t>.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5F870B4-01C0-4525-8B70-2C546A9B5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21" y="1566253"/>
            <a:ext cx="5284453" cy="218337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8B5FE49-0C6D-411D-A8EF-E60C9CD536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22" y="3711946"/>
            <a:ext cx="5284451" cy="252059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6B9977B-711E-425A-99F9-AFB06E4CBA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101" y="1541835"/>
            <a:ext cx="5162350" cy="469070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64C16CA-8EBF-4EA0-BC0D-28B51C892D27}"/>
              </a:ext>
            </a:extLst>
          </p:cNvPr>
          <p:cNvSpPr txBox="1"/>
          <p:nvPr/>
        </p:nvSpPr>
        <p:spPr>
          <a:xfrm>
            <a:off x="5886773" y="6400800"/>
            <a:ext cx="5670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https://www.youtube.com/watch?v=k_jR7DfN67c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85003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2235</TotalTime>
  <Words>861</Words>
  <Application>Microsoft Office PowerPoint</Application>
  <PresentationFormat>宽屏</PresentationFormat>
  <Paragraphs>202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1" baseType="lpstr">
      <vt:lpstr>等线</vt:lpstr>
      <vt:lpstr>等线 Light</vt:lpstr>
      <vt:lpstr>Arial</vt:lpstr>
      <vt:lpstr>Calibri</vt:lpstr>
      <vt:lpstr>Office 主题​​</vt:lpstr>
      <vt:lpstr>AI Chips - A Brief Introduction</vt:lpstr>
      <vt:lpstr>Overview</vt:lpstr>
      <vt:lpstr>Brief Introduction</vt:lpstr>
      <vt:lpstr>Brief Introduction</vt:lpstr>
      <vt:lpstr>Brief Introduction</vt:lpstr>
      <vt:lpstr>Top Players and Their Chip Architecture</vt:lpstr>
      <vt:lpstr>Top Players – Graphcore IPU</vt:lpstr>
      <vt:lpstr>Top Players – Graphcore IPU</vt:lpstr>
      <vt:lpstr>Top Players – Graphcore IPU</vt:lpstr>
      <vt:lpstr>Top Players – Graphcore IPU</vt:lpstr>
      <vt:lpstr>Top Players – Tenstorrent GraySkull</vt:lpstr>
      <vt:lpstr>Top Players – Tenstorrent GraySkull</vt:lpstr>
      <vt:lpstr>Top Players – Tenstorrent GraySkull</vt:lpstr>
      <vt:lpstr>Top Players – Tenstorrent GraySkull</vt:lpstr>
      <vt:lpstr>Top Players – Cerebras WSE</vt:lpstr>
      <vt:lpstr>Top Players – Cerebras WSE</vt:lpstr>
      <vt:lpstr>Top Players – Cerebras WSE</vt:lpstr>
      <vt:lpstr>Top Players – Cerebras WSE</vt:lpstr>
      <vt:lpstr>Top Players – Cerebras WSE</vt:lpstr>
      <vt:lpstr>Top Players – Cerebras WSE</vt:lpstr>
      <vt:lpstr>Top Players – Google TPU</vt:lpstr>
      <vt:lpstr>Top Players – Google TPU</vt:lpstr>
      <vt:lpstr>Top Players – Google TPU</vt:lpstr>
      <vt:lpstr>Top Players – Google TPU</vt:lpstr>
      <vt:lpstr>Top Players – Google TPU</vt:lpstr>
      <vt:lpstr>Leverage the advantage of CIM/PIM</vt:lpstr>
      <vt:lpstr>Leverage the advantage of CIM/PIM</vt:lpstr>
      <vt:lpstr>Leverage the advantage of CIM</vt:lpstr>
      <vt:lpstr>Questions?</vt:lpstr>
      <vt:lpstr>Thank you!</vt:lpstr>
      <vt:lpstr>Backup</vt:lpstr>
      <vt:lpstr>Top Players – Huawei Da Vinci</vt:lpstr>
      <vt:lpstr>Top Players – Huawei Da Vinci</vt:lpstr>
      <vt:lpstr>Top Players – Cerebras WSE</vt:lpstr>
      <vt:lpstr>PowerPoint 演示文稿</vt:lpstr>
      <vt:lpstr>Roadmap of Tenstorrent’s processor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Brief Introduction of AI Chips</dc:title>
  <dc:creator>di.wu@houmo.ai</dc:creator>
  <cp:lastModifiedBy>di.wu@houmo.ai</cp:lastModifiedBy>
  <cp:revision>36</cp:revision>
  <dcterms:created xsi:type="dcterms:W3CDTF">2021-03-05T03:39:37Z</dcterms:created>
  <dcterms:modified xsi:type="dcterms:W3CDTF">2021-03-09T07:12:40Z</dcterms:modified>
</cp:coreProperties>
</file>