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</p:sldMasterIdLst>
  <p:notesMasterIdLst>
    <p:notesMasterId r:id="rId37"/>
  </p:notesMasterIdLst>
  <p:handoutMasterIdLst>
    <p:handoutMasterId r:id="rId38"/>
  </p:handoutMasterIdLst>
  <p:sldIdLst>
    <p:sldId id="322" r:id="rId3"/>
    <p:sldId id="678" r:id="rId4"/>
    <p:sldId id="711" r:id="rId5"/>
    <p:sldId id="496" r:id="rId6"/>
    <p:sldId id="713" r:id="rId7"/>
    <p:sldId id="725" r:id="rId8"/>
    <p:sldId id="723" r:id="rId9"/>
    <p:sldId id="726" r:id="rId10"/>
    <p:sldId id="730" r:id="rId11"/>
    <p:sldId id="727" r:id="rId12"/>
    <p:sldId id="731" r:id="rId13"/>
    <p:sldId id="733" r:id="rId14"/>
    <p:sldId id="732" r:id="rId15"/>
    <p:sldId id="734" r:id="rId16"/>
    <p:sldId id="735" r:id="rId17"/>
    <p:sldId id="736" r:id="rId18"/>
    <p:sldId id="737" r:id="rId19"/>
    <p:sldId id="742" r:id="rId20"/>
    <p:sldId id="743" r:id="rId21"/>
    <p:sldId id="660" r:id="rId22"/>
    <p:sldId id="677" r:id="rId23"/>
    <p:sldId id="746" r:id="rId24"/>
    <p:sldId id="749" r:id="rId25"/>
    <p:sldId id="748" r:id="rId26"/>
    <p:sldId id="741" r:id="rId27"/>
    <p:sldId id="744" r:id="rId28"/>
    <p:sldId id="745" r:id="rId29"/>
    <p:sldId id="738" r:id="rId30"/>
    <p:sldId id="739" r:id="rId31"/>
    <p:sldId id="740" r:id="rId32"/>
    <p:sldId id="747" r:id="rId33"/>
    <p:sldId id="750" r:id="rId34"/>
    <p:sldId id="751" r:id="rId35"/>
    <p:sldId id="752" r:id="rId36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 autoAdjust="0"/>
    <p:restoredTop sz="95306" autoAdjust="0"/>
  </p:normalViewPr>
  <p:slideViewPr>
    <p:cSldViewPr>
      <p:cViewPr varScale="1">
        <p:scale>
          <a:sx n="229" d="100"/>
          <a:sy n="229" d="100"/>
        </p:scale>
        <p:origin x="1040" y="192"/>
      </p:cViewPr>
      <p:guideLst>
        <p:guide orient="horz" pos="1668"/>
        <p:guide pos="2112"/>
      </p:guideLst>
    </p:cSldViewPr>
  </p:slideViewPr>
  <p:outlineViewPr>
    <p:cViewPr>
      <p:scale>
        <a:sx n="33" d="100"/>
        <a:sy n="33" d="100"/>
      </p:scale>
      <p:origin x="0" y="3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7563" y="923925"/>
            <a:ext cx="5680075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7563" y="923925"/>
            <a:ext cx="5680075" cy="3195638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7563" y="923925"/>
            <a:ext cx="5680075" cy="3195638"/>
          </a:xfrm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4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7563" y="923925"/>
            <a:ext cx="5680075" cy="3195638"/>
          </a:xfrm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20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895350"/>
            <a:ext cx="3765550" cy="369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895350"/>
            <a:ext cx="3765550" cy="369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7150"/>
            <a:ext cx="71628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895350"/>
            <a:ext cx="3765550" cy="36957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895350"/>
            <a:ext cx="3765550" cy="36957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"/>
            <a:ext cx="8077200" cy="552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857750"/>
            <a:ext cx="1905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4300"/>
            <a:ext cx="7924799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800100"/>
            <a:ext cx="7683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857750"/>
            <a:ext cx="1905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14300"/>
            <a:ext cx="7292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800100"/>
            <a:ext cx="7683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478096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152/sp20/lectures/L17-RISCV-Vectors.pptx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42951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/>
              <a:t>Lecture 17 </a:t>
            </a:r>
            <a:r>
              <a:rPr lang="mr-IN" dirty="0"/>
              <a:t>–</a:t>
            </a:r>
            <a:r>
              <a:rPr lang="en-US" dirty="0"/>
              <a:t> RISC-V Vectors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952750"/>
            <a:ext cx="7696200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  <a:hlinkClick r:id="rId3"/>
              </a:rPr>
              <a:t>http://inst.eecs.berkeley.edu/~cs152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/>
              <a:t>Released Under Creative Commons CC BY-SA 4.0 </a:t>
            </a:r>
            <a:r>
              <a:rPr lang="en-US" sz="2000" b="1" dirty="0" err="1"/>
              <a:t>Licence</a:t>
            </a:r>
            <a:r>
              <a:rPr lang="en-US" sz="2000" b="1" dirty="0"/>
              <a:t> (see last slide)</a:t>
            </a:r>
          </a:p>
          <a:p>
            <a:pPr>
              <a:lnSpc>
                <a:spcPct val="70000"/>
              </a:lnSpc>
            </a:pPr>
            <a:endParaRPr lang="en-US" sz="2000" dirty="0">
              <a:latin typeface="Courier" charset="0"/>
            </a:endParaRP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E792-21D2-B541-8F4D-8202CD26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stripmined</a:t>
            </a:r>
            <a:r>
              <a:rPr lang="en-US" dirty="0"/>
              <a:t> vector </a:t>
            </a:r>
            <a:r>
              <a:rPr lang="en-US" b="0" dirty="0" err="1">
                <a:latin typeface="Courier" pitchFamily="2" charset="0"/>
              </a:rPr>
              <a:t>memcpy</a:t>
            </a:r>
            <a:r>
              <a:rPr lang="en-US" dirty="0"/>
              <a:t>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DDAC9-DCAA-FA4A-9C15-1C3FE374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0D6B-11FE-D24D-8623-7A43D4C8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t="8724" r="1560" b="6571"/>
          <a:stretch/>
        </p:blipFill>
        <p:spPr>
          <a:xfrm>
            <a:off x="2103120" y="1005840"/>
            <a:ext cx="6675120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39D9-BB03-E044-83DA-770AEC84A386}"/>
              </a:ext>
            </a:extLst>
          </p:cNvPr>
          <p:cNvSpPr txBox="1"/>
          <p:nvPr/>
        </p:nvSpPr>
        <p:spPr>
          <a:xfrm>
            <a:off x="187725" y="266718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load elements (bytes)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F77471-1D82-964A-A459-99F518287C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0220" y="2724150"/>
            <a:ext cx="985780" cy="14360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0BCA2-773B-4040-BF8B-DE9ACFBA46BC}"/>
              </a:ext>
            </a:extLst>
          </p:cNvPr>
          <p:cNvSpPr txBox="1"/>
          <p:nvPr/>
        </p:nvSpPr>
        <p:spPr>
          <a:xfrm>
            <a:off x="455875" y="3572505"/>
            <a:ext cx="1688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store elements (bytes)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5FA86-4831-C043-BFCD-E9C3FA04C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3486150"/>
            <a:ext cx="533400" cy="1445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56B4A-6B00-154D-8B07-3657E956228F}"/>
              </a:ext>
            </a:extLst>
          </p:cNvPr>
          <p:cNvCxnSpPr>
            <a:cxnSpLocks/>
          </p:cNvCxnSpPr>
          <p:nvPr/>
        </p:nvCxnSpPr>
        <p:spPr bwMode="auto">
          <a:xfrm>
            <a:off x="1302743" y="2274642"/>
            <a:ext cx="997693" cy="2469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D1D45-C535-8748-B580-530840CDCB31}"/>
              </a:ext>
            </a:extLst>
          </p:cNvPr>
          <p:cNvSpPr txBox="1"/>
          <p:nvPr/>
        </p:nvSpPr>
        <p:spPr>
          <a:xfrm>
            <a:off x="227937" y="1669540"/>
            <a:ext cx="214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Set configuration, calculate vector strip length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FCBA3-198E-8649-BF3A-0D2EBCC8AF7A}"/>
              </a:ext>
            </a:extLst>
          </p:cNvPr>
          <p:cNvSpPr txBox="1"/>
          <p:nvPr/>
        </p:nvSpPr>
        <p:spPr>
          <a:xfrm>
            <a:off x="511652" y="4468530"/>
            <a:ext cx="809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Same binary machine code can run on machines with any VLEN!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E9D5B-F746-0D4F-BD2A-52D1AA9A752F}"/>
              </a:ext>
            </a:extLst>
          </p:cNvPr>
          <p:cNvSpPr txBox="1"/>
          <p:nvPr/>
        </p:nvSpPr>
        <p:spPr>
          <a:xfrm>
            <a:off x="4526280" y="2286000"/>
            <a:ext cx="457200" cy="4161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1A876-7843-8C42-AACA-552690DA1E5C}"/>
              </a:ext>
            </a:extLst>
          </p:cNvPr>
          <p:cNvSpPr txBox="1"/>
          <p:nvPr/>
        </p:nvSpPr>
        <p:spPr>
          <a:xfrm>
            <a:off x="2601195" y="3324949"/>
            <a:ext cx="152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D1912-E2D1-0640-BC98-8469B030BEFB}"/>
              </a:ext>
            </a:extLst>
          </p:cNvPr>
          <p:cNvSpPr txBox="1"/>
          <p:nvPr/>
        </p:nvSpPr>
        <p:spPr>
          <a:xfrm>
            <a:off x="2601195" y="2621538"/>
            <a:ext cx="152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295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1EB8-8A10-7747-8C70-DE508130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Load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06485-7F1E-FF44-BEAB-32429C06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E09D9-B83D-314D-8135-4A7EEF9B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42950"/>
            <a:ext cx="8175742" cy="41148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0A279D-BC0E-714F-BDAB-F58F97B690FB}"/>
              </a:ext>
            </a:extLst>
          </p:cNvPr>
          <p:cNvGrpSpPr/>
          <p:nvPr/>
        </p:nvGrpSpPr>
        <p:grpSpPr>
          <a:xfrm>
            <a:off x="3352800" y="680129"/>
            <a:ext cx="2727448" cy="4315488"/>
            <a:chOff x="3352800" y="680129"/>
            <a:chExt cx="2727448" cy="43154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4B8E3A-67B0-C34A-BC5F-DF757E954E91}"/>
                </a:ext>
              </a:extLst>
            </p:cNvPr>
            <p:cNvSpPr/>
            <p:nvPr/>
          </p:nvSpPr>
          <p:spPr>
            <a:xfrm>
              <a:off x="3352800" y="680129"/>
              <a:ext cx="1524000" cy="41148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22829C-D473-294F-B058-7DBAF50E2991}"/>
                </a:ext>
              </a:extLst>
            </p:cNvPr>
            <p:cNvSpPr txBox="1"/>
            <p:nvPr/>
          </p:nvSpPr>
          <p:spPr>
            <a:xfrm>
              <a:off x="4276549" y="4657063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Scalar base address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A91EEB-A8A2-B84F-B4A2-A45E3846BE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400550"/>
              <a:ext cx="152400" cy="31149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9210D09-4D26-9C43-8886-371DCB455ECC}"/>
              </a:ext>
            </a:extLst>
          </p:cNvPr>
          <p:cNvSpPr/>
          <p:nvPr/>
        </p:nvSpPr>
        <p:spPr>
          <a:xfrm>
            <a:off x="19594" y="526596"/>
            <a:ext cx="1624149" cy="57862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0E84D6-09B2-7344-B29E-39A0D4A3D823}"/>
              </a:ext>
            </a:extLst>
          </p:cNvPr>
          <p:cNvGrpSpPr/>
          <p:nvPr/>
        </p:nvGrpSpPr>
        <p:grpSpPr>
          <a:xfrm>
            <a:off x="62049" y="2084478"/>
            <a:ext cx="3505199" cy="1217159"/>
            <a:chOff x="62049" y="2084478"/>
            <a:chExt cx="3505199" cy="121715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0DCC2E-131C-9347-BB38-BC0B08E75632}"/>
                </a:ext>
              </a:extLst>
            </p:cNvPr>
            <p:cNvSpPr/>
            <p:nvPr/>
          </p:nvSpPr>
          <p:spPr>
            <a:xfrm>
              <a:off x="62049" y="2084478"/>
              <a:ext cx="1309552" cy="57862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9ED64D-9F86-214E-88FB-C7EB0921BC9E}"/>
                </a:ext>
              </a:extLst>
            </p:cNvPr>
            <p:cNvSpPr/>
            <p:nvPr/>
          </p:nvSpPr>
          <p:spPr>
            <a:xfrm>
              <a:off x="2043248" y="2539637"/>
              <a:ext cx="1524000" cy="7620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C93F97-0B58-174B-B023-EAB83E099827}"/>
                </a:ext>
              </a:extLst>
            </p:cNvPr>
            <p:cNvSpPr txBox="1"/>
            <p:nvPr/>
          </p:nvSpPr>
          <p:spPr>
            <a:xfrm>
              <a:off x="1376161" y="2131546"/>
              <a:ext cx="1817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Scalar stride (bytes)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30975-F79F-A246-9F62-FDC86871E83E}"/>
              </a:ext>
            </a:extLst>
          </p:cNvPr>
          <p:cNvGrpSpPr/>
          <p:nvPr/>
        </p:nvGrpSpPr>
        <p:grpSpPr>
          <a:xfrm>
            <a:off x="139401" y="3449002"/>
            <a:ext cx="3505199" cy="1217159"/>
            <a:chOff x="62049" y="2084478"/>
            <a:chExt cx="3505199" cy="121715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AC8CDF-FC32-8E41-B192-A9E062B0905B}"/>
                </a:ext>
              </a:extLst>
            </p:cNvPr>
            <p:cNvSpPr/>
            <p:nvPr/>
          </p:nvSpPr>
          <p:spPr>
            <a:xfrm>
              <a:off x="62049" y="2084478"/>
              <a:ext cx="1309552" cy="57862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767D0B-8B8B-334C-AB56-EF44F4820653}"/>
                </a:ext>
              </a:extLst>
            </p:cNvPr>
            <p:cNvSpPr/>
            <p:nvPr/>
          </p:nvSpPr>
          <p:spPr>
            <a:xfrm>
              <a:off x="2043248" y="2539637"/>
              <a:ext cx="1524000" cy="7620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268293-972F-BF40-8BAE-5A33D5C99E90}"/>
                </a:ext>
              </a:extLst>
            </p:cNvPr>
            <p:cNvSpPr txBox="1"/>
            <p:nvPr/>
          </p:nvSpPr>
          <p:spPr>
            <a:xfrm>
              <a:off x="1376161" y="2131546"/>
              <a:ext cx="2138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Vector of offsets (bytes)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04CCF4-7381-2641-9A09-E8184CF81C91}"/>
              </a:ext>
            </a:extLst>
          </p:cNvPr>
          <p:cNvGrpSpPr/>
          <p:nvPr/>
        </p:nvGrpSpPr>
        <p:grpSpPr>
          <a:xfrm>
            <a:off x="5321001" y="618981"/>
            <a:ext cx="3013377" cy="4162569"/>
            <a:chOff x="3352800" y="632360"/>
            <a:chExt cx="3013377" cy="416256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124EA6-11DF-6A48-91BB-56712AF797D2}"/>
                </a:ext>
              </a:extLst>
            </p:cNvPr>
            <p:cNvSpPr/>
            <p:nvPr/>
          </p:nvSpPr>
          <p:spPr>
            <a:xfrm>
              <a:off x="3352800" y="680129"/>
              <a:ext cx="1524000" cy="41148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F96986-C62B-9440-8565-AAC0B812BE68}"/>
                </a:ext>
              </a:extLst>
            </p:cNvPr>
            <p:cNvSpPr txBox="1"/>
            <p:nvPr/>
          </p:nvSpPr>
          <p:spPr>
            <a:xfrm>
              <a:off x="4667250" y="632360"/>
              <a:ext cx="169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Vector destination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F422F3-2960-4243-9CAE-C72F3CCEF9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817991"/>
              <a:ext cx="232904" cy="1481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08E6-E2B5-8649-AA48-35692B0F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F3CD0-1CE4-BF4F-B3AC-6495589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CE062-1877-9246-B2CC-70C82D51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94" y="878281"/>
            <a:ext cx="9144000" cy="2222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82E5D-4AD2-3549-98E1-9A6C5439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0865"/>
            <a:ext cx="9144000" cy="12529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E6E5332-BE3B-A447-8C43-FC1192B7FFBF}"/>
              </a:ext>
            </a:extLst>
          </p:cNvPr>
          <p:cNvGrpSpPr/>
          <p:nvPr/>
        </p:nvGrpSpPr>
        <p:grpSpPr>
          <a:xfrm>
            <a:off x="5616817" y="636814"/>
            <a:ext cx="2922583" cy="4162569"/>
            <a:chOff x="3352800" y="632360"/>
            <a:chExt cx="2922583" cy="41625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9B620A-7BA4-C744-8C7C-859D69A3F0E2}"/>
                </a:ext>
              </a:extLst>
            </p:cNvPr>
            <p:cNvSpPr/>
            <p:nvPr/>
          </p:nvSpPr>
          <p:spPr>
            <a:xfrm>
              <a:off x="3352800" y="680129"/>
              <a:ext cx="1524000" cy="41148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402156-C0F9-624D-ADF3-4DA6E275DCFC}"/>
                </a:ext>
              </a:extLst>
            </p:cNvPr>
            <p:cNvSpPr txBox="1"/>
            <p:nvPr/>
          </p:nvSpPr>
          <p:spPr>
            <a:xfrm>
              <a:off x="4667250" y="632360"/>
              <a:ext cx="1608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Vector store data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5FABB-8C10-824B-97C0-98FE3F6936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817991"/>
              <a:ext cx="232904" cy="1481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64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0D75-D75A-8342-92CD-FBEAC053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Unit-Stride Loads/Stores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EE631-6F7F-CC4B-AE27-7F33599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8B45C-E4FF-FF44-ABB4-04878384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3" y="781050"/>
            <a:ext cx="8946793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87ED6-4542-7246-A0F6-FA640667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DB5C5-2B5E-9647-AD9A-F6970FAC44D5}"/>
              </a:ext>
            </a:extLst>
          </p:cNvPr>
          <p:cNvSpPr txBox="1"/>
          <p:nvPr/>
        </p:nvSpPr>
        <p:spPr>
          <a:xfrm>
            <a:off x="152400" y="1047750"/>
            <a:ext cx="5638800" cy="16002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7E8B5-DE3C-8A44-B408-C81F13C31B74}"/>
              </a:ext>
            </a:extLst>
          </p:cNvPr>
          <p:cNvSpPr txBox="1"/>
          <p:nvPr/>
        </p:nvSpPr>
        <p:spPr>
          <a:xfrm>
            <a:off x="228600" y="3429000"/>
            <a:ext cx="5638800" cy="66675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C54-33E9-EA42-8A99-169B205CE840}"/>
              </a:ext>
            </a:extLst>
          </p:cNvPr>
          <p:cNvSpPr txBox="1"/>
          <p:nvPr/>
        </p:nvSpPr>
        <p:spPr>
          <a:xfrm>
            <a:off x="5671653" y="1551713"/>
            <a:ext cx="35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(These other shaded instructions dropped in v0.9)</a:t>
            </a:r>
          </a:p>
        </p:txBody>
      </p:sp>
    </p:spTree>
    <p:extLst>
      <p:ext uri="{BB962C8B-B14F-4D97-AF65-F5344CB8AC3E}">
        <p14:creationId xmlns:p14="http://schemas.microsoft.com/office/powerpoint/2010/main" val="26203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BAB5-EE21-A145-BF4C-385685B4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Strided</a:t>
            </a:r>
            <a:r>
              <a:rPr lang="en-US" dirty="0"/>
              <a:t> Load/Store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DFD95-AFBE-3442-A915-269E6630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8A63D-1339-0947-8A8D-F12B773A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58" y="750036"/>
            <a:ext cx="6811716" cy="402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B9D3F-AFF0-C140-9D17-E2D1801A4947}"/>
              </a:ext>
            </a:extLst>
          </p:cNvPr>
          <p:cNvSpPr txBox="1"/>
          <p:nvPr/>
        </p:nvSpPr>
        <p:spPr>
          <a:xfrm>
            <a:off x="1371600" y="1047750"/>
            <a:ext cx="6096000" cy="18288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64B84-356B-264A-9129-62B4C956AF1B}"/>
              </a:ext>
            </a:extLst>
          </p:cNvPr>
          <p:cNvSpPr txBox="1"/>
          <p:nvPr/>
        </p:nvSpPr>
        <p:spPr>
          <a:xfrm>
            <a:off x="1394309" y="3714750"/>
            <a:ext cx="6096000" cy="709622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0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4722-9292-5F46-9773-C97FE366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Indexed Loads/Stores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E8A6E-64B4-6841-A338-4782100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14DAB-FD31-B04D-969C-F8E0FDBD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83" y="590549"/>
            <a:ext cx="5359400" cy="448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1A0A4-63F4-A046-890F-0F31FD37B7DA}"/>
              </a:ext>
            </a:extLst>
          </p:cNvPr>
          <p:cNvSpPr txBox="1"/>
          <p:nvPr/>
        </p:nvSpPr>
        <p:spPr>
          <a:xfrm>
            <a:off x="1752600" y="819150"/>
            <a:ext cx="5638800" cy="14478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FEED1-02AF-1941-A3AB-90272DB91F45}"/>
              </a:ext>
            </a:extLst>
          </p:cNvPr>
          <p:cNvSpPr txBox="1"/>
          <p:nvPr/>
        </p:nvSpPr>
        <p:spPr>
          <a:xfrm>
            <a:off x="1796076" y="3105150"/>
            <a:ext cx="5638800" cy="6096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17F03-6AAB-114D-B7B8-3C1613F6E58B}"/>
              </a:ext>
            </a:extLst>
          </p:cNvPr>
          <p:cNvSpPr txBox="1"/>
          <p:nvPr/>
        </p:nvSpPr>
        <p:spPr>
          <a:xfrm>
            <a:off x="1773872" y="4251809"/>
            <a:ext cx="5638800" cy="6096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28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9938-4BB3-0247-8229-E8941DA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Length Multiplier, LMUL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A774C-4C46-174D-882C-BFD9244A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50" y="3409950"/>
            <a:ext cx="7683500" cy="400050"/>
          </a:xfrm>
        </p:spPr>
        <p:txBody>
          <a:bodyPr/>
          <a:lstStyle/>
          <a:p>
            <a:r>
              <a:rPr lang="en-US" dirty="0"/>
              <a:t>Set by </a:t>
            </a:r>
            <a:r>
              <a:rPr lang="en-US" b="1" dirty="0" err="1">
                <a:latin typeface="Courier" pitchFamily="2" charset="0"/>
              </a:rPr>
              <a:t>vlmul</a:t>
            </a:r>
            <a:r>
              <a:rPr lang="en-US" b="1" dirty="0">
                <a:latin typeface="Courier" pitchFamily="2" charset="0"/>
              </a:rPr>
              <a:t>[1:0]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field in </a:t>
            </a:r>
            <a:r>
              <a:rPr lang="en-US" b="1" dirty="0" err="1">
                <a:latin typeface="Courier" pitchFamily="2" charset="0"/>
              </a:rPr>
              <a:t>vtype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 err="1">
                <a:latin typeface="Courier" pitchFamily="2" charset="0"/>
              </a:rPr>
              <a:t>setvli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A9B48-E3D4-6A42-BDE0-4609CDF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F50FB-DC1F-114D-9F99-22BF12E6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5" y="3949555"/>
            <a:ext cx="46101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02AD5-4094-2843-8238-075C349AFCFE}"/>
              </a:ext>
            </a:extLst>
          </p:cNvPr>
          <p:cNvSpPr txBox="1"/>
          <p:nvPr/>
        </p:nvSpPr>
        <p:spPr>
          <a:xfrm>
            <a:off x="1326889" y="411145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LMUL=2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DDF134-D01B-F541-8273-344CC5EAF7D7}"/>
              </a:ext>
            </a:extLst>
          </p:cNvPr>
          <p:cNvSpPr txBox="1">
            <a:spLocks/>
          </p:cNvSpPr>
          <p:nvPr/>
        </p:nvSpPr>
        <p:spPr bwMode="auto">
          <a:xfrm>
            <a:off x="738959" y="833727"/>
            <a:ext cx="7683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Gives fewer but longer vector registers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Called “vector register groups” – operate as single vectors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Must use even register names only for LMUL=2 (v0,v2,..), and every fourth register for LMUL=4 (v0,v4, …), etc.</a:t>
            </a:r>
          </a:p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Used for 1) accommodate mixed-width operations, and/or 2) to increase efficiency by using longer vectors when fewer separate registers needed</a:t>
            </a:r>
          </a:p>
        </p:txBody>
      </p:sp>
    </p:spTree>
    <p:extLst>
      <p:ext uri="{BB962C8B-B14F-4D97-AF65-F5344CB8AC3E}">
        <p14:creationId xmlns:p14="http://schemas.microsoft.com/office/powerpoint/2010/main" val="234443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E792-21D2-B541-8F4D-8202CD26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LMUL=8 </a:t>
            </a:r>
            <a:r>
              <a:rPr lang="en-US" dirty="0" err="1"/>
              <a:t>stripmined</a:t>
            </a:r>
            <a:r>
              <a:rPr lang="en-US" dirty="0"/>
              <a:t> vector </a:t>
            </a:r>
            <a:r>
              <a:rPr lang="en-US" b="0" dirty="0" err="1">
                <a:latin typeface="Courier" pitchFamily="2" charset="0"/>
              </a:rPr>
              <a:t>memcpy</a:t>
            </a:r>
            <a:r>
              <a:rPr lang="en-US" dirty="0"/>
              <a:t>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DDAC9-DCAA-FA4A-9C15-1C3FE374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0D6B-11FE-D24D-8623-7A43D4C82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t="8724" r="1560" b="6571"/>
          <a:stretch/>
        </p:blipFill>
        <p:spPr>
          <a:xfrm>
            <a:off x="2103120" y="1005840"/>
            <a:ext cx="6675120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39D9-BB03-E044-83DA-770AEC84A386}"/>
              </a:ext>
            </a:extLst>
          </p:cNvPr>
          <p:cNvSpPr txBox="1"/>
          <p:nvPr/>
        </p:nvSpPr>
        <p:spPr>
          <a:xfrm>
            <a:off x="187725" y="266718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load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F77471-1D82-964A-A459-99F518287C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0220" y="2724150"/>
            <a:ext cx="985780" cy="14360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0BCA2-773B-4040-BF8B-DE9ACFBA46BC}"/>
              </a:ext>
            </a:extLst>
          </p:cNvPr>
          <p:cNvSpPr txBox="1"/>
          <p:nvPr/>
        </p:nvSpPr>
        <p:spPr>
          <a:xfrm>
            <a:off x="455875" y="3572505"/>
            <a:ext cx="1688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store bytes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5FA86-4831-C043-BFCD-E9C3FA04C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3486150"/>
            <a:ext cx="533400" cy="1445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56B4A-6B00-154D-8B07-3657E956228F}"/>
              </a:ext>
            </a:extLst>
          </p:cNvPr>
          <p:cNvCxnSpPr>
            <a:cxnSpLocks/>
          </p:cNvCxnSpPr>
          <p:nvPr/>
        </p:nvCxnSpPr>
        <p:spPr bwMode="auto">
          <a:xfrm>
            <a:off x="1302743" y="2274642"/>
            <a:ext cx="997693" cy="2469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D1D45-C535-8748-B580-530840CDCB31}"/>
              </a:ext>
            </a:extLst>
          </p:cNvPr>
          <p:cNvSpPr txBox="1"/>
          <p:nvPr/>
        </p:nvSpPr>
        <p:spPr>
          <a:xfrm>
            <a:off x="227937" y="1669540"/>
            <a:ext cx="214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Set configuration, calculate vector strip length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FCBA3-198E-8649-BF3A-0D2EBCC8AF7A}"/>
              </a:ext>
            </a:extLst>
          </p:cNvPr>
          <p:cNvSpPr txBox="1"/>
          <p:nvPr/>
        </p:nvSpPr>
        <p:spPr>
          <a:xfrm>
            <a:off x="1682389" y="4462793"/>
            <a:ext cx="6213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Binary machine code can run on machines with any VLEN!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AAA0C-FD86-D84E-8D4A-24CFF79625C0}"/>
              </a:ext>
            </a:extLst>
          </p:cNvPr>
          <p:cNvSpPr txBox="1"/>
          <p:nvPr/>
        </p:nvSpPr>
        <p:spPr>
          <a:xfrm>
            <a:off x="6823987" y="1352550"/>
            <a:ext cx="2144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Combine eight vector registers into group</a:t>
            </a:r>
          </a:p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(v0,v1,…,v7)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6F3AB9-C4D6-384E-B5B7-22E2C88DE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1669540"/>
            <a:ext cx="1752600" cy="72856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099BC2-12ED-0F42-BAE2-386387552742}"/>
              </a:ext>
            </a:extLst>
          </p:cNvPr>
          <p:cNvSpPr txBox="1"/>
          <p:nvPr/>
        </p:nvSpPr>
        <p:spPr>
          <a:xfrm>
            <a:off x="2601195" y="2621538"/>
            <a:ext cx="152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92689-8317-0447-ADF8-D76766E24028}"/>
              </a:ext>
            </a:extLst>
          </p:cNvPr>
          <p:cNvSpPr txBox="1"/>
          <p:nvPr/>
        </p:nvSpPr>
        <p:spPr>
          <a:xfrm>
            <a:off x="2601195" y="3326284"/>
            <a:ext cx="152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1405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Integer Add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FE01-643A-CE42-91D0-9926614C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82900"/>
            <a:ext cx="6972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FP Add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832B7-4441-DB47-8F06-ABF8CE06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16934"/>
            <a:ext cx="8763000" cy="2525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F2804-1D93-EC44-A233-FA705216CBC5}"/>
              </a:ext>
            </a:extLst>
          </p:cNvPr>
          <p:cNvSpPr txBox="1"/>
          <p:nvPr/>
        </p:nvSpPr>
        <p:spPr>
          <a:xfrm>
            <a:off x="1173248" y="3962392"/>
            <a:ext cx="67975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SEW can be 16b, 32b, 64b, 128b for half/single/double/quad FP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Scalar values come from floating-point 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374155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16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730250" y="742950"/>
            <a:ext cx="7683500" cy="37909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GPU architecture</a:t>
            </a:r>
          </a:p>
          <a:p>
            <a:r>
              <a:rPr lang="en-US" sz="2000" dirty="0"/>
              <a:t>Evolved from graphics-only, to more general-purpose computing</a:t>
            </a:r>
          </a:p>
          <a:p>
            <a:r>
              <a:rPr lang="en-US" sz="2000" dirty="0"/>
              <a:t>GPUs programmed as attached accelerators, with software required to separate GPU from CPU code, move memory</a:t>
            </a:r>
          </a:p>
          <a:p>
            <a:r>
              <a:rPr lang="en-US" sz="2000" dirty="0"/>
              <a:t>Many cores, each with many lanes</a:t>
            </a:r>
          </a:p>
          <a:p>
            <a:pPr lvl="1"/>
            <a:r>
              <a:rPr lang="en-US" sz="1600" dirty="0"/>
              <a:t>thousands of lanes on current high-end  GPUs</a:t>
            </a:r>
          </a:p>
          <a:p>
            <a:r>
              <a:rPr lang="en-US" sz="2000" dirty="0"/>
              <a:t>SIMT model has hardware management of conditional execution</a:t>
            </a:r>
          </a:p>
          <a:p>
            <a:pPr lvl="1"/>
            <a:r>
              <a:rPr lang="en-US" sz="1600" dirty="0"/>
              <a:t>code written as scalar code with branches, executed as vector code with predication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0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0249" y="676275"/>
            <a:ext cx="7683500" cy="3790950"/>
          </a:xfrm>
        </p:spPr>
        <p:txBody>
          <a:bodyPr/>
          <a:lstStyle/>
          <a:p>
            <a:r>
              <a:rPr lang="en-US" sz="2000" dirty="0"/>
              <a:t>Per campus directions, CS152 will be graded P/NP by default</a:t>
            </a:r>
          </a:p>
          <a:p>
            <a:pPr lvl="1"/>
            <a:r>
              <a:rPr lang="en-US" sz="1600" dirty="0"/>
              <a:t>Instructors will maintain full grading information</a:t>
            </a:r>
          </a:p>
          <a:p>
            <a:pPr lvl="1"/>
            <a:r>
              <a:rPr lang="en-US" sz="1600" dirty="0"/>
              <a:t>Students can request letter grade if required, up to May 6 (RRR week)</a:t>
            </a:r>
          </a:p>
          <a:p>
            <a:pPr lvl="1"/>
            <a:endParaRPr lang="en-US" sz="1600" dirty="0"/>
          </a:p>
          <a:p>
            <a:r>
              <a:rPr lang="en-US" sz="2000" dirty="0"/>
              <a:t>PS 4 due Friday April 3</a:t>
            </a:r>
          </a:p>
          <a:p>
            <a:r>
              <a:rPr lang="en-US" sz="2000" dirty="0"/>
              <a:t>Lab 4 out on Friday April 3</a:t>
            </a:r>
          </a:p>
          <a:p>
            <a:r>
              <a:rPr lang="en-US" sz="2000" dirty="0"/>
              <a:t>Lab 3 due Monday April 6</a:t>
            </a:r>
          </a:p>
          <a:p>
            <a:endParaRPr lang="en-US" sz="2000" dirty="0"/>
          </a:p>
          <a:p>
            <a:r>
              <a:rPr lang="en-US" sz="2000" dirty="0"/>
              <a:t>Students can request extensions on PS and Labs</a:t>
            </a:r>
          </a:p>
          <a:p>
            <a:r>
              <a:rPr lang="en-US" sz="2000" dirty="0"/>
              <a:t>Midterm 2 and final format TBD, date unlikely to change</a:t>
            </a:r>
          </a:p>
          <a:p>
            <a:r>
              <a:rPr lang="en-US" sz="2000" dirty="0" err="1"/>
              <a:t>Krste’s</a:t>
            </a:r>
            <a:r>
              <a:rPr lang="en-US" sz="2000" dirty="0"/>
              <a:t> office hours now on request (likely 8am-9am)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20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9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 students can modify grade to Satisfactory/Unsatisfactory (S/U) until Friday, May 8, 2020.</a:t>
            </a:r>
          </a:p>
          <a:p>
            <a:pPr lvl="1"/>
            <a:r>
              <a:rPr lang="en-US" dirty="0"/>
              <a:t>Dept/College relaxing rulings on course requirements (still TBD)</a:t>
            </a:r>
          </a:p>
          <a:p>
            <a:endParaRPr lang="en-US" dirty="0"/>
          </a:p>
          <a:p>
            <a:r>
              <a:rPr lang="en-US" dirty="0"/>
              <a:t>Next week readings: Cray-1, VLIW &amp; Trace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5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35E7-6AE6-1B4B-822B-81DFA3B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5895-FD33-BE41-BC59-7A518A88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all operations can be optionally under a mask (or predicate) held in vector register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dirty="0"/>
              <a:t>A single </a:t>
            </a:r>
            <a:r>
              <a:rPr lang="en-US" i="1" dirty="0" err="1"/>
              <a:t>vm</a:t>
            </a:r>
            <a:r>
              <a:rPr lang="en-US" dirty="0"/>
              <a:t> bit in instruction encoding selects whether unmasked or under control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Constrained by encoding space in 32-bit instructions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Longer 64-bit encoding extension will support predicate in any register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 and FP compare instructions provided to set masks into any vector register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perform mask logical operations between any vector  registers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027C1-5541-1346-ADFE-E5E71CB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8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3FD-486F-2F41-927C-E69469E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Compare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A784-D84B-F44C-801E-27E6AFC9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6BEC0-E024-9645-9F10-DDB7C1CA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66750"/>
            <a:ext cx="6835624" cy="43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7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697A-486B-9941-991B-DDE3421F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8FB1-C304-0D4C-8EED-78C4E6A1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4157-BC49-DA4F-9293-D72F80ED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2" y="781162"/>
            <a:ext cx="8812276" cy="37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7480-1C9C-1D4F-9549-867F3708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 Instruction Encodings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C54DE4-568A-264F-825A-833D5B5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AE1AA82-5370-AA49-AE5E-E4505F98B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" t="8518" r="116" b="1296"/>
          <a:stretch/>
        </p:blipFill>
        <p:spPr>
          <a:xfrm>
            <a:off x="331041" y="546995"/>
            <a:ext cx="8305800" cy="45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Integer Add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1874-33DD-C940-A4E3-25C46255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13003"/>
            <a:ext cx="5257800" cy="45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FP </a:t>
            </a:r>
            <a:r>
              <a:rPr lang="en-US" dirty="0" err="1"/>
              <a:t>Mul</a:t>
            </a:r>
            <a:r>
              <a:rPr lang="en-US" dirty="0"/>
              <a:t>-Add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8B291-52DC-614F-8BA5-52FF50B9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719739"/>
            <a:ext cx="8077200" cy="40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DC7B-25E0-1648-8862-78F01A2A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Mixed-Width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19DC-1EED-A14B-A98C-C221064F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49" y="666750"/>
            <a:ext cx="7683500" cy="704850"/>
          </a:xfrm>
        </p:spPr>
        <p:txBody>
          <a:bodyPr/>
          <a:lstStyle/>
          <a:p>
            <a:r>
              <a:rPr lang="en-US" dirty="0"/>
              <a:t>Have different element widths in one loop, even in one instruction</a:t>
            </a:r>
          </a:p>
          <a:p>
            <a:pPr lvl="1"/>
            <a:r>
              <a:rPr lang="en-US" dirty="0"/>
              <a:t>e.g., widening multiply, 16b*16b -&gt; 32b product</a:t>
            </a:r>
          </a:p>
          <a:p>
            <a:r>
              <a:rPr lang="en-US" dirty="0"/>
              <a:t>Want same number of elements in each vector register, even if different bits/element</a:t>
            </a:r>
          </a:p>
          <a:p>
            <a:r>
              <a:rPr lang="en-US" dirty="0"/>
              <a:t>Solution: Keep SEW/LMUL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5EB90-F06D-2846-A56D-5BA6A78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3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5EB90-F06D-2846-A56D-5BA6A78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D8163-B4E3-9446-B529-C48DB418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85" y="36739"/>
            <a:ext cx="652941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68BAB-408F-A242-96F1-DAD2F5FAE4F6}"/>
              </a:ext>
            </a:extLst>
          </p:cNvPr>
          <p:cNvSpPr txBox="1"/>
          <p:nvPr/>
        </p:nvSpPr>
        <p:spPr>
          <a:xfrm>
            <a:off x="1131393" y="3537302"/>
            <a:ext cx="3414366" cy="16158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AA8F8-8BD8-3042-9828-DE94C944CE94}"/>
              </a:ext>
            </a:extLst>
          </p:cNvPr>
          <p:cNvSpPr txBox="1"/>
          <p:nvPr/>
        </p:nvSpPr>
        <p:spPr>
          <a:xfrm>
            <a:off x="1219200" y="2266951"/>
            <a:ext cx="333816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8EEA3-531F-7B46-BB67-B26CCDF76348}"/>
              </a:ext>
            </a:extLst>
          </p:cNvPr>
          <p:cNvSpPr txBox="1"/>
          <p:nvPr/>
        </p:nvSpPr>
        <p:spPr>
          <a:xfrm>
            <a:off x="1207593" y="1352551"/>
            <a:ext cx="3338166" cy="6857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05F21-6A1A-874E-BB36-DB4BAD948820}"/>
              </a:ext>
            </a:extLst>
          </p:cNvPr>
          <p:cNvSpPr txBox="1"/>
          <p:nvPr/>
        </p:nvSpPr>
        <p:spPr>
          <a:xfrm>
            <a:off x="1195985" y="666750"/>
            <a:ext cx="3349773" cy="457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51EDF-3D9F-A241-9443-ABC523348881}"/>
              </a:ext>
            </a:extLst>
          </p:cNvPr>
          <p:cNvSpPr txBox="1"/>
          <p:nvPr/>
        </p:nvSpPr>
        <p:spPr>
          <a:xfrm>
            <a:off x="1524000" y="72857"/>
            <a:ext cx="5257800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VLEN=128b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1823A-080A-5040-8C71-9494B28DD119}"/>
              </a:ext>
            </a:extLst>
          </p:cNvPr>
          <p:cNvSpPr txBox="1"/>
          <p:nvPr/>
        </p:nvSpPr>
        <p:spPr>
          <a:xfrm>
            <a:off x="2888283" y="439104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6F04F-CCAF-3748-AF86-2A9D4A0B326E}"/>
              </a:ext>
            </a:extLst>
          </p:cNvPr>
          <p:cNvSpPr txBox="1"/>
          <p:nvPr/>
        </p:nvSpPr>
        <p:spPr>
          <a:xfrm>
            <a:off x="2971800" y="1150051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CFC24-F700-B146-96C0-811546D44FD7}"/>
              </a:ext>
            </a:extLst>
          </p:cNvPr>
          <p:cNvSpPr txBox="1"/>
          <p:nvPr/>
        </p:nvSpPr>
        <p:spPr>
          <a:xfrm>
            <a:off x="2983566" y="2051400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B5359-6AFB-CB4A-A9E9-61D9507F898B}"/>
              </a:ext>
            </a:extLst>
          </p:cNvPr>
          <p:cNvSpPr txBox="1"/>
          <p:nvPr/>
        </p:nvSpPr>
        <p:spPr>
          <a:xfrm>
            <a:off x="2983566" y="3308700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7D53A-3C67-094B-A7AE-B036492DAC0C}"/>
              </a:ext>
            </a:extLst>
          </p:cNvPr>
          <p:cNvSpPr txBox="1"/>
          <p:nvPr/>
        </p:nvSpPr>
        <p:spPr>
          <a:xfrm>
            <a:off x="74935" y="1577739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SEW/LMUL=8</a:t>
            </a:r>
          </a:p>
        </p:txBody>
      </p:sp>
    </p:spTree>
    <p:extLst>
      <p:ext uri="{BB962C8B-B14F-4D97-AF65-F5344CB8AC3E}">
        <p14:creationId xmlns:p14="http://schemas.microsoft.com/office/powerpoint/2010/main" val="36670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RISC-V “V” Vector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added as a standard extension to the RISC-V ISA</a:t>
            </a:r>
          </a:p>
          <a:p>
            <a:pPr lvl="1"/>
            <a:r>
              <a:rPr lang="en-US" dirty="0"/>
              <a:t>An updated form of Cray-style vectors for modern microprocessors</a:t>
            </a:r>
          </a:p>
          <a:p>
            <a:r>
              <a:rPr lang="en-US" dirty="0"/>
              <a:t>Today, a short tutorial on current draft standard, v0.8/0.9</a:t>
            </a:r>
          </a:p>
          <a:p>
            <a:pPr lvl="1"/>
            <a:r>
              <a:rPr lang="en-US" dirty="0"/>
              <a:t>v0.8 is version supported by tools, v0.9 has some small changes highlighted in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/>
              <a:t>v0.9 is intended to be close to final version of RISC-V vector extension</a:t>
            </a:r>
          </a:p>
          <a:p>
            <a:pPr lvl="1"/>
            <a:r>
              <a:rPr lang="en-US" dirty="0"/>
              <a:t>Still a work in progress, so details might change before standardization</a:t>
            </a:r>
          </a:p>
          <a:p>
            <a:pPr lvl="1"/>
            <a:r>
              <a:rPr lang="en-US" b="1" dirty="0">
                <a:latin typeface="Courier" pitchFamily="2" charset="0"/>
              </a:rPr>
              <a:t>https://</a:t>
            </a:r>
            <a:r>
              <a:rPr lang="en-US" b="1" dirty="0" err="1">
                <a:latin typeface="Courier" pitchFamily="2" charset="0"/>
              </a:rPr>
              <a:t>github.com</a:t>
            </a:r>
            <a:r>
              <a:rPr lang="en-US" b="1" dirty="0">
                <a:latin typeface="Courier" pitchFamily="2" charset="0"/>
              </a:rPr>
              <a:t>/</a:t>
            </a:r>
            <a:r>
              <a:rPr lang="en-US" b="1" dirty="0" err="1">
                <a:latin typeface="Courier" pitchFamily="2" charset="0"/>
              </a:rPr>
              <a:t>riscv</a:t>
            </a:r>
            <a:r>
              <a:rPr lang="en-US" b="1" dirty="0">
                <a:latin typeface="Courier" pitchFamily="2" charset="0"/>
              </a:rPr>
              <a:t>/</a:t>
            </a:r>
            <a:r>
              <a:rPr lang="en-US" b="1" dirty="0" err="1">
                <a:latin typeface="Courier" pitchFamily="2" charset="0"/>
              </a:rPr>
              <a:t>riscv</a:t>
            </a:r>
            <a:r>
              <a:rPr lang="en-US" b="1" dirty="0">
                <a:latin typeface="Courier" pitchFamily="2" charset="0"/>
              </a:rPr>
              <a:t>-v-spec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5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5EB90-F06D-2846-A56D-5BA6A78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D8163-B4E3-9446-B529-C48DB418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739"/>
            <a:ext cx="6529415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C9C82-7612-3944-AB13-BDB3794DBD17}"/>
              </a:ext>
            </a:extLst>
          </p:cNvPr>
          <p:cNvSpPr txBox="1"/>
          <p:nvPr/>
        </p:nvSpPr>
        <p:spPr>
          <a:xfrm>
            <a:off x="2499353" y="405"/>
            <a:ext cx="514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SLEN: Coping with wide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datapaths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8F41B-25BC-1B46-986E-E4C139617E98}"/>
              </a:ext>
            </a:extLst>
          </p:cNvPr>
          <p:cNvSpPr txBox="1"/>
          <p:nvPr/>
        </p:nvSpPr>
        <p:spPr>
          <a:xfrm>
            <a:off x="6681815" y="1200150"/>
            <a:ext cx="2385985" cy="3200400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SLEN is design parameter, so implementers can reduce wiring in their design when SLEN&lt;VLEN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Unless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datapath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very wide (&gt;128b) will set SLEN=VLEN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61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35E7-6AE6-1B4B-822B-81DFA3B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Register Layout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B6C4E764-D81D-5A4A-8F64-30360BF7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Masks always held in a single vector register</a:t>
            </a:r>
          </a:p>
          <a:p>
            <a:r>
              <a:rPr lang="en-US" dirty="0"/>
              <a:t>All bits written on compare, only LSB considered as mask</a:t>
            </a:r>
          </a:p>
          <a:p>
            <a:r>
              <a:rPr lang="en-US" dirty="0"/>
              <a:t>Size of each field, MLEN, is SEW/LMUL</a:t>
            </a:r>
          </a:p>
          <a:p>
            <a:pPr lvl="1"/>
            <a:r>
              <a:rPr lang="en-US" dirty="0"/>
              <a:t>E.g.1, SEW=8b, LMUL=8, MLEN=1b</a:t>
            </a:r>
          </a:p>
          <a:p>
            <a:pPr lvl="1"/>
            <a:r>
              <a:rPr lang="en-US" dirty="0"/>
              <a:t>E.g.2, SEW=64b, LMUL=1, MLEN=64b</a:t>
            </a:r>
          </a:p>
          <a:p>
            <a:r>
              <a:rPr lang="en-US" dirty="0"/>
              <a:t>For mixed-precision loops with constant SEW/LMUL, mask values always ”line up” at each element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027C1-5541-1346-ADFE-E5E71CB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4822743"/>
            <a:ext cx="1905000" cy="219075"/>
          </a:xfrm>
        </p:spPr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6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ACA-67BE-794D-BE13-A06819F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SAXPY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52AA-A750-6F4D-8835-5784C708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B9B23-2C43-C64D-88CE-A1FB0332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742950"/>
            <a:ext cx="4648200" cy="250617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AE7A7-B180-1840-9248-0F97472DC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96142"/>
            <a:ext cx="4038600" cy="403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2D02F6-6497-BA4A-8947-DFF110B611F3}"/>
              </a:ext>
            </a:extLst>
          </p:cNvPr>
          <p:cNvSpPr txBox="1"/>
          <p:nvPr/>
        </p:nvSpPr>
        <p:spPr>
          <a:xfrm>
            <a:off x="5638800" y="1428750"/>
            <a:ext cx="1524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ECB20-383D-194F-A8B8-3F3E1B2F3115}"/>
              </a:ext>
            </a:extLst>
          </p:cNvPr>
          <p:cNvSpPr txBox="1"/>
          <p:nvPr/>
        </p:nvSpPr>
        <p:spPr>
          <a:xfrm>
            <a:off x="5628904" y="3409951"/>
            <a:ext cx="152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DEC92-E141-514A-97A5-FF93F86D2A4B}"/>
              </a:ext>
            </a:extLst>
          </p:cNvPr>
          <p:cNvSpPr txBox="1"/>
          <p:nvPr/>
        </p:nvSpPr>
        <p:spPr>
          <a:xfrm>
            <a:off x="5638800" y="2724150"/>
            <a:ext cx="1524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6416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ACA-67BE-794D-BE13-A06819F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Conditional/Mixed Width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52AA-A750-6F4D-8835-5784C708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D02F6-6497-BA4A-8947-DFF110B611F3}"/>
              </a:ext>
            </a:extLst>
          </p:cNvPr>
          <p:cNvSpPr txBox="1"/>
          <p:nvPr/>
        </p:nvSpPr>
        <p:spPr>
          <a:xfrm>
            <a:off x="5638800" y="1428750"/>
            <a:ext cx="1524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ECB20-383D-194F-A8B8-3F3E1B2F3115}"/>
              </a:ext>
            </a:extLst>
          </p:cNvPr>
          <p:cNvSpPr txBox="1"/>
          <p:nvPr/>
        </p:nvSpPr>
        <p:spPr>
          <a:xfrm>
            <a:off x="5628904" y="3409951"/>
            <a:ext cx="152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DEC92-E141-514A-97A5-FF93F86D2A4B}"/>
              </a:ext>
            </a:extLst>
          </p:cNvPr>
          <p:cNvSpPr txBox="1"/>
          <p:nvPr/>
        </p:nvSpPr>
        <p:spPr>
          <a:xfrm>
            <a:off x="5638800" y="2724150"/>
            <a:ext cx="1524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Monaco" pitchFamily="2" charset="77"/>
                <a:cs typeface="Courier New" panose="02070309020205020404" pitchFamily="49" charset="0"/>
              </a:rPr>
              <a:t>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98DAD-A92A-1C47-88BE-B2D96C4D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63" y="629989"/>
            <a:ext cx="6468874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17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F22B-547E-1644-A05D-921FB67B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Commons </a:t>
            </a:r>
            <a:r>
              <a:rPr lang="en-US" dirty="0" err="1"/>
              <a:t>Licence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5F5A-4877-6540-8135-069ABA48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lecture slides are made available under a CC SY-BA 4.0 license</a:t>
            </a:r>
          </a:p>
          <a:p>
            <a:r>
              <a:rPr lang="en-US" sz="2000" dirty="0">
                <a:hlinkClick r:id="rId2"/>
              </a:rPr>
              <a:t>https://creativecommons.org/licenses/by-sa/4.0/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Attribution Title: “RISC-V Vectors, CS152, Spring 2020”</a:t>
            </a:r>
          </a:p>
          <a:p>
            <a:r>
              <a:rPr lang="en-US" sz="2000" dirty="0"/>
              <a:t>Attribution Author: Krste Asanovic</a:t>
            </a:r>
          </a:p>
          <a:p>
            <a:r>
              <a:rPr lang="en-US" sz="2000" dirty="0"/>
              <a:t>Original content link: </a:t>
            </a:r>
            <a:r>
              <a:rPr lang="en-US" sz="2000" dirty="0">
                <a:hlinkClick r:id="rId3"/>
              </a:rPr>
              <a:t>http://inst.eecs.berkeley.edu/~cs152/sp20/lectures/L17-RISCV-Vectors.pptx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20E3F-FA76-2848-A765-D1347DBD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4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8" y="63160"/>
            <a:ext cx="4800600" cy="618100"/>
          </a:xfrm>
        </p:spPr>
        <p:txBody>
          <a:bodyPr/>
          <a:lstStyle/>
          <a:p>
            <a:pPr algn="l"/>
            <a:r>
              <a:rPr lang="en-US" dirty="0"/>
              <a:t>RISC-V Scalar State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8021D6-F11C-4549-BA95-72277D4B0568}"/>
              </a:ext>
            </a:extLst>
          </p:cNvPr>
          <p:cNvGrpSpPr/>
          <p:nvPr/>
        </p:nvGrpSpPr>
        <p:grpSpPr>
          <a:xfrm>
            <a:off x="4609728" y="96462"/>
            <a:ext cx="4191000" cy="5047038"/>
            <a:chOff x="4206661" y="-158106"/>
            <a:chExt cx="4861139" cy="58540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4879BA-7FBE-B14D-89DD-71AD3AA9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6661" y="-158106"/>
              <a:ext cx="2438400" cy="58540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3F0FFF-5369-294F-B582-6F6C5539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8128" y="-158106"/>
              <a:ext cx="2439672" cy="5854056"/>
            </a:xfrm>
            <a:prstGeom prst="rect">
              <a:avLst/>
            </a:prstGeom>
          </p:spPr>
        </p:pic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398877" y="594761"/>
            <a:ext cx="4191000" cy="43001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Program counter (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pc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32x32/64-bit integer registers (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x0-x31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x0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always contains a 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Floating-point (FP), adds 32 registers (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f0-f31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each can contain a single- or double-precision FP value (32-bit or 64-bit IEEE FP)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FP status register (</a:t>
            </a:r>
            <a:r>
              <a:rPr lang="en-US" b="1" dirty="0" err="1">
                <a:solidFill>
                  <a:schemeClr val="tx1"/>
                </a:solidFill>
                <a:latin typeface="Calibri"/>
                <a:cs typeface="Calibri"/>
              </a:rPr>
              <a:t>fcsr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), used for FP rounding mode &amp; exception reporting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ISA string options: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RV32I 	(XLEN=32, no FP)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RV32IF 	(XLEN=32, FLEN=32)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RV32ID 	(XLEN=32, FLEN=64)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RV64I 	(XLEN=64, no FP)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RV64IF  	(XLEN=64, FLEN=32)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RV64ID  (XLEN=64, FLEN=64)</a:t>
            </a:r>
          </a:p>
        </p:txBody>
      </p:sp>
    </p:spTree>
    <p:extLst>
      <p:ext uri="{BB962C8B-B14F-4D97-AF65-F5344CB8AC3E}">
        <p14:creationId xmlns:p14="http://schemas.microsoft.com/office/powerpoint/2010/main" val="1583671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Extension Additional State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201A62-0EB6-DD4B-86D7-45812B79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99" y="895350"/>
            <a:ext cx="3873497" cy="3695700"/>
          </a:xfrm>
        </p:spPr>
        <p:txBody>
          <a:bodyPr/>
          <a:lstStyle/>
          <a:p>
            <a:r>
              <a:rPr lang="en-US" sz="2000" dirty="0"/>
              <a:t>32 vector data registers, </a:t>
            </a:r>
            <a:r>
              <a:rPr lang="en-US" sz="1800" b="1" dirty="0">
                <a:latin typeface="Courier" pitchFamily="2" charset="0"/>
              </a:rPr>
              <a:t>v0-v31</a:t>
            </a:r>
            <a:r>
              <a:rPr lang="en-US" sz="2000" dirty="0"/>
              <a:t>, each VLEN bits long</a:t>
            </a:r>
          </a:p>
          <a:p>
            <a:r>
              <a:rPr lang="en-US" sz="2000" dirty="0"/>
              <a:t>Vector length register </a:t>
            </a:r>
            <a:r>
              <a:rPr lang="en-US" sz="2000" b="1" dirty="0" err="1">
                <a:latin typeface="Courier"/>
                <a:cs typeface="Courier"/>
              </a:rPr>
              <a:t>vl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dirty="0"/>
              <a:t>Vector type register </a:t>
            </a:r>
            <a:r>
              <a:rPr lang="en-US" sz="2000" b="1" dirty="0" err="1">
                <a:latin typeface="Courier"/>
                <a:cs typeface="Courier"/>
              </a:rPr>
              <a:t>vtype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/>
              <a:t>Other control registers:</a:t>
            </a:r>
          </a:p>
          <a:p>
            <a:pPr lvl="1"/>
            <a:r>
              <a:rPr lang="en-US" sz="1600" b="1" dirty="0" err="1">
                <a:latin typeface="Courier"/>
                <a:cs typeface="Courier"/>
              </a:rPr>
              <a:t>vstart</a:t>
            </a:r>
            <a:endParaRPr lang="en-US" sz="1600" b="1" dirty="0">
              <a:latin typeface="Courier"/>
              <a:cs typeface="Courier"/>
            </a:endParaRPr>
          </a:p>
          <a:p>
            <a:pPr marL="801688" lvl="2" indent="-115888"/>
            <a:r>
              <a:rPr lang="en-US" sz="1400" kern="1200" dirty="0">
                <a:solidFill>
                  <a:srgbClr val="000000"/>
                </a:solidFill>
                <a:ea typeface="+mn-ea"/>
              </a:rPr>
              <a:t>For trap handling</a:t>
            </a:r>
          </a:p>
          <a:p>
            <a:pPr lvl="1"/>
            <a:r>
              <a:rPr lang="en-US" sz="1600" b="1" dirty="0" err="1">
                <a:latin typeface="Courier"/>
                <a:cs typeface="Courier"/>
              </a:rPr>
              <a:t>vrm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vxsat</a:t>
            </a:r>
            <a:endParaRPr lang="en-US" sz="1600" b="1" dirty="0">
              <a:latin typeface="Courier"/>
              <a:cs typeface="Courier"/>
            </a:endParaRPr>
          </a:p>
          <a:p>
            <a:pPr marL="801688" lvl="2" indent="-115888"/>
            <a:r>
              <a:rPr lang="en-US" sz="1200" kern="1200" dirty="0">
                <a:solidFill>
                  <a:srgbClr val="000000"/>
                </a:solidFill>
              </a:rPr>
              <a:t>Fixed-point rounding mode/saturation</a:t>
            </a:r>
          </a:p>
          <a:p>
            <a:pPr marL="801688" lvl="2" indent="-115888"/>
            <a:r>
              <a:rPr lang="en-US" sz="1200" kern="1200" dirty="0">
                <a:solidFill>
                  <a:srgbClr val="000000"/>
                </a:solidFill>
              </a:rPr>
              <a:t>Also appear in </a:t>
            </a:r>
            <a:r>
              <a:rPr lang="en-US" sz="1200" b="1" kern="1200" dirty="0" err="1">
                <a:solidFill>
                  <a:srgbClr val="000000"/>
                </a:solidFill>
                <a:latin typeface="Courier" pitchFamily="2" charset="0"/>
              </a:rPr>
              <a:t>fcsr</a:t>
            </a:r>
            <a:r>
              <a:rPr lang="en-US" sz="12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0.9: in separate </a:t>
            </a:r>
            <a:r>
              <a:rPr lang="en-US" sz="1200" b="1" kern="1200" dirty="0" err="1">
                <a:solidFill>
                  <a:srgbClr val="FF0000"/>
                </a:solidFill>
                <a:latin typeface="Courier" pitchFamily="2" charset="0"/>
              </a:rPr>
              <a:t>vcsr</a:t>
            </a:r>
            <a:r>
              <a:rPr lang="en-US" sz="12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2" indent="0">
              <a:buNone/>
            </a:pPr>
            <a:endParaRPr lang="en-US" sz="1200" b="1" kern="12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7812" y="1897825"/>
            <a:ext cx="3220385" cy="3048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2744" y="31544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v31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5244146" y="2240027"/>
            <a:ext cx="0" cy="914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8443492" y="2225665"/>
            <a:ext cx="0" cy="914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6991280" y="3850346"/>
            <a:ext cx="914400" cy="2331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ourier"/>
                <a:cs typeface="Courier"/>
              </a:rPr>
              <a:t>vl</a:t>
            </a:r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1280" y="4318362"/>
            <a:ext cx="914400" cy="2286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ourier"/>
                <a:cs typeface="Courier"/>
              </a:rPr>
              <a:t>vtype</a:t>
            </a:r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99995" y="3787494"/>
            <a:ext cx="222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Vector length register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99995" y="88759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Vector data registers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 bwMode="auto">
          <a:xfrm>
            <a:off x="5257800" y="1733550"/>
            <a:ext cx="318569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135473" y="1179668"/>
            <a:ext cx="345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VLEN bits per vector register, (implementation-dependent)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15689-5D8E-4441-9DDA-1511553E4914}"/>
              </a:ext>
            </a:extLst>
          </p:cNvPr>
          <p:cNvSpPr/>
          <p:nvPr/>
        </p:nvSpPr>
        <p:spPr>
          <a:xfrm>
            <a:off x="5237811" y="3186693"/>
            <a:ext cx="3205681" cy="3048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C22416-7215-794C-923B-F9A22231B6CC}"/>
              </a:ext>
            </a:extLst>
          </p:cNvPr>
          <p:cNvSpPr txBox="1"/>
          <p:nvPr/>
        </p:nvSpPr>
        <p:spPr>
          <a:xfrm>
            <a:off x="4683756" y="1856333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9892D9-B239-CF41-81C8-E9D7F5E5F1AD}"/>
              </a:ext>
            </a:extLst>
          </p:cNvPr>
          <p:cNvSpPr txBox="1"/>
          <p:nvPr/>
        </p:nvSpPr>
        <p:spPr>
          <a:xfrm>
            <a:off x="4719982" y="4226344"/>
            <a:ext cx="20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Vector type register</a:t>
            </a:r>
          </a:p>
        </p:txBody>
      </p:sp>
    </p:spTree>
    <p:extLst>
      <p:ext uri="{BB962C8B-B14F-4D97-AF65-F5344CB8AC3E}">
        <p14:creationId xmlns:p14="http://schemas.microsoft.com/office/powerpoint/2010/main" val="267438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F13E17-75D0-494A-90BD-DD6F3AEB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4378"/>
            <a:ext cx="8044979" cy="2398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BD1F7-791C-DF4A-B098-8CE50B8C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Type Register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DC252-0AF5-564F-A956-E7E9ECEB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E4D2D-E431-F340-A451-E0E5C44E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79" y="2165350"/>
            <a:ext cx="2476500" cy="2921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982A2-F5C0-C64A-80A1-E8970DA98FF9}"/>
              </a:ext>
            </a:extLst>
          </p:cNvPr>
          <p:cNvCxnSpPr>
            <a:cxnSpLocks/>
          </p:cNvCxnSpPr>
          <p:nvPr/>
        </p:nvCxnSpPr>
        <p:spPr bwMode="auto">
          <a:xfrm>
            <a:off x="6705600" y="1373134"/>
            <a:ext cx="381000" cy="838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886DCA-0E8F-214F-AAB2-35659103812C}"/>
              </a:ext>
            </a:extLst>
          </p:cNvPr>
          <p:cNvSpPr txBox="1"/>
          <p:nvPr/>
        </p:nvSpPr>
        <p:spPr>
          <a:xfrm>
            <a:off x="609601" y="3171196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vsew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[2:0]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field encodes standard element width (SEW) in bits of elements in vector register (SEW = 8*2</a:t>
            </a:r>
            <a:r>
              <a:rPr lang="en-US" b="1" baseline="30000" dirty="0">
                <a:solidFill>
                  <a:srgbClr val="000000"/>
                </a:solidFill>
                <a:latin typeface="Courier" pitchFamily="2" charset="0"/>
                <a:cs typeface="Calibri"/>
              </a:rPr>
              <a:t>vsew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E4779-4000-AB4E-A84E-BC38455213E6}"/>
              </a:ext>
            </a:extLst>
          </p:cNvPr>
          <p:cNvSpPr txBox="1"/>
          <p:nvPr/>
        </p:nvSpPr>
        <p:spPr>
          <a:xfrm>
            <a:off x="609602" y="3755971"/>
            <a:ext cx="5029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vlmul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[1:0]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encodes vector register length multiplier (LMUL = 2</a:t>
            </a:r>
            <a:r>
              <a:rPr lang="en-US" b="1" baseline="30000" dirty="0">
                <a:solidFill>
                  <a:srgbClr val="000000"/>
                </a:solidFill>
                <a:latin typeface="Courier" pitchFamily="2" charset="0"/>
                <a:cs typeface="Calibri"/>
              </a:rPr>
              <a:t>vlmul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= 1-8)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5F66A-95B6-4442-8965-FE01AE5046E5}"/>
              </a:ext>
            </a:extLst>
          </p:cNvPr>
          <p:cNvSpPr txBox="1"/>
          <p:nvPr/>
        </p:nvSpPr>
        <p:spPr>
          <a:xfrm>
            <a:off x="609601" y="4340746"/>
            <a:ext cx="495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vediv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[1:0]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encodes how vector elements are divided into equal sub-elements (EDIV = 2</a:t>
            </a:r>
            <a:r>
              <a:rPr lang="en-US" b="1" baseline="30000" dirty="0">
                <a:solidFill>
                  <a:srgbClr val="000000"/>
                </a:solidFill>
                <a:latin typeface="Courier" pitchFamily="2" charset="0"/>
                <a:cs typeface="Calibri"/>
              </a:rPr>
              <a:t>vediv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= 1-8)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7D29F-098E-D147-A448-9053E00EB3D4}"/>
              </a:ext>
            </a:extLst>
          </p:cNvPr>
          <p:cNvSpPr txBox="1"/>
          <p:nvPr/>
        </p:nvSpPr>
        <p:spPr>
          <a:xfrm>
            <a:off x="2514600" y="4002192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(v0.9 adds “fractional LMUL” &lt;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F4C3-45BC-FA4B-B05F-69EA2175C7CD}"/>
              </a:ext>
            </a:extLst>
          </p:cNvPr>
          <p:cNvSpPr txBox="1"/>
          <p:nvPr/>
        </p:nvSpPr>
        <p:spPr>
          <a:xfrm>
            <a:off x="2286000" y="533087"/>
            <a:ext cx="7038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Ideally, this info would be instruction encoding, but no space in 32-bit instructions.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Planned 64-bit encoding extension would add these as instruction bits.</a:t>
            </a:r>
          </a:p>
        </p:txBody>
      </p:sp>
    </p:spTree>
    <p:extLst>
      <p:ext uri="{BB962C8B-B14F-4D97-AF65-F5344CB8AC3E}">
        <p14:creationId xmlns:p14="http://schemas.microsoft.com/office/powerpoint/2010/main" val="40584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275A4A7-9E19-E548-A41B-0967690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9587"/>
            <a:ext cx="5562600" cy="445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569DE-EA4E-C940-99A7-C4B9143B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8"/>
            <a:ext cx="7558652" cy="552450"/>
          </a:xfrm>
        </p:spPr>
        <p:txBody>
          <a:bodyPr/>
          <a:lstStyle/>
          <a:p>
            <a:r>
              <a:rPr lang="en-US" sz="2800" dirty="0"/>
              <a:t>Example Vector Register Data Layouts (LMUL=1)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1B0A2-1FDB-FA45-8EBC-E7C27708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54D-D38A-6449-A27D-1BD4A1440D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7CC0-FB21-D34D-9243-15DA27C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Setting vector configuration, </a:t>
            </a:r>
            <a:r>
              <a:rPr lang="en-US" sz="2800" dirty="0" err="1">
                <a:latin typeface="Courier" pitchFamily="2" charset="0"/>
              </a:rPr>
              <a:t>vsetvli</a:t>
            </a:r>
            <a:r>
              <a:rPr lang="en-US" sz="2800" dirty="0">
                <a:latin typeface="Courier" pitchFamily="2" charset="0"/>
              </a:rPr>
              <a:t>/</a:t>
            </a:r>
            <a:r>
              <a:rPr lang="en-US" sz="2800" dirty="0" err="1">
                <a:latin typeface="Courier" pitchFamily="2" charset="0"/>
              </a:rPr>
              <a:t>vsetvl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98C6F-EAC4-ED49-A7B9-8D971C85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FD25C-348B-DA47-90B1-383F0E743C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5833" y="1449834"/>
            <a:ext cx="8267698" cy="863888"/>
          </a:xfrm>
        </p:spPr>
        <p:txBody>
          <a:bodyPr/>
          <a:lstStyle/>
          <a:p>
            <a:pPr marL="1588" indent="0">
              <a:buNone/>
            </a:pPr>
            <a:r>
              <a:rPr lang="en-US" sz="1600" b="1" dirty="0" err="1">
                <a:latin typeface="Courier" pitchFamily="2" charset="0"/>
              </a:rPr>
              <a:t>vsetvli</a:t>
            </a:r>
            <a:r>
              <a:rPr lang="en-US" sz="1600" b="1" dirty="0">
                <a:latin typeface="Courier" pitchFamily="2" charset="0"/>
              </a:rPr>
              <a:t> </a:t>
            </a:r>
            <a:r>
              <a:rPr lang="en-US" sz="1600" b="1" dirty="0" err="1">
                <a:latin typeface="Courier" pitchFamily="2" charset="0"/>
              </a:rPr>
              <a:t>rd</a:t>
            </a:r>
            <a:r>
              <a:rPr lang="en-US" sz="1600" b="1" dirty="0">
                <a:latin typeface="Courier" pitchFamily="2" charset="0"/>
              </a:rPr>
              <a:t>, rs1, e8 # Set SEW=8, </a:t>
            </a:r>
            <a:r>
              <a:rPr lang="en-US" sz="1600" b="1" dirty="0" err="1">
                <a:latin typeface="Courier" pitchFamily="2" charset="0"/>
              </a:rPr>
              <a:t>vl</a:t>
            </a:r>
            <a:r>
              <a:rPr lang="en-US" sz="1600" b="1" dirty="0">
                <a:latin typeface="Courier" pitchFamily="2" charset="0"/>
              </a:rPr>
              <a:t>=min(VLEN/SEW,rs1), </a:t>
            </a:r>
            <a:r>
              <a:rPr lang="en-US" sz="1600" b="1" dirty="0" err="1">
                <a:latin typeface="Courier" pitchFamily="2" charset="0"/>
              </a:rPr>
              <a:t>rd</a:t>
            </a:r>
            <a:r>
              <a:rPr lang="en-US" sz="1600" b="1" dirty="0">
                <a:latin typeface="Courier" pitchFamily="2" charset="0"/>
              </a:rPr>
              <a:t>=</a:t>
            </a:r>
            <a:r>
              <a:rPr lang="en-US" sz="1600" b="1" dirty="0" err="1">
                <a:latin typeface="Courier" pitchFamily="2" charset="0"/>
              </a:rPr>
              <a:t>vl</a:t>
            </a:r>
            <a:endParaRPr lang="en-US" sz="1600" dirty="0"/>
          </a:p>
          <a:p>
            <a:pPr lvl="1"/>
            <a:endParaRPr lang="en-US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EA743-B750-4B46-961F-B11D6E692E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88474" y="1767357"/>
            <a:ext cx="0" cy="9019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6D0BA-81F2-C945-94FD-16C83064F09A}"/>
              </a:ext>
            </a:extLst>
          </p:cNvPr>
          <p:cNvSpPr txBox="1"/>
          <p:nvPr/>
        </p:nvSpPr>
        <p:spPr>
          <a:xfrm>
            <a:off x="2455073" y="2634912"/>
            <a:ext cx="3200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Requested application vector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F82CA-1E28-4946-B721-FABEE3C47DD3}"/>
              </a:ext>
            </a:extLst>
          </p:cNvPr>
          <p:cNvSpPr txBox="1"/>
          <p:nvPr/>
        </p:nvSpPr>
        <p:spPr>
          <a:xfrm>
            <a:off x="381001" y="2355336"/>
            <a:ext cx="192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Resulting machine vector length setting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09287-C8E6-374F-9E51-461138D68797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8819" y="1753531"/>
            <a:ext cx="850394" cy="6497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F6CCA-5D30-D241-8652-4000D9431A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10248" y="1724334"/>
            <a:ext cx="445007" cy="3678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EA6688-7831-104D-BAAE-3A9A545987CD}"/>
              </a:ext>
            </a:extLst>
          </p:cNvPr>
          <p:cNvSpPr txBox="1"/>
          <p:nvPr/>
        </p:nvSpPr>
        <p:spPr>
          <a:xfrm>
            <a:off x="4060027" y="1994899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vtype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parameters (SEW,LMUL,EDIV) encoded as immediate in instruction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22FFA-7E71-2D4C-BBEE-F7B37A9AFB17}"/>
              </a:ext>
            </a:extLst>
          </p:cNvPr>
          <p:cNvSpPr txBox="1"/>
          <p:nvPr/>
        </p:nvSpPr>
        <p:spPr>
          <a:xfrm>
            <a:off x="609600" y="697759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vsetvl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{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}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configuration instructions set 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vtype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register, and also set 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register, returning 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value in a scalar register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DFCEB6-5F1F-E449-BA05-B6EDC4C15A97}"/>
              </a:ext>
            </a:extLst>
          </p:cNvPr>
          <p:cNvGrpSpPr/>
          <p:nvPr/>
        </p:nvGrpSpPr>
        <p:grpSpPr>
          <a:xfrm>
            <a:off x="942435" y="2980572"/>
            <a:ext cx="7668165" cy="2048628"/>
            <a:chOff x="491347" y="2935070"/>
            <a:chExt cx="7668165" cy="20486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09CF041-89C4-EA43-A059-3035CCA63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369" y="3199874"/>
              <a:ext cx="6884143" cy="125829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4DA319-E009-4B4F-8CB8-64F270271024}"/>
                </a:ext>
              </a:extLst>
            </p:cNvPr>
            <p:cNvSpPr txBox="1"/>
            <p:nvPr/>
          </p:nvSpPr>
          <p:spPr>
            <a:xfrm>
              <a:off x="491347" y="4275812"/>
              <a:ext cx="62591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Usually use immediate form,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vsetvli</a:t>
              </a:r>
              <a:r>
                <a:rPr lang="en-US" b="1" dirty="0">
                  <a:solidFill>
                    <a:srgbClr val="000000"/>
                  </a:solidFill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to set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vtype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parameters.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The register version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vsetvl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is usually used only for context save/restore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8ED5-4A9D-8740-8179-BF9710E48C20}"/>
                </a:ext>
              </a:extLst>
            </p:cNvPr>
            <p:cNvSpPr txBox="1"/>
            <p:nvPr/>
          </p:nvSpPr>
          <p:spPr>
            <a:xfrm>
              <a:off x="491347" y="2935070"/>
              <a:ext cx="189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Instruction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3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044-F3DA-A94D-BEDF-C3821EA4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vsetvl</a:t>
            </a:r>
            <a:r>
              <a:rPr lang="en-US" dirty="0">
                <a:latin typeface="Courier" pitchFamily="2" charset="0"/>
              </a:rPr>
              <a:t>{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}</a:t>
            </a:r>
            <a:r>
              <a:rPr lang="en-US" dirty="0"/>
              <a:t>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DE9D1-0798-EF4E-A51D-0FC374CA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first scalar register argument, </a:t>
            </a:r>
            <a:r>
              <a:rPr lang="en-US" sz="2000" i="1" dirty="0"/>
              <a:t>rs1</a:t>
            </a:r>
            <a:r>
              <a:rPr lang="en-US" sz="2000" dirty="0"/>
              <a:t>, is the requested application vector length (AVL)</a:t>
            </a:r>
          </a:p>
          <a:p>
            <a:r>
              <a:rPr lang="en-US" sz="2000" dirty="0"/>
              <a:t>The type argument (either immediate or second register </a:t>
            </a:r>
            <a:r>
              <a:rPr lang="en-US" sz="2000" i="1" dirty="0"/>
              <a:t>rs2</a:t>
            </a:r>
            <a:r>
              <a:rPr lang="en-US" sz="2000" dirty="0"/>
              <a:t>) indicates how the vector registers should be configured</a:t>
            </a:r>
          </a:p>
          <a:p>
            <a:pPr lvl="1"/>
            <a:r>
              <a:rPr lang="en-US" sz="1600" dirty="0"/>
              <a:t>Configuration includes size of each element, SEW, and LMUL value</a:t>
            </a:r>
          </a:p>
          <a:p>
            <a:r>
              <a:rPr lang="en-US" sz="2000" dirty="0"/>
              <a:t>The vector length is set to the minimum of requested AVL and the maximum supported vector length (VLMAX) in the new configuration</a:t>
            </a:r>
          </a:p>
          <a:p>
            <a:pPr lvl="1"/>
            <a:r>
              <a:rPr lang="en-US" sz="1600" dirty="0"/>
              <a:t>VLMAX = LMUL*VLEN/SEW</a:t>
            </a:r>
          </a:p>
          <a:p>
            <a:pPr lvl="1"/>
            <a:r>
              <a:rPr lang="en-US" sz="1600" b="1" dirty="0" err="1">
                <a:latin typeface="Courier" pitchFamily="2" charset="0"/>
              </a:rPr>
              <a:t>vl</a:t>
            </a:r>
            <a:r>
              <a:rPr lang="en-US" sz="1600" b="1" dirty="0">
                <a:latin typeface="Courier" pitchFamily="2" charset="0"/>
              </a:rPr>
              <a:t> </a:t>
            </a:r>
            <a:r>
              <a:rPr lang="en-US" sz="1600" dirty="0"/>
              <a:t>= min(AVL, VLMAX)</a:t>
            </a:r>
          </a:p>
          <a:p>
            <a:r>
              <a:rPr lang="en-US" sz="2000" dirty="0"/>
              <a:t>The value placed in </a:t>
            </a:r>
            <a:r>
              <a:rPr lang="en-US" sz="2000" b="1" dirty="0" err="1">
                <a:latin typeface="Courier" pitchFamily="2" charset="0"/>
              </a:rPr>
              <a:t>vl</a:t>
            </a:r>
            <a:r>
              <a:rPr lang="en-US" sz="2000" dirty="0"/>
              <a:t> is also written to the scalar destination register </a:t>
            </a:r>
            <a:r>
              <a:rPr lang="en-US" sz="2000" i="1" dirty="0" err="1"/>
              <a:t>rd</a:t>
            </a:r>
            <a:endParaRPr lang="en-US" sz="20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32BA0-0B36-2142-87B5-53A6DC52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81561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Pages>12</Pages>
  <Words>1550</Words>
  <Application>Microsoft Macintosh PowerPoint</Application>
  <PresentationFormat>On-screen Show (16:9)</PresentationFormat>
  <Paragraphs>237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Monaco</vt:lpstr>
      <vt:lpstr>Times New Roman</vt:lpstr>
      <vt:lpstr>Wingdings</vt:lpstr>
      <vt:lpstr>1_CS252-template</vt:lpstr>
      <vt:lpstr>2_CS252-template</vt:lpstr>
      <vt:lpstr>CS 152 Computer Architecture and Engineering CS252 Graduate Computer Architecture   Lecture 17 – RISC-V Vectors</vt:lpstr>
      <vt:lpstr>Last Time in Lecture 16</vt:lpstr>
      <vt:lpstr>New RISC-V “V” Vector Extension</vt:lpstr>
      <vt:lpstr>RISC-V Scalar State</vt:lpstr>
      <vt:lpstr>Vector Extension Additional State</vt:lpstr>
      <vt:lpstr>Vector Type Register</vt:lpstr>
      <vt:lpstr>Example Vector Register Data Layouts (LMUL=1)</vt:lpstr>
      <vt:lpstr>Setting vector configuration, vsetvli/vsetvl</vt:lpstr>
      <vt:lpstr>vsetvl{i} operation</vt:lpstr>
      <vt:lpstr>Simple stripmined vector memcpy example</vt:lpstr>
      <vt:lpstr>Vector Load Instructions</vt:lpstr>
      <vt:lpstr>Vector Store Instructions</vt:lpstr>
      <vt:lpstr>Vector Unit-Stride Loads/Stores</vt:lpstr>
      <vt:lpstr>Vector Strided Load/Store Instructions</vt:lpstr>
      <vt:lpstr>Vector Indexed Loads/Stores</vt:lpstr>
      <vt:lpstr>Vector Length Multiplier, LMUL</vt:lpstr>
      <vt:lpstr>LMUL=8 stripmined vector memcpy example</vt:lpstr>
      <vt:lpstr>Vector Integer Add Instructions</vt:lpstr>
      <vt:lpstr>Vector FP Add Instructions</vt:lpstr>
      <vt:lpstr>CS152 Administrivia</vt:lpstr>
      <vt:lpstr>CS252 Administrivia</vt:lpstr>
      <vt:lpstr>Masking</vt:lpstr>
      <vt:lpstr>Integer Compare Instructions</vt:lpstr>
      <vt:lpstr>Mask Logical Operations</vt:lpstr>
      <vt:lpstr>Vector Arithmetic Instruction Encodings</vt:lpstr>
      <vt:lpstr>Widening Integer Add Instructions</vt:lpstr>
      <vt:lpstr>Widening FP Mul-Add</vt:lpstr>
      <vt:lpstr>Mixed-Width Loops</vt:lpstr>
      <vt:lpstr>PowerPoint Presentation</vt:lpstr>
      <vt:lpstr>PowerPoint Presentation</vt:lpstr>
      <vt:lpstr>Mask Register Layout</vt:lpstr>
      <vt:lpstr>SAXPY Example</vt:lpstr>
      <vt:lpstr>Conditional/Mixed Width Example</vt:lpstr>
      <vt:lpstr>Creative Commons Licence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1059</cp:revision>
  <cp:lastPrinted>2020-04-01T17:26:46Z</cp:lastPrinted>
  <dcterms:created xsi:type="dcterms:W3CDTF">2012-01-24T20:37:12Z</dcterms:created>
  <dcterms:modified xsi:type="dcterms:W3CDTF">2020-04-02T03:58:54Z</dcterms:modified>
  <cp:category/>
</cp:coreProperties>
</file>