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61" r:id="rId7"/>
    <p:sldId id="259" r:id="rId8"/>
    <p:sldId id="263" r:id="rId9"/>
  </p:sldIdLst>
  <p:sldSz cx="9144000" cy="6858000" type="screen4x3"/>
  <p:notesSz cx="6858000" cy="91440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CMMI7" pitchFamily="34" charset="0"/>
      <p:regular r:id="rId14"/>
    </p:embeddedFont>
    <p:embeddedFont>
      <p:font typeface="CMMI10" pitchFamily="34" charset="0"/>
      <p:regular r:id="rId15"/>
    </p:embeddedFont>
    <p:embeddedFont>
      <p:font typeface="CMMI8" pitchFamily="34" charset="0"/>
      <p:regular r:id="rId16"/>
    </p:embeddedFont>
    <p:embeddedFont>
      <p:font typeface="cmsy10" pitchFamily="3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7252-64BB-4B83-BAAE-B4014E6DC6F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62A4-4078-4DFB-9620-8C048EEAB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7252-64BB-4B83-BAAE-B4014E6DC6F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62A4-4078-4DFB-9620-8C048EEAB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7252-64BB-4B83-BAAE-B4014E6DC6F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62A4-4078-4DFB-9620-8C048EEAB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sng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7252-64BB-4B83-BAAE-B4014E6DC6F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62A4-4078-4DFB-9620-8C048EEAB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7252-64BB-4B83-BAAE-B4014E6DC6F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62A4-4078-4DFB-9620-8C048EEAB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7252-64BB-4B83-BAAE-B4014E6DC6F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62A4-4078-4DFB-9620-8C048EEAB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7252-64BB-4B83-BAAE-B4014E6DC6F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62A4-4078-4DFB-9620-8C048EEAB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7252-64BB-4B83-BAAE-B4014E6DC6F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62A4-4078-4DFB-9620-8C048EEAB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7252-64BB-4B83-BAAE-B4014E6DC6F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62A4-4078-4DFB-9620-8C048EEAB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7252-64BB-4B83-BAAE-B4014E6DC6F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62A4-4078-4DFB-9620-8C048EEAB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7252-64BB-4B83-BAAE-B4014E6DC6F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62A4-4078-4DFB-9620-8C048EEAB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87252-64BB-4B83-BAAE-B4014E6DC6F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362A4-4078-4DFB-9620-8C048EEAB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73375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u="sng" dirty="0" smtClean="0">
                <a:solidFill>
                  <a:srgbClr val="FF0000"/>
                </a:solidFill>
              </a:rPr>
              <a:t>Hoare logic</a:t>
            </a:r>
            <a:endParaRPr lang="en-US" sz="5400" u="sn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MI8"/>
              </a:rPr>
              <a:t>A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Hoare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verification approach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ompositional: correctness of big program is expressed in terms of correctness of its parts</a:t>
            </a:r>
          </a:p>
          <a:p>
            <a:r>
              <a:rPr lang="en-US" dirty="0" smtClean="0"/>
              <a:t>Hoare triples: {P} S {Q}</a:t>
            </a:r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nterpretation:</a:t>
            </a:r>
          </a:p>
          <a:p>
            <a:pPr lvl="2"/>
            <a:r>
              <a:rPr lang="en-US" dirty="0" smtClean="0"/>
              <a:t> if you start S in a state in which P is true, and</a:t>
            </a:r>
          </a:p>
          <a:p>
            <a:pPr lvl="2"/>
            <a:r>
              <a:rPr lang="en-US" dirty="0" smtClean="0"/>
              <a:t>S terminates, then</a:t>
            </a:r>
          </a:p>
          <a:p>
            <a:pPr lvl="2"/>
            <a:r>
              <a:rPr lang="en-US" dirty="0" smtClean="0"/>
              <a:t>Q will be true in the final state</a:t>
            </a:r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f S does not terminate, nothing is asserted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Verification Rules</a:t>
            </a:r>
            <a:endParaRPr lang="en-US" u="sng" dirty="0">
              <a:solidFill>
                <a:srgbClr val="FF0000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052513" y="1233487"/>
          <a:ext cx="7177087" cy="5624513"/>
        </p:xfrm>
        <a:graphic>
          <a:graphicData uri="http://schemas.openxmlformats.org/presentationml/2006/ole">
            <p:oleObj spid="_x0000_s1026" name="Equation" r:id="rId3" imgW="2819160" imgH="2209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716340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{x </a:t>
            </a:r>
            <a:r>
              <a:rPr lang="en-US" sz="2400" i="1" dirty="0" smtClean="0">
                <a:latin typeface="cmsy10"/>
              </a:rPr>
              <a:t>¸</a:t>
            </a:r>
            <a:r>
              <a:rPr lang="en-US" sz="2400" i="1" dirty="0" smtClean="0"/>
              <a:t> 0 </a:t>
            </a:r>
            <a:r>
              <a:rPr lang="en-US" sz="2400" i="1" dirty="0" smtClean="0">
                <a:latin typeface="cmsy10"/>
              </a:rPr>
              <a:t>Æ</a:t>
            </a:r>
            <a:r>
              <a:rPr lang="en-US" sz="2400" i="1" dirty="0" smtClean="0"/>
              <a:t> y </a:t>
            </a:r>
            <a:r>
              <a:rPr lang="en-US" sz="2400" i="1" dirty="0" smtClean="0">
                <a:latin typeface="cmsy10"/>
              </a:rPr>
              <a:t>¸</a:t>
            </a:r>
            <a:r>
              <a:rPr lang="en-US" sz="2400" i="1" dirty="0" smtClean="0"/>
              <a:t> 0}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    q = 0; r = x;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    while r </a:t>
            </a:r>
            <a:r>
              <a:rPr lang="en-US" sz="2400" dirty="0" smtClean="0">
                <a:latin typeface="cmsy10"/>
              </a:rPr>
              <a:t>¸</a:t>
            </a:r>
            <a:r>
              <a:rPr lang="en-US" sz="2400" dirty="0" smtClean="0"/>
              <a:t> y do r = r-y; q=q-1;od</a:t>
            </a:r>
          </a:p>
          <a:p>
            <a:r>
              <a:rPr lang="en-US" sz="2400" i="1" dirty="0" smtClean="0"/>
              <a:t>{x=</a:t>
            </a:r>
            <a:r>
              <a:rPr lang="en-US" sz="2400" i="1" dirty="0" err="1" smtClean="0"/>
              <a:t>qy+r</a:t>
            </a:r>
            <a:r>
              <a:rPr lang="en-US" sz="2400" i="1" dirty="0" smtClean="0"/>
              <a:t> </a:t>
            </a:r>
            <a:r>
              <a:rPr lang="en-US" sz="2400" i="1" dirty="0" smtClean="0">
                <a:latin typeface="cmsy10"/>
              </a:rPr>
              <a:t>Æ</a:t>
            </a:r>
            <a:r>
              <a:rPr lang="en-US" sz="2400" i="1" dirty="0" smtClean="0"/>
              <a:t> 0 </a:t>
            </a:r>
            <a:r>
              <a:rPr lang="en-US" sz="2400" i="1" dirty="0" smtClean="0">
                <a:latin typeface="cmsy10"/>
              </a:rPr>
              <a:t>·</a:t>
            </a:r>
            <a:r>
              <a:rPr lang="en-US" sz="2400" i="1" dirty="0" smtClean="0"/>
              <a:t> r &lt; y}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362201"/>
            <a:ext cx="8077200" cy="4267200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r>
              <a:rPr lang="en-US" sz="2400" dirty="0" smtClean="0"/>
              <a:t>If loop invariant is P, we have three major proof obligations</a:t>
            </a:r>
          </a:p>
          <a:p>
            <a:r>
              <a:rPr lang="en-US" sz="2400" dirty="0" smtClean="0"/>
              <a:t>1) </a:t>
            </a:r>
          </a:p>
          <a:p>
            <a:r>
              <a:rPr lang="en-US" sz="2400" i="1" dirty="0" smtClean="0"/>
              <a:t>{x </a:t>
            </a:r>
            <a:r>
              <a:rPr lang="en-US" sz="2400" i="1" dirty="0" smtClean="0">
                <a:latin typeface="cmsy10"/>
              </a:rPr>
              <a:t>¸</a:t>
            </a:r>
            <a:r>
              <a:rPr lang="en-US" sz="2400" i="1" dirty="0" smtClean="0"/>
              <a:t> </a:t>
            </a:r>
            <a:r>
              <a:rPr lang="en-US" sz="2400" i="1" dirty="0" smtClean="0"/>
              <a:t>0 </a:t>
            </a:r>
            <a:r>
              <a:rPr lang="en-US" sz="2400" i="1" dirty="0" smtClean="0">
                <a:latin typeface="cmsy10"/>
              </a:rPr>
              <a:t>Æ</a:t>
            </a:r>
            <a:r>
              <a:rPr lang="en-US" sz="2400" i="1" dirty="0" smtClean="0"/>
              <a:t> </a:t>
            </a:r>
            <a:r>
              <a:rPr lang="en-US" sz="2400" i="1" dirty="0" smtClean="0"/>
              <a:t>y </a:t>
            </a:r>
            <a:r>
              <a:rPr lang="en-US" sz="2400" i="1" dirty="0" smtClean="0">
                <a:latin typeface="cmsy10"/>
              </a:rPr>
              <a:t>¸</a:t>
            </a:r>
            <a:r>
              <a:rPr lang="en-US" sz="2400" i="1" dirty="0" smtClean="0"/>
              <a:t> </a:t>
            </a:r>
            <a:r>
              <a:rPr lang="en-US" sz="2400" i="1" dirty="0" smtClean="0"/>
              <a:t>0} </a:t>
            </a:r>
          </a:p>
          <a:p>
            <a:r>
              <a:rPr lang="en-US" sz="2400" dirty="0" smtClean="0"/>
              <a:t>    q = 0; r = x;</a:t>
            </a:r>
          </a:p>
          <a:p>
            <a:r>
              <a:rPr lang="en-US" sz="2400" i="1" dirty="0" smtClean="0"/>
              <a:t>{P}</a:t>
            </a:r>
          </a:p>
          <a:p>
            <a:endParaRPr lang="en-US" sz="2400" dirty="0" smtClean="0"/>
          </a:p>
          <a:p>
            <a:r>
              <a:rPr lang="en-US" sz="2400" dirty="0" smtClean="0"/>
              <a:t>2) </a:t>
            </a:r>
          </a:p>
          <a:p>
            <a:r>
              <a:rPr lang="en-US" sz="2400" i="1" dirty="0" smtClean="0"/>
              <a:t>{P </a:t>
            </a:r>
            <a:r>
              <a:rPr lang="en-US" sz="2400" i="1" dirty="0" smtClean="0">
                <a:latin typeface="cmsy10"/>
              </a:rPr>
              <a:t>Æ</a:t>
            </a:r>
            <a:r>
              <a:rPr lang="en-US" sz="2400" i="1" dirty="0" smtClean="0"/>
              <a:t> </a:t>
            </a:r>
            <a:r>
              <a:rPr lang="en-US" sz="2400" i="1" dirty="0" smtClean="0"/>
              <a:t>r </a:t>
            </a:r>
            <a:r>
              <a:rPr lang="en-US" sz="2400" i="1" dirty="0" smtClean="0">
                <a:latin typeface="cmsy10"/>
              </a:rPr>
              <a:t>¸</a:t>
            </a:r>
            <a:r>
              <a:rPr lang="en-US" sz="2400" i="1" dirty="0" smtClean="0"/>
              <a:t> </a:t>
            </a:r>
            <a:r>
              <a:rPr lang="en-US" sz="2400" i="1" dirty="0" smtClean="0"/>
              <a:t>y}</a:t>
            </a:r>
          </a:p>
          <a:p>
            <a:r>
              <a:rPr lang="en-US" sz="2400" dirty="0" smtClean="0"/>
              <a:t>   r = r-y; q = q+1;</a:t>
            </a:r>
          </a:p>
          <a:p>
            <a:r>
              <a:rPr lang="en-US" sz="2400" i="1" dirty="0" smtClean="0"/>
              <a:t>{P}</a:t>
            </a:r>
          </a:p>
          <a:p>
            <a:endParaRPr lang="en-US" sz="2400" dirty="0" smtClean="0"/>
          </a:p>
          <a:p>
            <a:r>
              <a:rPr lang="en-US" sz="2400" dirty="0" smtClean="0"/>
              <a:t>3)</a:t>
            </a:r>
          </a:p>
          <a:p>
            <a:r>
              <a:rPr lang="en-US" sz="2400" i="1" dirty="0" smtClean="0"/>
              <a:t>{P </a:t>
            </a:r>
            <a:r>
              <a:rPr lang="en-US" sz="2400" i="1" dirty="0" smtClean="0">
                <a:latin typeface="cmsy10"/>
              </a:rPr>
              <a:t>Æ</a:t>
            </a:r>
            <a:r>
              <a:rPr lang="en-US" sz="2400" i="1" dirty="0" smtClean="0"/>
              <a:t> </a:t>
            </a:r>
            <a:r>
              <a:rPr lang="en-US" sz="2400" i="1" dirty="0" smtClean="0"/>
              <a:t>r &lt; y}</a:t>
            </a:r>
          </a:p>
          <a:p>
            <a:r>
              <a:rPr lang="en-US" sz="2400" dirty="0" smtClean="0">
                <a:sym typeface="Wingdings" pitchFamily="2" charset="2"/>
              </a:rPr>
              <a:t>skip</a:t>
            </a:r>
            <a:endParaRPr lang="en-US" sz="2400" dirty="0" smtClean="0">
              <a:sym typeface="Wingdings" pitchFamily="2" charset="2"/>
            </a:endParaRPr>
          </a:p>
          <a:p>
            <a:r>
              <a:rPr lang="en-US" sz="2400" i="1" dirty="0" smtClean="0">
                <a:sym typeface="Wingdings" pitchFamily="2" charset="2"/>
              </a:rPr>
              <a:t>{x =</a:t>
            </a:r>
            <a:r>
              <a:rPr lang="en-US" sz="2400" i="1" dirty="0" err="1" smtClean="0">
                <a:sym typeface="Wingdings" pitchFamily="2" charset="2"/>
              </a:rPr>
              <a:t>qy+r</a:t>
            </a:r>
            <a:r>
              <a:rPr lang="en-US" sz="2400" i="1" dirty="0" smtClean="0">
                <a:sym typeface="Wingdings" pitchFamily="2" charset="2"/>
              </a:rPr>
              <a:t> </a:t>
            </a:r>
            <a:r>
              <a:rPr lang="en-US" sz="2400" i="1" dirty="0" smtClean="0">
                <a:latin typeface="cmsy10"/>
                <a:sym typeface="Wingdings" pitchFamily="2" charset="2"/>
              </a:rPr>
              <a:t>Æ</a:t>
            </a:r>
            <a:r>
              <a:rPr lang="en-US" sz="2400" i="1" dirty="0" smtClean="0">
                <a:sym typeface="Wingdings" pitchFamily="2" charset="2"/>
              </a:rPr>
              <a:t> </a:t>
            </a:r>
            <a:r>
              <a:rPr lang="en-US" sz="2400" i="1" dirty="0" smtClean="0">
                <a:sym typeface="Wingdings" pitchFamily="2" charset="2"/>
              </a:rPr>
              <a:t>0 </a:t>
            </a:r>
            <a:r>
              <a:rPr lang="en-US" sz="2400" i="1" dirty="0" smtClean="0">
                <a:latin typeface="cmsy10"/>
                <a:sym typeface="Wingdings" pitchFamily="2" charset="2"/>
              </a:rPr>
              <a:t>·</a:t>
            </a:r>
            <a:r>
              <a:rPr lang="en-US" sz="2400" i="1" dirty="0" smtClean="0">
                <a:sym typeface="Wingdings" pitchFamily="2" charset="2"/>
              </a:rPr>
              <a:t> </a:t>
            </a:r>
            <a:r>
              <a:rPr lang="en-US" sz="2400" i="1" dirty="0" smtClean="0">
                <a:sym typeface="Wingdings" pitchFamily="2" charset="2"/>
              </a:rPr>
              <a:t>r &lt; y}</a:t>
            </a:r>
            <a:endParaRPr lang="en-US" sz="2400" i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685800" y="1188720"/>
            <a:ext cx="4038600" cy="6858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3230880"/>
            <a:ext cx="1676400" cy="2286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4587240"/>
            <a:ext cx="1905000" cy="2286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" y="5867400"/>
            <a:ext cx="2590800" cy="3048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44780" y="1595120"/>
            <a:ext cx="2339340" cy="751840"/>
          </a:xfrm>
          <a:custGeom>
            <a:avLst/>
            <a:gdLst>
              <a:gd name="connsiteX0" fmla="*/ 2339340 w 2339340"/>
              <a:gd name="connsiteY0" fmla="*/ 751840 h 751840"/>
              <a:gd name="connsiteX1" fmla="*/ 358140 w 2339340"/>
              <a:gd name="connsiteY1" fmla="*/ 96520 h 751840"/>
              <a:gd name="connsiteX2" fmla="*/ 190500 w 2339340"/>
              <a:gd name="connsiteY2" fmla="*/ 172720 h 75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9340" h="751840">
                <a:moveTo>
                  <a:pt x="2339340" y="751840"/>
                </a:moveTo>
                <a:cubicBezTo>
                  <a:pt x="1527810" y="472440"/>
                  <a:pt x="716280" y="193040"/>
                  <a:pt x="358140" y="96520"/>
                </a:cubicBezTo>
                <a:cubicBezTo>
                  <a:pt x="0" y="0"/>
                  <a:pt x="95250" y="86360"/>
                  <a:pt x="190500" y="172720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Attempt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382000" cy="502920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2400" dirty="0" smtClean="0"/>
              <a:t>Try P = {x=</a:t>
            </a:r>
            <a:r>
              <a:rPr lang="en-US" sz="2400" dirty="0" err="1" smtClean="0"/>
              <a:t>qy+r</a:t>
            </a:r>
            <a:r>
              <a:rPr lang="en-US" sz="2400" dirty="0" smtClean="0"/>
              <a:t>}</a:t>
            </a:r>
          </a:p>
          <a:p>
            <a:endParaRPr lang="en-US" sz="2400" dirty="0" smtClean="0"/>
          </a:p>
          <a:p>
            <a:r>
              <a:rPr lang="en-US" sz="2400" dirty="0" smtClean="0"/>
              <a:t>1) </a:t>
            </a:r>
          </a:p>
          <a:p>
            <a:r>
              <a:rPr lang="en-US" sz="2400" i="1" dirty="0" smtClean="0"/>
              <a:t>{x </a:t>
            </a:r>
            <a:r>
              <a:rPr lang="en-US" sz="2400" i="1" dirty="0" smtClean="0">
                <a:latin typeface="cmsy10"/>
              </a:rPr>
              <a:t>¸</a:t>
            </a:r>
            <a:r>
              <a:rPr lang="en-US" sz="2400" i="1" dirty="0" smtClean="0"/>
              <a:t> </a:t>
            </a:r>
            <a:r>
              <a:rPr lang="en-US" sz="2400" i="1" dirty="0" smtClean="0"/>
              <a:t>0 </a:t>
            </a:r>
            <a:r>
              <a:rPr lang="en-US" sz="2400" i="1" dirty="0" smtClean="0">
                <a:latin typeface="cmsy10"/>
              </a:rPr>
              <a:t>Æ</a:t>
            </a:r>
            <a:r>
              <a:rPr lang="en-US" sz="2400" i="1" dirty="0" smtClean="0"/>
              <a:t> </a:t>
            </a:r>
            <a:r>
              <a:rPr lang="en-US" sz="2400" i="1" dirty="0" smtClean="0"/>
              <a:t>y </a:t>
            </a:r>
            <a:r>
              <a:rPr lang="en-US" sz="2400" i="1" dirty="0" smtClean="0">
                <a:latin typeface="cmsy10"/>
              </a:rPr>
              <a:t>¸</a:t>
            </a:r>
            <a:r>
              <a:rPr lang="en-US" sz="2400" i="1" dirty="0" smtClean="0"/>
              <a:t> </a:t>
            </a:r>
            <a:r>
              <a:rPr lang="en-US" sz="2400" i="1" dirty="0" smtClean="0"/>
              <a:t>0} </a:t>
            </a:r>
            <a:r>
              <a:rPr lang="en-US" sz="2400" i="1" dirty="0" smtClean="0"/>
              <a:t>                       {x </a:t>
            </a:r>
            <a:r>
              <a:rPr lang="en-US" sz="2400" i="1" dirty="0" smtClean="0">
                <a:latin typeface="cmsy10"/>
              </a:rPr>
              <a:t>¸</a:t>
            </a:r>
            <a:r>
              <a:rPr lang="en-US" sz="2400" i="1" dirty="0" smtClean="0"/>
              <a:t> 0 </a:t>
            </a:r>
            <a:r>
              <a:rPr lang="en-US" sz="2400" i="1" dirty="0" smtClean="0">
                <a:latin typeface="cmsy10"/>
              </a:rPr>
              <a:t>Æ</a:t>
            </a:r>
            <a:r>
              <a:rPr lang="en-US" sz="2400" i="1" dirty="0" smtClean="0"/>
              <a:t> y </a:t>
            </a:r>
            <a:r>
              <a:rPr lang="en-US" sz="2400" i="1" dirty="0" smtClean="0">
                <a:latin typeface="cmsy10"/>
              </a:rPr>
              <a:t>¸</a:t>
            </a:r>
            <a:r>
              <a:rPr lang="en-US" sz="2400" i="1" dirty="0" smtClean="0"/>
              <a:t> 0}</a:t>
            </a:r>
            <a:endParaRPr lang="en-US" sz="2400" i="1" dirty="0" smtClean="0"/>
          </a:p>
          <a:p>
            <a:r>
              <a:rPr lang="en-US" sz="2400" dirty="0" smtClean="0"/>
              <a:t>    q = 0; r = x</a:t>
            </a:r>
            <a:r>
              <a:rPr lang="en-US" sz="2400" dirty="0" smtClean="0"/>
              <a:t>;            </a:t>
            </a:r>
            <a:r>
              <a:rPr lang="en-US" sz="2400" dirty="0" smtClean="0">
                <a:sym typeface="Wingdings" pitchFamily="2" charset="2"/>
              </a:rPr>
              <a:t>            skip                           OK</a:t>
            </a:r>
            <a:endParaRPr lang="en-US" sz="2400" dirty="0" smtClean="0"/>
          </a:p>
          <a:p>
            <a:r>
              <a:rPr lang="en-US" sz="2400" i="1" dirty="0" smtClean="0"/>
              <a:t>{x=</a:t>
            </a:r>
            <a:r>
              <a:rPr lang="en-US" sz="2400" i="1" dirty="0" err="1" smtClean="0"/>
              <a:t>qy+r</a:t>
            </a:r>
            <a:r>
              <a:rPr lang="en-US" sz="2400" i="1" dirty="0" smtClean="0"/>
              <a:t>}                                     {x = 0*y + x}</a:t>
            </a:r>
          </a:p>
          <a:p>
            <a:endParaRPr lang="en-US" sz="2400" dirty="0" smtClean="0"/>
          </a:p>
          <a:p>
            <a:r>
              <a:rPr lang="en-US" sz="2400" dirty="0" smtClean="0"/>
              <a:t>2) </a:t>
            </a:r>
          </a:p>
          <a:p>
            <a:r>
              <a:rPr lang="en-US" sz="2400" i="1" dirty="0" smtClean="0"/>
              <a:t>{x=</a:t>
            </a:r>
            <a:r>
              <a:rPr lang="en-US" sz="2400" i="1" dirty="0" err="1" smtClean="0"/>
              <a:t>qy+r</a:t>
            </a:r>
            <a:r>
              <a:rPr lang="en-US" sz="2400" i="1" dirty="0" smtClean="0"/>
              <a:t> </a:t>
            </a:r>
            <a:r>
              <a:rPr lang="en-US" sz="2400" i="1" dirty="0" smtClean="0">
                <a:latin typeface="cmsy10"/>
              </a:rPr>
              <a:t>Æ</a:t>
            </a:r>
            <a:r>
              <a:rPr lang="en-US" sz="2400" i="1" dirty="0" smtClean="0"/>
              <a:t> </a:t>
            </a:r>
            <a:r>
              <a:rPr lang="en-US" sz="2400" i="1" dirty="0" smtClean="0"/>
              <a:t>r </a:t>
            </a:r>
            <a:r>
              <a:rPr lang="en-US" sz="2400" i="1" dirty="0" smtClean="0">
                <a:latin typeface="cmsy10"/>
              </a:rPr>
              <a:t>¸</a:t>
            </a:r>
            <a:r>
              <a:rPr lang="en-US" sz="2400" i="1" dirty="0" smtClean="0"/>
              <a:t> </a:t>
            </a:r>
            <a:r>
              <a:rPr lang="en-US" sz="2400" i="1" dirty="0" smtClean="0"/>
              <a:t>y</a:t>
            </a:r>
            <a:r>
              <a:rPr lang="en-US" sz="2400" i="1" dirty="0" smtClean="0"/>
              <a:t>}                      {x=</a:t>
            </a:r>
            <a:r>
              <a:rPr lang="en-US" sz="2400" i="1" dirty="0" err="1" smtClean="0"/>
              <a:t>qy+r</a:t>
            </a:r>
            <a:r>
              <a:rPr lang="en-US" sz="2400" i="1" dirty="0" smtClean="0"/>
              <a:t> </a:t>
            </a:r>
            <a:r>
              <a:rPr lang="en-US" sz="2400" i="1" dirty="0" smtClean="0">
                <a:latin typeface="cmsy10"/>
              </a:rPr>
              <a:t>Æ</a:t>
            </a:r>
            <a:r>
              <a:rPr lang="en-US" sz="2400" i="1" dirty="0" smtClean="0"/>
              <a:t> r </a:t>
            </a:r>
            <a:r>
              <a:rPr lang="en-US" sz="2400" i="1" dirty="0" smtClean="0">
                <a:latin typeface="cmsy10"/>
              </a:rPr>
              <a:t>¸</a:t>
            </a:r>
            <a:r>
              <a:rPr lang="en-US" sz="2400" i="1" dirty="0" smtClean="0"/>
              <a:t> y}</a:t>
            </a:r>
            <a:endParaRPr lang="en-US" sz="2400" i="1" dirty="0" smtClean="0"/>
          </a:p>
          <a:p>
            <a:r>
              <a:rPr lang="en-US" sz="2400" dirty="0" smtClean="0"/>
              <a:t>   r = r-y; q = q+1</a:t>
            </a:r>
            <a:r>
              <a:rPr lang="en-US" sz="2400" dirty="0" smtClean="0"/>
              <a:t>;      </a:t>
            </a:r>
            <a:r>
              <a:rPr lang="en-US" sz="2400" dirty="0" smtClean="0">
                <a:sym typeface="Wingdings" pitchFamily="2" charset="2"/>
              </a:rPr>
              <a:t>             skip                          OK</a:t>
            </a:r>
            <a:endParaRPr lang="en-US" sz="2400" dirty="0" smtClean="0"/>
          </a:p>
          <a:p>
            <a:r>
              <a:rPr lang="en-US" sz="2400" i="1" dirty="0" smtClean="0"/>
              <a:t>{x=</a:t>
            </a:r>
            <a:r>
              <a:rPr lang="en-US" sz="2400" i="1" dirty="0" err="1" smtClean="0"/>
              <a:t>qy+r</a:t>
            </a:r>
            <a:r>
              <a:rPr lang="en-US" sz="2400" i="1" dirty="0" smtClean="0"/>
              <a:t>}                                    {x = (q+1)y + r-y}</a:t>
            </a:r>
            <a:endParaRPr lang="en-US" sz="2400" i="1" dirty="0" smtClean="0"/>
          </a:p>
          <a:p>
            <a:endParaRPr lang="en-US" sz="2400" dirty="0" smtClean="0"/>
          </a:p>
          <a:p>
            <a:r>
              <a:rPr lang="en-US" sz="2400" dirty="0" smtClean="0"/>
              <a:t>3)</a:t>
            </a:r>
          </a:p>
          <a:p>
            <a:r>
              <a:rPr lang="en-US" sz="2400" i="1" dirty="0" smtClean="0"/>
              <a:t>{x=</a:t>
            </a:r>
            <a:r>
              <a:rPr lang="en-US" sz="2400" i="1" dirty="0" err="1" smtClean="0"/>
              <a:t>qy+r</a:t>
            </a:r>
            <a:r>
              <a:rPr lang="en-US" sz="2400" i="1" dirty="0" smtClean="0"/>
              <a:t> </a:t>
            </a:r>
            <a:r>
              <a:rPr lang="en-US" sz="2400" i="1" dirty="0" smtClean="0">
                <a:latin typeface="cmsy10"/>
              </a:rPr>
              <a:t>Æ</a:t>
            </a:r>
            <a:r>
              <a:rPr lang="en-US" sz="2400" i="1" dirty="0" smtClean="0"/>
              <a:t> </a:t>
            </a:r>
            <a:r>
              <a:rPr lang="en-US" sz="2400" i="1" dirty="0" smtClean="0"/>
              <a:t>r &lt; y</a:t>
            </a:r>
            <a:r>
              <a:rPr lang="en-US" sz="2400" i="1" dirty="0" smtClean="0"/>
              <a:t>}                        Fails: we cannot conclude 0 </a:t>
            </a:r>
            <a:r>
              <a:rPr lang="en-US" sz="2400" i="1" dirty="0" smtClean="0">
                <a:latin typeface="cmsy10"/>
              </a:rPr>
              <a:t>·</a:t>
            </a:r>
            <a:r>
              <a:rPr lang="en-US" sz="2400" i="1" dirty="0" smtClean="0"/>
              <a:t> r</a:t>
            </a:r>
            <a:endParaRPr lang="en-US" sz="2400" i="1" dirty="0" smtClean="0"/>
          </a:p>
          <a:p>
            <a:r>
              <a:rPr lang="en-US" sz="2400" dirty="0" smtClean="0">
                <a:sym typeface="Wingdings" pitchFamily="2" charset="2"/>
              </a:rPr>
              <a:t>Skip                                </a:t>
            </a:r>
            <a:endParaRPr lang="en-US" sz="2400" dirty="0" smtClean="0">
              <a:sym typeface="Wingdings" pitchFamily="2" charset="2"/>
            </a:endParaRPr>
          </a:p>
          <a:p>
            <a:r>
              <a:rPr lang="en-US" sz="2400" i="1" dirty="0" smtClean="0">
                <a:sym typeface="Wingdings" pitchFamily="2" charset="2"/>
              </a:rPr>
              <a:t>{x =</a:t>
            </a:r>
            <a:r>
              <a:rPr lang="en-US" sz="2400" i="1" dirty="0" err="1" smtClean="0">
                <a:sym typeface="Wingdings" pitchFamily="2" charset="2"/>
              </a:rPr>
              <a:t>qy+r</a:t>
            </a:r>
            <a:r>
              <a:rPr lang="en-US" sz="2400" i="1" dirty="0" smtClean="0">
                <a:sym typeface="Wingdings" pitchFamily="2" charset="2"/>
              </a:rPr>
              <a:t> </a:t>
            </a:r>
            <a:r>
              <a:rPr lang="en-US" sz="2400" i="1" dirty="0" smtClean="0">
                <a:latin typeface="cmsy10"/>
                <a:sym typeface="Wingdings" pitchFamily="2" charset="2"/>
              </a:rPr>
              <a:t>Æ</a:t>
            </a:r>
            <a:r>
              <a:rPr lang="en-US" sz="2400" i="1" dirty="0" smtClean="0">
                <a:sym typeface="Wingdings" pitchFamily="2" charset="2"/>
              </a:rPr>
              <a:t> </a:t>
            </a:r>
            <a:r>
              <a:rPr lang="en-US" sz="2400" i="1" dirty="0" smtClean="0">
                <a:sym typeface="Wingdings" pitchFamily="2" charset="2"/>
              </a:rPr>
              <a:t>0 </a:t>
            </a:r>
            <a:r>
              <a:rPr lang="en-US" sz="2400" i="1" dirty="0" smtClean="0">
                <a:latin typeface="cmsy10"/>
                <a:sym typeface="Wingdings" pitchFamily="2" charset="2"/>
              </a:rPr>
              <a:t>·</a:t>
            </a:r>
            <a:r>
              <a:rPr lang="en-US" sz="2400" i="1" dirty="0" smtClean="0">
                <a:sym typeface="Wingdings" pitchFamily="2" charset="2"/>
              </a:rPr>
              <a:t> </a:t>
            </a:r>
            <a:r>
              <a:rPr lang="en-US" sz="2400" i="1" dirty="0" smtClean="0">
                <a:sym typeface="Wingdings" pitchFamily="2" charset="2"/>
              </a:rPr>
              <a:t>r &lt; y}</a:t>
            </a: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Attempt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382000" cy="502920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2400" dirty="0" smtClean="0"/>
              <a:t>Try P = {x=</a:t>
            </a:r>
            <a:r>
              <a:rPr lang="en-US" sz="2400" dirty="0" err="1" smtClean="0"/>
              <a:t>qy+r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  <a:latin typeface="cmsy10"/>
              </a:rPr>
              <a:t>Æ</a:t>
            </a:r>
            <a:r>
              <a:rPr lang="en-US" sz="2400" dirty="0" smtClean="0">
                <a:solidFill>
                  <a:srgbClr val="FF0000"/>
                </a:solidFill>
              </a:rPr>
              <a:t> 0 </a:t>
            </a:r>
            <a:r>
              <a:rPr lang="en-US" sz="2400" dirty="0" smtClean="0">
                <a:solidFill>
                  <a:srgbClr val="FF0000"/>
                </a:solidFill>
                <a:latin typeface="cmsy10"/>
              </a:rPr>
              <a:t>·</a:t>
            </a:r>
            <a:r>
              <a:rPr lang="en-US" sz="2400" dirty="0" smtClean="0">
                <a:solidFill>
                  <a:srgbClr val="FF0000"/>
                </a:solidFill>
              </a:rPr>
              <a:t> r</a:t>
            </a:r>
            <a:r>
              <a:rPr lang="en-US" sz="2400" dirty="0" smtClean="0"/>
              <a:t>}</a:t>
            </a:r>
          </a:p>
          <a:p>
            <a:endParaRPr lang="en-US" sz="2400" dirty="0" smtClean="0"/>
          </a:p>
          <a:p>
            <a:r>
              <a:rPr lang="en-US" sz="2400" dirty="0" smtClean="0"/>
              <a:t>1) </a:t>
            </a:r>
          </a:p>
          <a:p>
            <a:r>
              <a:rPr lang="en-US" sz="2400" i="1" dirty="0" smtClean="0"/>
              <a:t>{x </a:t>
            </a:r>
            <a:r>
              <a:rPr lang="en-US" sz="2400" i="1" dirty="0" smtClean="0">
                <a:latin typeface="cmsy10"/>
              </a:rPr>
              <a:t>¸</a:t>
            </a:r>
            <a:r>
              <a:rPr lang="en-US" sz="2400" i="1" dirty="0" smtClean="0"/>
              <a:t> </a:t>
            </a:r>
            <a:r>
              <a:rPr lang="en-US" sz="2400" i="1" dirty="0" smtClean="0"/>
              <a:t>0 </a:t>
            </a:r>
            <a:r>
              <a:rPr lang="en-US" sz="2400" i="1" dirty="0" smtClean="0">
                <a:latin typeface="cmsy10"/>
              </a:rPr>
              <a:t>Æ</a:t>
            </a:r>
            <a:r>
              <a:rPr lang="en-US" sz="2400" i="1" dirty="0" smtClean="0"/>
              <a:t> </a:t>
            </a:r>
            <a:r>
              <a:rPr lang="en-US" sz="2400" i="1" dirty="0" smtClean="0"/>
              <a:t>y </a:t>
            </a:r>
            <a:r>
              <a:rPr lang="en-US" sz="2400" i="1" dirty="0" smtClean="0">
                <a:latin typeface="cmsy10"/>
              </a:rPr>
              <a:t>¸</a:t>
            </a:r>
            <a:r>
              <a:rPr lang="en-US" sz="2400" i="1" dirty="0" smtClean="0"/>
              <a:t> </a:t>
            </a:r>
            <a:r>
              <a:rPr lang="en-US" sz="2400" i="1" dirty="0" smtClean="0"/>
              <a:t>0} </a:t>
            </a:r>
            <a:r>
              <a:rPr lang="en-US" sz="2400" i="1" dirty="0" smtClean="0"/>
              <a:t>                       {x </a:t>
            </a:r>
            <a:r>
              <a:rPr lang="en-US" sz="2400" i="1" dirty="0" smtClean="0">
                <a:latin typeface="cmsy10"/>
              </a:rPr>
              <a:t>¸</a:t>
            </a:r>
            <a:r>
              <a:rPr lang="en-US" sz="2400" i="1" dirty="0" smtClean="0"/>
              <a:t> 0 </a:t>
            </a:r>
            <a:r>
              <a:rPr lang="en-US" sz="2400" i="1" dirty="0" smtClean="0">
                <a:latin typeface="cmsy10"/>
              </a:rPr>
              <a:t>Æ</a:t>
            </a:r>
            <a:r>
              <a:rPr lang="en-US" sz="2400" i="1" dirty="0" smtClean="0"/>
              <a:t> y </a:t>
            </a:r>
            <a:r>
              <a:rPr lang="en-US" sz="2400" i="1" dirty="0" smtClean="0">
                <a:latin typeface="cmsy10"/>
              </a:rPr>
              <a:t>¸</a:t>
            </a:r>
            <a:r>
              <a:rPr lang="en-US" sz="2400" i="1" dirty="0" smtClean="0"/>
              <a:t> 0}</a:t>
            </a:r>
            <a:endParaRPr lang="en-US" sz="2400" i="1" dirty="0" smtClean="0"/>
          </a:p>
          <a:p>
            <a:r>
              <a:rPr lang="en-US" sz="2400" dirty="0" smtClean="0"/>
              <a:t>    q = 0; r = x</a:t>
            </a:r>
            <a:r>
              <a:rPr lang="en-US" sz="2400" dirty="0" smtClean="0"/>
              <a:t>;            </a:t>
            </a:r>
            <a:r>
              <a:rPr lang="en-US" sz="2400" dirty="0" smtClean="0">
                <a:sym typeface="Wingdings" pitchFamily="2" charset="2"/>
              </a:rPr>
              <a:t>            skip                                                 OK</a:t>
            </a:r>
            <a:endParaRPr lang="en-US" sz="2400" dirty="0" smtClean="0"/>
          </a:p>
          <a:p>
            <a:r>
              <a:rPr lang="en-US" sz="2400" i="1" dirty="0" smtClean="0"/>
              <a:t>{x=</a:t>
            </a:r>
            <a:r>
              <a:rPr lang="en-US" sz="2400" i="1" dirty="0" err="1" smtClean="0"/>
              <a:t>qy+r</a:t>
            </a:r>
            <a:r>
              <a:rPr lang="en-US" sz="2400" i="1" dirty="0" smtClean="0"/>
              <a:t> </a:t>
            </a:r>
            <a:r>
              <a:rPr lang="en-US" sz="2400" i="1" dirty="0" smtClean="0">
                <a:solidFill>
                  <a:srgbClr val="FF0000"/>
                </a:solidFill>
                <a:latin typeface="cmsy10"/>
              </a:rPr>
              <a:t>Æ</a:t>
            </a:r>
            <a:r>
              <a:rPr lang="en-US" sz="2400" i="1" dirty="0" smtClean="0">
                <a:solidFill>
                  <a:srgbClr val="FF0000"/>
                </a:solidFill>
              </a:rPr>
              <a:t> 0 </a:t>
            </a:r>
            <a:r>
              <a:rPr lang="en-US" sz="2400" i="1" dirty="0" smtClean="0">
                <a:solidFill>
                  <a:srgbClr val="FF0000"/>
                </a:solidFill>
                <a:latin typeface="cmsy10"/>
              </a:rPr>
              <a:t>·</a:t>
            </a:r>
            <a:r>
              <a:rPr lang="en-US" sz="2400" i="1" dirty="0" smtClean="0">
                <a:solidFill>
                  <a:srgbClr val="FF0000"/>
                </a:solidFill>
              </a:rPr>
              <a:t> r</a:t>
            </a:r>
            <a:r>
              <a:rPr lang="en-US" sz="2400" i="1" dirty="0" smtClean="0"/>
              <a:t>}                      {x = 0*y + x  </a:t>
            </a:r>
            <a:r>
              <a:rPr lang="en-US" sz="2400" i="1" dirty="0" smtClean="0">
                <a:solidFill>
                  <a:srgbClr val="FF0000"/>
                </a:solidFill>
                <a:latin typeface="cmsy10"/>
              </a:rPr>
              <a:t>Æ</a:t>
            </a:r>
            <a:r>
              <a:rPr lang="en-US" sz="2400" i="1" dirty="0" smtClean="0">
                <a:solidFill>
                  <a:srgbClr val="FF0000"/>
                </a:solidFill>
              </a:rPr>
              <a:t>  0 </a:t>
            </a:r>
            <a:r>
              <a:rPr lang="en-US" sz="2400" i="1" dirty="0" smtClean="0">
                <a:solidFill>
                  <a:srgbClr val="FF0000"/>
                </a:solidFill>
                <a:latin typeface="cmsy10"/>
              </a:rPr>
              <a:t>·</a:t>
            </a:r>
            <a:r>
              <a:rPr lang="en-US" sz="2400" i="1" dirty="0" smtClean="0">
                <a:solidFill>
                  <a:srgbClr val="FF0000"/>
                </a:solidFill>
              </a:rPr>
              <a:t> x</a:t>
            </a:r>
            <a:r>
              <a:rPr lang="en-US" sz="2400" i="1" dirty="0" smtClean="0"/>
              <a:t>}</a:t>
            </a:r>
          </a:p>
          <a:p>
            <a:endParaRPr lang="en-US" sz="2400" dirty="0" smtClean="0"/>
          </a:p>
          <a:p>
            <a:r>
              <a:rPr lang="en-US" sz="2400" dirty="0" smtClean="0"/>
              <a:t>2) </a:t>
            </a:r>
          </a:p>
          <a:p>
            <a:r>
              <a:rPr lang="en-US" sz="2400" i="1" dirty="0" smtClean="0"/>
              <a:t>{x=</a:t>
            </a:r>
            <a:r>
              <a:rPr lang="en-US" sz="2400" i="1" dirty="0" err="1" smtClean="0"/>
              <a:t>qy+r</a:t>
            </a:r>
            <a:r>
              <a:rPr lang="en-US" sz="2400" i="1" dirty="0" smtClean="0"/>
              <a:t> </a:t>
            </a:r>
            <a:r>
              <a:rPr lang="en-US" sz="2400" i="1" dirty="0" smtClean="0">
                <a:solidFill>
                  <a:srgbClr val="FF0000"/>
                </a:solidFill>
                <a:latin typeface="cmsy10"/>
              </a:rPr>
              <a:t>Æ</a:t>
            </a:r>
            <a:r>
              <a:rPr lang="en-US" sz="2400" i="1" dirty="0" smtClean="0">
                <a:solidFill>
                  <a:srgbClr val="FF0000"/>
                </a:solidFill>
              </a:rPr>
              <a:t> 0 </a:t>
            </a:r>
            <a:r>
              <a:rPr lang="en-US" sz="2400" i="1" dirty="0" smtClean="0">
                <a:solidFill>
                  <a:srgbClr val="FF0000"/>
                </a:solidFill>
                <a:latin typeface="cmsy10"/>
              </a:rPr>
              <a:t>·</a:t>
            </a:r>
            <a:r>
              <a:rPr lang="en-US" sz="2400" i="1" dirty="0" smtClean="0">
                <a:solidFill>
                  <a:srgbClr val="FF0000"/>
                </a:solidFill>
              </a:rPr>
              <a:t> r </a:t>
            </a:r>
            <a:r>
              <a:rPr lang="en-US" sz="2400" i="1" dirty="0" smtClean="0">
                <a:latin typeface="cmsy10"/>
              </a:rPr>
              <a:t>Æ</a:t>
            </a:r>
            <a:r>
              <a:rPr lang="en-US" sz="2400" i="1" dirty="0" smtClean="0"/>
              <a:t> </a:t>
            </a:r>
            <a:r>
              <a:rPr lang="en-US" sz="2400" i="1" dirty="0" smtClean="0"/>
              <a:t>r </a:t>
            </a:r>
            <a:r>
              <a:rPr lang="en-US" sz="2400" i="1" dirty="0" smtClean="0">
                <a:latin typeface="cmsy10"/>
              </a:rPr>
              <a:t>¸</a:t>
            </a:r>
            <a:r>
              <a:rPr lang="en-US" sz="2400" i="1" dirty="0" smtClean="0"/>
              <a:t> </a:t>
            </a:r>
            <a:r>
              <a:rPr lang="en-US" sz="2400" i="1" dirty="0" smtClean="0"/>
              <a:t>y</a:t>
            </a:r>
            <a:r>
              <a:rPr lang="en-US" sz="2400" i="1" dirty="0" smtClean="0"/>
              <a:t>}                      {x=</a:t>
            </a:r>
            <a:r>
              <a:rPr lang="en-US" sz="2400" i="1" dirty="0" err="1" smtClean="0"/>
              <a:t>qy+r</a:t>
            </a:r>
            <a:r>
              <a:rPr lang="en-US" sz="2400" i="1" dirty="0" smtClean="0"/>
              <a:t> </a:t>
            </a:r>
            <a:r>
              <a:rPr lang="en-US" sz="2400" i="1" dirty="0" smtClean="0">
                <a:solidFill>
                  <a:srgbClr val="FF0000"/>
                </a:solidFill>
                <a:latin typeface="cmsy10"/>
              </a:rPr>
              <a:t>Æ </a:t>
            </a:r>
            <a:r>
              <a:rPr lang="en-US" sz="2400" i="1" dirty="0" smtClean="0">
                <a:solidFill>
                  <a:srgbClr val="FF0000"/>
                </a:solidFill>
              </a:rPr>
              <a:t>0 </a:t>
            </a:r>
            <a:r>
              <a:rPr lang="en-US" sz="2400" i="1" dirty="0" smtClean="0">
                <a:solidFill>
                  <a:srgbClr val="FF0000"/>
                </a:solidFill>
                <a:latin typeface="cmsy10"/>
              </a:rPr>
              <a:t>·</a:t>
            </a:r>
            <a:r>
              <a:rPr lang="en-US" sz="2400" i="1" dirty="0" smtClean="0">
                <a:solidFill>
                  <a:srgbClr val="FF0000"/>
                </a:solidFill>
              </a:rPr>
              <a:t> r </a:t>
            </a:r>
            <a:r>
              <a:rPr lang="en-US" sz="2400" i="1" dirty="0" smtClean="0">
                <a:latin typeface="cmsy10"/>
              </a:rPr>
              <a:t>Æ</a:t>
            </a:r>
            <a:r>
              <a:rPr lang="en-US" sz="2400" i="1" dirty="0" smtClean="0"/>
              <a:t> r </a:t>
            </a:r>
            <a:r>
              <a:rPr lang="en-US" sz="2400" i="1" dirty="0" smtClean="0">
                <a:latin typeface="cmsy10"/>
              </a:rPr>
              <a:t>¸</a:t>
            </a:r>
            <a:r>
              <a:rPr lang="en-US" sz="2400" i="1" dirty="0" smtClean="0"/>
              <a:t> y}</a:t>
            </a:r>
            <a:endParaRPr lang="en-US" sz="2400" i="1" dirty="0" smtClean="0"/>
          </a:p>
          <a:p>
            <a:r>
              <a:rPr lang="en-US" sz="2400" dirty="0" smtClean="0"/>
              <a:t>   r = r-y; q = q+1</a:t>
            </a:r>
            <a:r>
              <a:rPr lang="en-US" sz="2400" dirty="0" smtClean="0"/>
              <a:t>;                     </a:t>
            </a:r>
            <a:r>
              <a:rPr lang="en-US" sz="2400" dirty="0" smtClean="0">
                <a:sym typeface="Wingdings" pitchFamily="2" charset="2"/>
              </a:rPr>
              <a:t>             skip                                           OK</a:t>
            </a:r>
            <a:endParaRPr lang="en-US" sz="2400" dirty="0" smtClean="0"/>
          </a:p>
          <a:p>
            <a:r>
              <a:rPr lang="en-US" sz="2400" i="1" dirty="0" smtClean="0"/>
              <a:t>{x=</a:t>
            </a:r>
            <a:r>
              <a:rPr lang="en-US" sz="2400" i="1" dirty="0" err="1" smtClean="0"/>
              <a:t>qy+r</a:t>
            </a:r>
            <a:r>
              <a:rPr lang="en-US" sz="2400" i="1" dirty="0" smtClean="0"/>
              <a:t> </a:t>
            </a:r>
            <a:r>
              <a:rPr lang="en-US" sz="2400" i="1" dirty="0" smtClean="0">
                <a:solidFill>
                  <a:srgbClr val="FF0000"/>
                </a:solidFill>
                <a:latin typeface="cmsy10"/>
              </a:rPr>
              <a:t>Æ</a:t>
            </a:r>
            <a:r>
              <a:rPr lang="en-US" sz="2400" i="1" dirty="0" smtClean="0">
                <a:solidFill>
                  <a:srgbClr val="FF0000"/>
                </a:solidFill>
              </a:rPr>
              <a:t> 0 </a:t>
            </a:r>
            <a:r>
              <a:rPr lang="en-US" sz="2400" i="1" dirty="0" smtClean="0">
                <a:solidFill>
                  <a:srgbClr val="FF0000"/>
                </a:solidFill>
                <a:latin typeface="cmsy10"/>
              </a:rPr>
              <a:t>·</a:t>
            </a:r>
            <a:r>
              <a:rPr lang="en-US" sz="2400" i="1" dirty="0" smtClean="0">
                <a:solidFill>
                  <a:srgbClr val="FF0000"/>
                </a:solidFill>
              </a:rPr>
              <a:t> r</a:t>
            </a:r>
            <a:r>
              <a:rPr lang="en-US" sz="2400" i="1" dirty="0" smtClean="0"/>
              <a:t>}                                    {x = (q+1)y + r-y </a:t>
            </a:r>
            <a:r>
              <a:rPr lang="en-US" sz="2400" i="1" dirty="0" smtClean="0">
                <a:solidFill>
                  <a:srgbClr val="FF0000"/>
                </a:solidFill>
                <a:latin typeface="cmsy10"/>
              </a:rPr>
              <a:t>Æ</a:t>
            </a:r>
            <a:r>
              <a:rPr lang="en-US" sz="2400" i="1" dirty="0" smtClean="0">
                <a:solidFill>
                  <a:srgbClr val="FF0000"/>
                </a:solidFill>
              </a:rPr>
              <a:t> 0 </a:t>
            </a:r>
            <a:r>
              <a:rPr lang="en-US" sz="2400" i="1" dirty="0" smtClean="0">
                <a:solidFill>
                  <a:srgbClr val="FF0000"/>
                </a:solidFill>
                <a:latin typeface="cmsy10"/>
              </a:rPr>
              <a:t>·</a:t>
            </a:r>
            <a:r>
              <a:rPr lang="en-US" sz="2400" i="1" dirty="0" smtClean="0">
                <a:solidFill>
                  <a:srgbClr val="FF0000"/>
                </a:solidFill>
              </a:rPr>
              <a:t> r-y</a:t>
            </a:r>
            <a:r>
              <a:rPr lang="en-US" sz="2400" i="1" dirty="0" smtClean="0"/>
              <a:t>}</a:t>
            </a:r>
            <a:endParaRPr lang="en-US" sz="2400" i="1" dirty="0" smtClean="0"/>
          </a:p>
          <a:p>
            <a:endParaRPr lang="en-US" sz="2400" dirty="0" smtClean="0"/>
          </a:p>
          <a:p>
            <a:r>
              <a:rPr lang="en-US" sz="2400" dirty="0" smtClean="0"/>
              <a:t>3)</a:t>
            </a:r>
          </a:p>
          <a:p>
            <a:r>
              <a:rPr lang="en-US" sz="2400" i="1" dirty="0" smtClean="0"/>
              <a:t>{x=</a:t>
            </a:r>
            <a:r>
              <a:rPr lang="en-US" sz="2400" i="1" dirty="0" err="1" smtClean="0"/>
              <a:t>qy+r</a:t>
            </a:r>
            <a:r>
              <a:rPr lang="en-US" sz="2400" i="1" dirty="0" smtClean="0"/>
              <a:t> </a:t>
            </a:r>
            <a:r>
              <a:rPr lang="en-US" sz="2400" i="1" dirty="0" smtClean="0">
                <a:solidFill>
                  <a:srgbClr val="FF0000"/>
                </a:solidFill>
                <a:latin typeface="cmsy10"/>
              </a:rPr>
              <a:t>Æ</a:t>
            </a:r>
            <a:r>
              <a:rPr lang="en-US" sz="2400" i="1" dirty="0" smtClean="0">
                <a:solidFill>
                  <a:srgbClr val="FF0000"/>
                </a:solidFill>
              </a:rPr>
              <a:t> 0 </a:t>
            </a:r>
            <a:r>
              <a:rPr lang="en-US" sz="2400" i="1" dirty="0" smtClean="0">
                <a:solidFill>
                  <a:srgbClr val="FF0000"/>
                </a:solidFill>
                <a:latin typeface="cmsy10"/>
              </a:rPr>
              <a:t>·</a:t>
            </a:r>
            <a:r>
              <a:rPr lang="en-US" sz="2400" i="1" dirty="0" smtClean="0">
                <a:solidFill>
                  <a:srgbClr val="FF0000"/>
                </a:solidFill>
              </a:rPr>
              <a:t> r </a:t>
            </a:r>
            <a:r>
              <a:rPr lang="en-US" sz="2400" i="1" dirty="0" smtClean="0">
                <a:latin typeface="cmsy10"/>
              </a:rPr>
              <a:t>Æ</a:t>
            </a:r>
            <a:r>
              <a:rPr lang="en-US" sz="2400" i="1" dirty="0" smtClean="0"/>
              <a:t> </a:t>
            </a:r>
            <a:r>
              <a:rPr lang="en-US" sz="2400" i="1" dirty="0" smtClean="0"/>
              <a:t>r &lt; y</a:t>
            </a:r>
            <a:r>
              <a:rPr lang="en-US" sz="2400" i="1" dirty="0" smtClean="0"/>
              <a:t>}                        OK</a:t>
            </a:r>
            <a:endParaRPr lang="en-US" sz="2400" i="1" dirty="0" smtClean="0"/>
          </a:p>
          <a:p>
            <a:r>
              <a:rPr lang="en-US" sz="2400" dirty="0" smtClean="0">
                <a:sym typeface="Wingdings" pitchFamily="2" charset="2"/>
              </a:rPr>
              <a:t>           Skip                                </a:t>
            </a:r>
            <a:endParaRPr lang="en-US" sz="2400" dirty="0" smtClean="0">
              <a:sym typeface="Wingdings" pitchFamily="2" charset="2"/>
            </a:endParaRPr>
          </a:p>
          <a:p>
            <a:r>
              <a:rPr lang="en-US" sz="2400" i="1" dirty="0" smtClean="0">
                <a:sym typeface="Wingdings" pitchFamily="2" charset="2"/>
              </a:rPr>
              <a:t>{x =</a:t>
            </a:r>
            <a:r>
              <a:rPr lang="en-US" sz="2400" i="1" dirty="0" err="1" smtClean="0">
                <a:sym typeface="Wingdings" pitchFamily="2" charset="2"/>
              </a:rPr>
              <a:t>qy+r</a:t>
            </a:r>
            <a:r>
              <a:rPr lang="en-US" sz="2400" i="1" dirty="0" smtClean="0">
                <a:sym typeface="Wingdings" pitchFamily="2" charset="2"/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  <a:latin typeface="cmsy10"/>
                <a:sym typeface="Wingdings" pitchFamily="2" charset="2"/>
              </a:rPr>
              <a:t>Æ</a:t>
            </a:r>
            <a:r>
              <a:rPr lang="en-US" sz="2400" i="1" dirty="0" smtClean="0">
                <a:solidFill>
                  <a:srgbClr val="FF0000"/>
                </a:solidFill>
                <a:sym typeface="Wingdings" pitchFamily="2" charset="2"/>
              </a:rPr>
              <a:t> 0 </a:t>
            </a:r>
            <a:r>
              <a:rPr lang="en-US" sz="2400" i="1" dirty="0" smtClean="0">
                <a:solidFill>
                  <a:srgbClr val="FF0000"/>
                </a:solidFill>
                <a:latin typeface="cmsy10"/>
                <a:sym typeface="Wingdings" pitchFamily="2" charset="2"/>
              </a:rPr>
              <a:t>·</a:t>
            </a:r>
            <a:r>
              <a:rPr lang="en-US" sz="2400" i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  <a:sym typeface="Wingdings" pitchFamily="2" charset="2"/>
              </a:rPr>
              <a:t>r </a:t>
            </a:r>
            <a:r>
              <a:rPr lang="en-US" sz="2400" i="1" dirty="0" smtClean="0">
                <a:sym typeface="Wingdings" pitchFamily="2" charset="2"/>
              </a:rPr>
              <a:t>&lt; y}</a:t>
            </a: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Attempt 2, proof succeeded even though </a:t>
            </a:r>
          </a:p>
          <a:p>
            <a:pPr lvl="1"/>
            <a:r>
              <a:rPr lang="en-US" dirty="0" smtClean="0"/>
              <a:t>Precondition of program: </a:t>
            </a:r>
            <a:r>
              <a:rPr lang="en-US" i="1" dirty="0" smtClean="0"/>
              <a:t>y </a:t>
            </a:r>
            <a:r>
              <a:rPr lang="en-US" i="1" dirty="0" smtClean="0">
                <a:latin typeface="cmsy10"/>
              </a:rPr>
              <a:t>¸</a:t>
            </a:r>
            <a:r>
              <a:rPr lang="en-US" i="1" dirty="0" smtClean="0"/>
              <a:t> 0</a:t>
            </a:r>
          </a:p>
          <a:p>
            <a:pPr lvl="1"/>
            <a:r>
              <a:rPr lang="en-US" dirty="0" err="1" smtClean="0"/>
              <a:t>Postcondition</a:t>
            </a:r>
            <a:r>
              <a:rPr lang="en-US" dirty="0" smtClean="0"/>
              <a:t> of program</a:t>
            </a:r>
            <a:r>
              <a:rPr lang="en-US" i="1" dirty="0" smtClean="0"/>
              <a:t>: y &gt; 0</a:t>
            </a:r>
          </a:p>
          <a:p>
            <a:pPr lvl="1"/>
            <a:r>
              <a:rPr lang="en-US" dirty="0" smtClean="0"/>
              <a:t>Program did not change </a:t>
            </a:r>
            <a:r>
              <a:rPr lang="en-US" i="1" dirty="0" smtClean="0"/>
              <a:t>y !</a:t>
            </a:r>
          </a:p>
          <a:p>
            <a:r>
              <a:rPr lang="en-US" dirty="0" smtClean="0"/>
              <a:t>What went wrong?</a:t>
            </a:r>
          </a:p>
          <a:p>
            <a:r>
              <a:rPr lang="en-US" dirty="0" smtClean="0"/>
              <a:t>Nothing:</a:t>
            </a:r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nference rules for Hoare logic are sound </a:t>
            </a:r>
            <a:r>
              <a:rPr lang="en-US" dirty="0" smtClean="0">
                <a:solidFill>
                  <a:srgbClr val="FF0000"/>
                </a:solidFill>
              </a:rPr>
              <a:t>provided statements terminate</a:t>
            </a:r>
          </a:p>
          <a:p>
            <a:pPr lvl="1"/>
            <a:r>
              <a:rPr lang="en-US" dirty="0" smtClean="0"/>
              <a:t>If y = 0, program does not terminate.</a:t>
            </a:r>
          </a:p>
          <a:p>
            <a:r>
              <a:rPr lang="en-US" dirty="0" smtClean="0"/>
              <a:t>Exercise: try to verify program with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P = {x=</a:t>
            </a:r>
            <a:r>
              <a:rPr lang="en-US" dirty="0" err="1" smtClean="0"/>
              <a:t>qy+r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y </a:t>
            </a:r>
            <a:r>
              <a:rPr lang="en-US" dirty="0" smtClean="0">
                <a:latin typeface="cmsy10"/>
              </a:rPr>
              <a:t>¸</a:t>
            </a:r>
            <a:r>
              <a:rPr lang="en-US" dirty="0" smtClean="0"/>
              <a:t> 0}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Does it go through??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Finding the right invariant is a creative process</a:t>
            </a:r>
          </a:p>
          <a:p>
            <a:pPr lvl="1"/>
            <a:r>
              <a:rPr lang="en-US" dirty="0" smtClean="0"/>
              <a:t>often you can look at the pre- and post-conditions of loop to guess</a:t>
            </a:r>
          </a:p>
          <a:p>
            <a:r>
              <a:rPr lang="en-US" dirty="0" smtClean="0"/>
              <a:t>Proving termination: find some quantity that</a:t>
            </a:r>
          </a:p>
          <a:p>
            <a:pPr lvl="2"/>
            <a:r>
              <a:rPr lang="en-US" dirty="0" smtClean="0"/>
              <a:t>s</a:t>
            </a:r>
            <a:r>
              <a:rPr lang="en-US" dirty="0" smtClean="0"/>
              <a:t>trictly decreases in each iteration</a:t>
            </a:r>
          </a:p>
          <a:p>
            <a:pPr lvl="2"/>
            <a:r>
              <a:rPr lang="en-US" dirty="0" smtClean="0"/>
              <a:t>c</a:t>
            </a:r>
            <a:r>
              <a:rPr lang="en-US" dirty="0" smtClean="0"/>
              <a:t>annot decrease indefinitely</a:t>
            </a:r>
          </a:p>
          <a:p>
            <a:pPr lvl="2"/>
            <a:r>
              <a:rPr lang="en-US" dirty="0" smtClean="0"/>
              <a:t>f</a:t>
            </a:r>
            <a:r>
              <a:rPr lang="en-US" dirty="0" smtClean="0"/>
              <a:t>ormal approach: well-founded sets</a:t>
            </a:r>
          </a:p>
          <a:p>
            <a:r>
              <a:rPr lang="en-US" dirty="0" smtClean="0"/>
              <a:t>Modern theorem-</a:t>
            </a:r>
            <a:r>
              <a:rPr lang="en-US" dirty="0" err="1" smtClean="0"/>
              <a:t>provers</a:t>
            </a:r>
            <a:r>
              <a:rPr lang="en-US" dirty="0" smtClean="0"/>
              <a:t> can sometimes find invariants and prove termination on their own in many problems</a:t>
            </a:r>
          </a:p>
          <a:p>
            <a:pPr lvl="1"/>
            <a:r>
              <a:rPr lang="en-US" dirty="0" smtClean="0"/>
              <a:t>But  they may also fail, and then you must step in</a:t>
            </a:r>
          </a:p>
          <a:p>
            <a:pPr lvl="1"/>
            <a:r>
              <a:rPr lang="en-US" dirty="0" smtClean="0"/>
              <a:t>Analogy: indefinite integration in calculus </a:t>
            </a:r>
          </a:p>
          <a:p>
            <a:pPr lvl="2"/>
            <a:r>
              <a:rPr lang="en-US" dirty="0" smtClean="0"/>
              <a:t> the system has a bunch of rules but they may fail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15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634</Words>
  <Application>Microsoft Office PowerPoint</Application>
  <PresentationFormat>On-screen Show (4:3)</PresentationFormat>
  <Paragraphs>90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CMMI7</vt:lpstr>
      <vt:lpstr>CMMI10</vt:lpstr>
      <vt:lpstr>CMMI8</vt:lpstr>
      <vt:lpstr>cmsy10</vt:lpstr>
      <vt:lpstr>Wingdings</vt:lpstr>
      <vt:lpstr>Office Theme</vt:lpstr>
      <vt:lpstr>Microsoft Equation 3.0</vt:lpstr>
      <vt:lpstr>Hoare logic</vt:lpstr>
      <vt:lpstr>Hoare logic</vt:lpstr>
      <vt:lpstr>Verification Rules</vt:lpstr>
      <vt:lpstr>Example</vt:lpstr>
      <vt:lpstr>Attempt 1</vt:lpstr>
      <vt:lpstr>Attempt 2</vt:lpstr>
      <vt:lpstr>Question</vt:lpstr>
      <vt:lpstr>Remarks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Hoare logic</dc:title>
  <dc:creator> </dc:creator>
  <cp:lastModifiedBy> </cp:lastModifiedBy>
  <cp:revision>8</cp:revision>
  <dcterms:created xsi:type="dcterms:W3CDTF">2010-11-10T20:46:20Z</dcterms:created>
  <dcterms:modified xsi:type="dcterms:W3CDTF">2010-11-10T22:49:09Z</dcterms:modified>
</cp:coreProperties>
</file>