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57" r:id="rId5"/>
    <p:sldId id="266" r:id="rId6"/>
    <p:sldId id="26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42"/>
    <a:srgbClr val="1728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ECTIA%20BA\Desktop\No%20Country%202%20-%20Power%20BI\xxx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ECTIA%20BA\Desktop\No%20Country%202%20-%20Power%20BI\xx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9.5111655773420511E-3"/>
          <c:y val="0.12443552909825716"/>
          <c:w val="0.98097766884531568"/>
          <c:h val="0.8755644709017426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Inflación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6"/>
              <c:layout>
                <c:manualLayout>
                  <c:x val="-2.6407098061615054E-3"/>
                  <c:y val="7.7233487784586441E-2"/>
                </c:manualLayout>
              </c:layout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4-4445-9DFC-6BD5958204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/>
                </a:pPr>
                <a:endParaRPr lang="es-AR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Hoja1!$A$2:$A$22</c:f>
              <c:numCache>
                <c:formatCode>General</c:formatCode>
                <c:ptCount val="2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  <c:pt idx="18">
                  <c:v>2021</c:v>
                </c:pt>
                <c:pt idx="19">
                  <c:v>2022</c:v>
                </c:pt>
                <c:pt idx="20">
                  <c:v>2023</c:v>
                </c:pt>
              </c:numCache>
            </c:numRef>
          </c:cat>
          <c:val>
            <c:numRef>
              <c:f>Hoja1!$B$2:$B$22</c:f>
              <c:numCache>
                <c:formatCode>General</c:formatCode>
                <c:ptCount val="21"/>
                <c:pt idx="0">
                  <c:v>2.27</c:v>
                </c:pt>
                <c:pt idx="1">
                  <c:v>2.68</c:v>
                </c:pt>
                <c:pt idx="2">
                  <c:v>3.39</c:v>
                </c:pt>
                <c:pt idx="3">
                  <c:v>3.23</c:v>
                </c:pt>
                <c:pt idx="4">
                  <c:v>2.85</c:v>
                </c:pt>
                <c:pt idx="5">
                  <c:v>3.84</c:v>
                </c:pt>
                <c:pt idx="6">
                  <c:v>-0.36</c:v>
                </c:pt>
                <c:pt idx="7">
                  <c:v>1.64</c:v>
                </c:pt>
                <c:pt idx="8">
                  <c:v>3.16</c:v>
                </c:pt>
                <c:pt idx="9">
                  <c:v>2.0699999999999998</c:v>
                </c:pt>
                <c:pt idx="10">
                  <c:v>1.46</c:v>
                </c:pt>
                <c:pt idx="11">
                  <c:v>1.62</c:v>
                </c:pt>
                <c:pt idx="12">
                  <c:v>0.12</c:v>
                </c:pt>
                <c:pt idx="13">
                  <c:v>1.26</c:v>
                </c:pt>
                <c:pt idx="14">
                  <c:v>2.13</c:v>
                </c:pt>
                <c:pt idx="15">
                  <c:v>2.44</c:v>
                </c:pt>
                <c:pt idx="16">
                  <c:v>1.81</c:v>
                </c:pt>
                <c:pt idx="17">
                  <c:v>1.23</c:v>
                </c:pt>
                <c:pt idx="18">
                  <c:v>4.7</c:v>
                </c:pt>
                <c:pt idx="19">
                  <c:v>8</c:v>
                </c:pt>
                <c:pt idx="20">
                  <c:v>4.12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3244-4445-9DFC-6BD5958204B9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Rendimiento SPY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Pt>
            <c:idx val="5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3244-4445-9DFC-6BD5958204B9}"/>
              </c:ext>
            </c:extLst>
          </c:dPt>
          <c:dPt>
            <c:idx val="8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3244-4445-9DFC-6BD5958204B9}"/>
              </c:ext>
            </c:extLst>
          </c:dPt>
          <c:dPt>
            <c:idx val="15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7-3244-4445-9DFC-6BD5958204B9}"/>
              </c:ext>
            </c:extLst>
          </c:dPt>
          <c:dPt>
            <c:idx val="19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244-4445-9DFC-6BD5958204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/>
                </a:pPr>
                <a:endParaRPr lang="es-AR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Hoja1!$A$2:$A$22</c:f>
              <c:numCache>
                <c:formatCode>General</c:formatCode>
                <c:ptCount val="2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  <c:pt idx="18">
                  <c:v>2021</c:v>
                </c:pt>
                <c:pt idx="19">
                  <c:v>2022</c:v>
                </c:pt>
                <c:pt idx="20">
                  <c:v>2023</c:v>
                </c:pt>
              </c:numCache>
            </c:numRef>
          </c:cat>
          <c:val>
            <c:numRef>
              <c:f>Hoja1!$D$2:$D$22</c:f>
              <c:numCache>
                <c:formatCode>General</c:formatCode>
                <c:ptCount val="21"/>
                <c:pt idx="0">
                  <c:v>24.18</c:v>
                </c:pt>
                <c:pt idx="1">
                  <c:v>10.75</c:v>
                </c:pt>
                <c:pt idx="2">
                  <c:v>5.32</c:v>
                </c:pt>
                <c:pt idx="3">
                  <c:v>13.84</c:v>
                </c:pt>
                <c:pt idx="4">
                  <c:v>5.33</c:v>
                </c:pt>
                <c:pt idx="5">
                  <c:v>-36.24</c:v>
                </c:pt>
                <c:pt idx="6">
                  <c:v>22.65</c:v>
                </c:pt>
                <c:pt idx="7">
                  <c:v>13.14</c:v>
                </c:pt>
                <c:pt idx="8">
                  <c:v>0.85</c:v>
                </c:pt>
                <c:pt idx="9">
                  <c:v>14.17</c:v>
                </c:pt>
                <c:pt idx="10">
                  <c:v>29</c:v>
                </c:pt>
                <c:pt idx="11">
                  <c:v>14.56</c:v>
                </c:pt>
                <c:pt idx="12">
                  <c:v>1.29</c:v>
                </c:pt>
                <c:pt idx="13">
                  <c:v>13.59</c:v>
                </c:pt>
                <c:pt idx="14">
                  <c:v>20.78</c:v>
                </c:pt>
                <c:pt idx="15">
                  <c:v>-5.25</c:v>
                </c:pt>
                <c:pt idx="16">
                  <c:v>31.09</c:v>
                </c:pt>
                <c:pt idx="17">
                  <c:v>17.239999999999998</c:v>
                </c:pt>
                <c:pt idx="18">
                  <c:v>30.51</c:v>
                </c:pt>
                <c:pt idx="19">
                  <c:v>-18.649999999999999</c:v>
                </c:pt>
                <c:pt idx="20">
                  <c:v>26.71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A-3244-4445-9DFC-6BD5958204B9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</c:dLbls>
        <c:gapWidth val="95"/>
        <c:axId val="143740928"/>
        <c:axId val="143743232"/>
      </c:barChart>
      <c:catAx>
        <c:axId val="143740928"/>
        <c:scaling>
          <c:orientation val="minMax"/>
        </c:scaling>
        <c:delete val="1"/>
        <c:axPos val="b"/>
        <c:numFmt formatCode="General" sourceLinked="1"/>
        <c:majorTickMark val="none"/>
        <c:minorTickMark val="cross"/>
        <c:tickLblPos val="nextTo"/>
        <c:crossAx val="143743232"/>
        <c:crosses val="autoZero"/>
        <c:auto val="1"/>
        <c:lblAlgn val="ctr"/>
        <c:lblOffset val="100"/>
        <c:noMultiLvlLbl val="1"/>
      </c:catAx>
      <c:valAx>
        <c:axId val="143743232"/>
        <c:scaling>
          <c:orientation val="minMax"/>
        </c:scaling>
        <c:delete val="1"/>
        <c:axPos val="l"/>
        <c:numFmt formatCode="General" sourceLinked="1"/>
        <c:majorTickMark val="none"/>
        <c:minorTickMark val="cross"/>
        <c:tickLblPos val="nextTo"/>
        <c:crossAx val="1437409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94786629341397521"/>
          <c:y val="0.89502167109290409"/>
          <c:w val="3.3174444502737405E-2"/>
          <c:h val="6.6748886821358197E-2"/>
        </c:manualLayout>
      </c:layout>
      <c:overlay val="1"/>
      <c:txPr>
        <a:bodyPr/>
        <a:lstStyle/>
        <a:p>
          <a:pPr>
            <a:defRPr sz="2000"/>
          </a:pPr>
          <a:endParaRPr lang="es-AR"/>
        </a:p>
      </c:txPr>
    </c:legend>
    <c:plotVisOnly val="1"/>
    <c:dispBlanksAs val="zero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Hoja2!$B$1</c:f>
              <c:strCache>
                <c:ptCount val="1"/>
                <c:pt idx="0">
                  <c:v>Inflacion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/>
                </a:pPr>
                <a:endParaRPr lang="es-AR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Hoja2!$A$2:$A$15</c:f>
              <c:numCache>
                <c:formatCode>General</c:formatCode>
                <c:ptCount val="1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</c:numCache>
            </c:numRef>
          </c:cat>
          <c:val>
            <c:numRef>
              <c:f>Hoja2!$B$2:$B$15</c:f>
              <c:numCache>
                <c:formatCode>General</c:formatCode>
                <c:ptCount val="14"/>
                <c:pt idx="0">
                  <c:v>2.19</c:v>
                </c:pt>
                <c:pt idx="1">
                  <c:v>2.23</c:v>
                </c:pt>
                <c:pt idx="2">
                  <c:v>2.2400000000000002</c:v>
                </c:pt>
                <c:pt idx="3">
                  <c:v>2.25</c:v>
                </c:pt>
                <c:pt idx="4">
                  <c:v>2.25</c:v>
                </c:pt>
                <c:pt idx="5">
                  <c:v>2.2400000000000002</c:v>
                </c:pt>
                <c:pt idx="6">
                  <c:v>2.23</c:v>
                </c:pt>
                <c:pt idx="7">
                  <c:v>2.21</c:v>
                </c:pt>
                <c:pt idx="8">
                  <c:v>2.17</c:v>
                </c:pt>
                <c:pt idx="9">
                  <c:v>2.13</c:v>
                </c:pt>
                <c:pt idx="10">
                  <c:v>2.09</c:v>
                </c:pt>
                <c:pt idx="11">
                  <c:v>2.0699999999999998</c:v>
                </c:pt>
                <c:pt idx="12">
                  <c:v>2</c:v>
                </c:pt>
                <c:pt idx="13">
                  <c:v>1.9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8929-4AD0-9331-A955FC3FAFD1}"/>
            </c:ext>
          </c:extLst>
        </c:ser>
        <c:ser>
          <c:idx val="1"/>
          <c:order val="1"/>
          <c:tx>
            <c:strRef>
              <c:f>Hoja2!$C$1</c:f>
              <c:strCache>
                <c:ptCount val="1"/>
                <c:pt idx="0">
                  <c:v>Rendimiento SPY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2-8929-4AD0-9331-A955FC3FAFD1}"/>
              </c:ext>
            </c:extLst>
          </c:dPt>
          <c:dPt>
            <c:idx val="1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8929-4AD0-9331-A955FC3FAFD1}"/>
              </c:ext>
            </c:extLst>
          </c:dPt>
          <c:dPt>
            <c:idx val="2"/>
            <c:invertIfNegative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6-8929-4AD0-9331-A955FC3FAF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/>
                </a:pPr>
                <a:endParaRPr lang="es-AR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Hoja2!$A$2:$A$15</c:f>
              <c:numCache>
                <c:formatCode>General</c:formatCode>
                <c:ptCount val="1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</c:numCache>
            </c:numRef>
          </c:cat>
          <c:val>
            <c:numRef>
              <c:f>Hoja2!$C$2:$C$15</c:f>
              <c:numCache>
                <c:formatCode>General</c:formatCode>
                <c:ptCount val="14"/>
                <c:pt idx="0">
                  <c:v>1.38</c:v>
                </c:pt>
                <c:pt idx="1">
                  <c:v>1.88</c:v>
                </c:pt>
                <c:pt idx="2">
                  <c:v>2.29</c:v>
                </c:pt>
                <c:pt idx="3">
                  <c:v>2.67</c:v>
                </c:pt>
                <c:pt idx="4">
                  <c:v>3.05</c:v>
                </c:pt>
                <c:pt idx="5">
                  <c:v>3.42</c:v>
                </c:pt>
                <c:pt idx="6">
                  <c:v>3.85</c:v>
                </c:pt>
                <c:pt idx="7">
                  <c:v>4.3099999999999996</c:v>
                </c:pt>
                <c:pt idx="8">
                  <c:v>4.83</c:v>
                </c:pt>
                <c:pt idx="9">
                  <c:v>5.42</c:v>
                </c:pt>
                <c:pt idx="10">
                  <c:v>6.12</c:v>
                </c:pt>
                <c:pt idx="11">
                  <c:v>6.99</c:v>
                </c:pt>
                <c:pt idx="12">
                  <c:v>8.0399999999999991</c:v>
                </c:pt>
                <c:pt idx="13">
                  <c:v>9.23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7-8929-4AD0-9331-A955FC3FAFD1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</c:dLbls>
        <c:gapWidth val="150"/>
        <c:axId val="150976384"/>
        <c:axId val="151045248"/>
      </c:barChart>
      <c:catAx>
        <c:axId val="150976384"/>
        <c:scaling>
          <c:orientation val="minMax"/>
        </c:scaling>
        <c:delete val="1"/>
        <c:axPos val="b"/>
        <c:numFmt formatCode="General" sourceLinked="1"/>
        <c:majorTickMark val="cross"/>
        <c:minorTickMark val="cross"/>
        <c:tickLblPos val="nextTo"/>
        <c:crossAx val="151045248"/>
        <c:crosses val="autoZero"/>
        <c:auto val="1"/>
        <c:lblAlgn val="ctr"/>
        <c:lblOffset val="100"/>
        <c:noMultiLvlLbl val="1"/>
      </c:catAx>
      <c:valAx>
        <c:axId val="151045248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150976384"/>
        <c:crosses val="autoZero"/>
        <c:crossBetween val="between"/>
      </c:valAx>
    </c:plotArea>
    <c:plotVisOnly val="1"/>
    <c:dispBlanksAs val="zero"/>
    <c:showDLblsOverMax val="1"/>
  </c:chart>
  <c:externalData r:id="rId1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0B599-5D88-4638-8000-4A353B84DA0A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7C77A-40F4-4AA3-A096-2D3F9865D37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7C77A-40F4-4AA3-A096-2D3F9865D37C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CONECTIA BA\Desktop\No Country 2 - Power BI\chanch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44032" cy="685800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928662" y="642918"/>
            <a:ext cx="70219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b="1" dirty="0">
                <a:solidFill>
                  <a:srgbClr val="FF0000"/>
                </a:solidFill>
              </a:rPr>
              <a:t>INVERSION EN EL SPY</a:t>
            </a:r>
            <a:endParaRPr lang="es-ES" sz="6000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8662" y="1928802"/>
            <a:ext cx="37828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COMO ALTERNATIVA </a:t>
            </a:r>
          </a:p>
          <a:p>
            <a:r>
              <a:rPr lang="es-ES" sz="2400" b="1" dirty="0">
                <a:solidFill>
                  <a:srgbClr val="FF0000"/>
                </a:solidFill>
              </a:rPr>
              <a:t>PARA UN FONDO DE RETIRO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rgbClr val="070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C:\Users\CONECTIA BA\Desktop\No Country 2 - Power BI\channels4_bann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61566"/>
            <a:ext cx="1785950" cy="496434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6422218" y="6429396"/>
            <a:ext cx="2721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Grupo s17-18-m-data-bi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11109" y="6429396"/>
            <a:ext cx="2721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Proyecto de Data-Bi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C:\Users\CONECTIA BA\Desktop\No Country 2 - Power BI\venezue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3857628"/>
            <a:ext cx="750418" cy="500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 descr="C:\Users\CONECTIA BA\Desktop\No Country 2 - Power BI\Argentina.png"/>
          <p:cNvPicPr>
            <a:picLocks noChangeAspect="1" noChangeArrowheads="1"/>
          </p:cNvPicPr>
          <p:nvPr/>
        </p:nvPicPr>
        <p:blipFill>
          <a:blip r:embed="rId4" cstate="print"/>
          <a:srcRect t="24000" b="20000"/>
          <a:stretch>
            <a:fillRect/>
          </a:stretch>
        </p:blipFill>
        <p:spPr bwMode="auto">
          <a:xfrm>
            <a:off x="2786050" y="5715016"/>
            <a:ext cx="785818" cy="5500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C:\Users\CONECTIA BA\Desktop\No Country 2 - Power BI\chil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3929066"/>
            <a:ext cx="702541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7" name="Picture 5" descr="C:\Users\CONECTIA BA\Desktop\No Country 2 - Power BI\mexic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3857628"/>
            <a:ext cx="873644" cy="500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8" name="Picture 6" descr="C:\Users\CONECTIA BA\Desktop\No Country 2 - Power BI\per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5715016"/>
            <a:ext cx="751466" cy="500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2" descr="C:\Users\CONECTIA BA\Desktop\No Country 2 - Power BI\venezue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857628"/>
            <a:ext cx="750418" cy="500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 descr="C:\Users\CONECTIA BA\Desktop\No Country 2 - Power BI\venezue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3857628"/>
            <a:ext cx="750418" cy="500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 descr="C:\Users\CONECTIA BA\Desktop\No Country 2 - Power BI\Argentina.png"/>
          <p:cNvPicPr>
            <a:picLocks noChangeAspect="1" noChangeArrowheads="1"/>
          </p:cNvPicPr>
          <p:nvPr/>
        </p:nvPicPr>
        <p:blipFill>
          <a:blip r:embed="rId4" cstate="print"/>
          <a:srcRect t="24000" b="20000"/>
          <a:stretch>
            <a:fillRect/>
          </a:stretch>
        </p:blipFill>
        <p:spPr bwMode="auto">
          <a:xfrm>
            <a:off x="5357818" y="5715016"/>
            <a:ext cx="785818" cy="5500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3" descr="C:\Users\CONECTIA BA\Desktop\No Country 2 - Power BI\Argentina.png"/>
          <p:cNvPicPr>
            <a:picLocks noChangeAspect="1" noChangeArrowheads="1"/>
          </p:cNvPicPr>
          <p:nvPr/>
        </p:nvPicPr>
        <p:blipFill>
          <a:blip r:embed="rId4" cstate="print"/>
          <a:srcRect t="24000" b="20000"/>
          <a:stretch>
            <a:fillRect/>
          </a:stretch>
        </p:blipFill>
        <p:spPr bwMode="auto">
          <a:xfrm>
            <a:off x="7643834" y="5715016"/>
            <a:ext cx="785818" cy="5500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16 CuadroTexto"/>
          <p:cNvSpPr txBox="1"/>
          <p:nvPr/>
        </p:nvSpPr>
        <p:spPr>
          <a:xfrm>
            <a:off x="285720" y="3286124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Gloria Nabor</a:t>
            </a:r>
            <a:r>
              <a:rPr lang="es-ES" sz="1400" dirty="0"/>
              <a:t> </a:t>
            </a:r>
          </a:p>
          <a:p>
            <a:pPr algn="ctr"/>
            <a:r>
              <a:rPr lang="es-ES" sz="1400" dirty="0"/>
              <a:t>Project Manager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214546" y="3286124"/>
            <a:ext cx="1319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dirty="0"/>
              <a:t>Ángel Troncoso</a:t>
            </a:r>
          </a:p>
          <a:p>
            <a:pPr algn="ctr"/>
            <a:r>
              <a:rPr lang="es-ES" sz="1400" dirty="0"/>
              <a:t>Data </a:t>
            </a:r>
            <a:r>
              <a:rPr lang="es-ES" sz="1400" dirty="0" err="1"/>
              <a:t>analyst</a:t>
            </a:r>
            <a:endParaRPr lang="es-ES" sz="1400" dirty="0"/>
          </a:p>
        </p:txBody>
      </p:sp>
      <p:sp>
        <p:nvSpPr>
          <p:cNvPr id="19" name="18 Rectángulo"/>
          <p:cNvSpPr/>
          <p:nvPr/>
        </p:nvSpPr>
        <p:spPr>
          <a:xfrm>
            <a:off x="142844" y="5214950"/>
            <a:ext cx="193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Juan Campos Quintana</a:t>
            </a:r>
            <a:r>
              <a:rPr lang="es-ES" sz="1400" dirty="0"/>
              <a:t> </a:t>
            </a:r>
          </a:p>
          <a:p>
            <a:pPr algn="ctr"/>
            <a:r>
              <a:rPr lang="es-ES" sz="1400" dirty="0"/>
              <a:t>Data </a:t>
            </a:r>
            <a:r>
              <a:rPr lang="es-ES" sz="1400" dirty="0" err="1"/>
              <a:t>analyst</a:t>
            </a:r>
            <a:endParaRPr lang="es-E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5643570" y="3286124"/>
            <a:ext cx="1253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Cecilia Aponte</a:t>
            </a:r>
          </a:p>
          <a:p>
            <a:pPr algn="ctr"/>
            <a:r>
              <a:rPr lang="es-ES" sz="1400" dirty="0"/>
              <a:t>Data </a:t>
            </a:r>
            <a:r>
              <a:rPr lang="es-ES" sz="1400" dirty="0" err="1"/>
              <a:t>science</a:t>
            </a:r>
            <a:endParaRPr lang="es-ES" sz="1400" dirty="0"/>
          </a:p>
        </p:txBody>
      </p:sp>
      <p:sp>
        <p:nvSpPr>
          <p:cNvPr id="21" name="20 Rectángulo"/>
          <p:cNvSpPr/>
          <p:nvPr/>
        </p:nvSpPr>
        <p:spPr>
          <a:xfrm>
            <a:off x="7500958" y="3286124"/>
            <a:ext cx="1102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Raúl </a:t>
            </a:r>
            <a:r>
              <a:rPr lang="es-ES" sz="1400" b="1" dirty="0" err="1"/>
              <a:t>Almao</a:t>
            </a:r>
            <a:endParaRPr lang="es-ES" sz="1400" b="1" dirty="0"/>
          </a:p>
          <a:p>
            <a:pPr algn="ctr"/>
            <a:r>
              <a:rPr lang="es-ES" sz="1400" dirty="0"/>
              <a:t>Data </a:t>
            </a:r>
            <a:r>
              <a:rPr lang="es-ES" sz="1400" dirty="0" err="1"/>
              <a:t>science</a:t>
            </a:r>
            <a:endParaRPr lang="es-ES" sz="1400" dirty="0"/>
          </a:p>
        </p:txBody>
      </p:sp>
      <p:sp>
        <p:nvSpPr>
          <p:cNvPr id="22" name="21 Rectángulo"/>
          <p:cNvSpPr/>
          <p:nvPr/>
        </p:nvSpPr>
        <p:spPr>
          <a:xfrm>
            <a:off x="3929058" y="3286124"/>
            <a:ext cx="1365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err="1"/>
              <a:t>Arelys</a:t>
            </a:r>
            <a:r>
              <a:rPr lang="es-ES" sz="1400" b="1" dirty="0"/>
              <a:t>  Acevedo</a:t>
            </a:r>
          </a:p>
          <a:p>
            <a:pPr algn="ctr"/>
            <a:r>
              <a:rPr lang="es-ES" sz="1400" dirty="0"/>
              <a:t>Data </a:t>
            </a:r>
            <a:r>
              <a:rPr lang="es-ES" sz="1400" dirty="0" err="1"/>
              <a:t>analyst</a:t>
            </a:r>
            <a:r>
              <a:rPr lang="es-ES" dirty="0"/>
              <a:t> 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571736" y="5214950"/>
            <a:ext cx="125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Fabio </a:t>
            </a:r>
            <a:r>
              <a:rPr lang="es-ES" sz="1400" b="1" dirty="0" err="1"/>
              <a:t>Maculus</a:t>
            </a:r>
            <a:endParaRPr lang="es-ES" sz="1400" b="1" dirty="0"/>
          </a:p>
          <a:p>
            <a:pPr algn="ctr"/>
            <a:r>
              <a:rPr lang="es-ES" sz="1400" dirty="0"/>
              <a:t>Data </a:t>
            </a:r>
            <a:r>
              <a:rPr lang="es-ES" sz="1400" dirty="0" err="1"/>
              <a:t>Analyst</a:t>
            </a:r>
            <a:endParaRPr lang="es-ES" sz="1400" dirty="0"/>
          </a:p>
        </p:txBody>
      </p:sp>
      <p:sp>
        <p:nvSpPr>
          <p:cNvPr id="24" name="23 Rectángulo"/>
          <p:cNvSpPr/>
          <p:nvPr/>
        </p:nvSpPr>
        <p:spPr>
          <a:xfrm>
            <a:off x="4929190" y="5214950"/>
            <a:ext cx="1699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Hernán Pizarro</a:t>
            </a:r>
          </a:p>
          <a:p>
            <a:pPr algn="ctr"/>
            <a:r>
              <a:rPr lang="es-ES" sz="1400" dirty="0"/>
              <a:t>Business </a:t>
            </a:r>
            <a:r>
              <a:rPr lang="es-ES" sz="1400" dirty="0" err="1"/>
              <a:t>Intelligence</a:t>
            </a:r>
            <a:endParaRPr lang="es-ES" sz="1400" dirty="0"/>
          </a:p>
        </p:txBody>
      </p:sp>
      <p:sp>
        <p:nvSpPr>
          <p:cNvPr id="25" name="24 Rectángulo"/>
          <p:cNvSpPr/>
          <p:nvPr/>
        </p:nvSpPr>
        <p:spPr>
          <a:xfrm>
            <a:off x="7429520" y="5143512"/>
            <a:ext cx="1114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/>
              <a:t>Alan Rojas</a:t>
            </a:r>
          </a:p>
          <a:p>
            <a:pPr algn="ctr"/>
            <a:r>
              <a:rPr lang="es-ES" sz="1400" dirty="0" err="1"/>
              <a:t>Team</a:t>
            </a:r>
            <a:r>
              <a:rPr lang="es-ES" sz="1400" dirty="0"/>
              <a:t> Leader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421394" y="642918"/>
            <a:ext cx="6301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Grupo s17-18-m-data-bi</a:t>
            </a:r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3080" name="AutoShape 8" descr="GitHub logo PNG transparent image download, size: 1125x417p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2" name="AutoShape 10" descr="GitHub logo PNG transparent image download, size: 1125x417p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4" name="AutoShape 12" descr="GitHub logo PNG transparent image download, size: 1125x417p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2" name="31 Grupo"/>
          <p:cNvGrpSpPr/>
          <p:nvPr/>
        </p:nvGrpSpPr>
        <p:grpSpPr>
          <a:xfrm>
            <a:off x="753553" y="2000240"/>
            <a:ext cx="7636895" cy="900296"/>
            <a:chOff x="642910" y="2000240"/>
            <a:chExt cx="7636895" cy="900296"/>
          </a:xfrm>
        </p:grpSpPr>
        <p:pic>
          <p:nvPicPr>
            <p:cNvPr id="3085" name="Picture 13" descr="C:\Users\CONECTIA BA\Desktop\No Country 2 - Power BI\pngimg.com - github_PNG65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42910" y="2000240"/>
              <a:ext cx="2428855" cy="900296"/>
            </a:xfrm>
            <a:prstGeom prst="rect">
              <a:avLst/>
            </a:prstGeom>
            <a:noFill/>
          </p:spPr>
        </p:pic>
        <p:sp>
          <p:nvSpPr>
            <p:cNvPr id="31" name="30 Rectángulo"/>
            <p:cNvSpPr/>
            <p:nvPr/>
          </p:nvSpPr>
          <p:spPr>
            <a:xfrm>
              <a:off x="2857488" y="2285992"/>
              <a:ext cx="5422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400" b="1" dirty="0"/>
                <a:t>No-Country-</a:t>
              </a:r>
              <a:r>
                <a:rPr lang="es-ES" sz="2400" b="1" dirty="0" err="1"/>
                <a:t>simulation</a:t>
              </a:r>
              <a:r>
                <a:rPr lang="es-ES" sz="2400" b="1" dirty="0"/>
                <a:t>/s17-18-m-data-bi</a:t>
              </a:r>
              <a:endParaRPr lang="es-ES" sz="2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794302" y="642918"/>
            <a:ext cx="35553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Introducción </a:t>
            </a:r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000100" y="2000240"/>
            <a:ext cx="7143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400" dirty="0"/>
              <a:t>Las</a:t>
            </a:r>
            <a:r>
              <a:rPr lang="es-419" sz="2400" b="1" dirty="0"/>
              <a:t> pensiones públicas suelen ser bajas e insuficientes</a:t>
            </a:r>
            <a:r>
              <a:rPr lang="es-419" sz="2400" dirty="0"/>
              <a:t> para cubrir todos los gastos de necesidades básicas, como vivienda, alimentación y atención médica. La falta de fondos también puede limitar la capacidad de disfrutar de actividades recreativas y de mantener un estilo de vida activo y saludable.</a:t>
            </a:r>
          </a:p>
          <a:p>
            <a:pPr algn="ctr"/>
            <a:endParaRPr lang="es-419" sz="2400" dirty="0"/>
          </a:p>
          <a:p>
            <a:pPr algn="ctr"/>
            <a:r>
              <a:rPr lang="es-419" sz="2400" dirty="0"/>
              <a:t>El </a:t>
            </a:r>
            <a:r>
              <a:rPr lang="es-419" sz="2400" b="1" dirty="0"/>
              <a:t>objetivo</a:t>
            </a:r>
            <a:r>
              <a:rPr lang="es-419" sz="2400" dirty="0"/>
              <a:t> </a:t>
            </a:r>
            <a:r>
              <a:rPr lang="es-419" sz="2400" b="1" dirty="0"/>
              <a:t>de este proyecto</a:t>
            </a:r>
            <a:r>
              <a:rPr lang="es-419" sz="2400" dirty="0"/>
              <a:t> es desarrollar una herramienta de análisis de inversiones basados en el SPY, para personas de 25 a 50 años que buscan alternativas a su jubilación, plazo fijo o caja de ahorro.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964381" y="1928802"/>
            <a:ext cx="7215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Es uno de los </a:t>
            </a:r>
            <a:r>
              <a:rPr lang="es-419" b="1" dirty="0"/>
              <a:t>índices bursátiles</a:t>
            </a:r>
            <a:r>
              <a:rPr lang="es-419" dirty="0"/>
              <a:t> más importantes de Estados Unidos. </a:t>
            </a:r>
          </a:p>
          <a:p>
            <a:pPr algn="ctr"/>
            <a:endParaRPr lang="es-419" dirty="0"/>
          </a:p>
          <a:p>
            <a:pPr algn="ctr"/>
            <a:r>
              <a:rPr lang="es-419" dirty="0"/>
              <a:t>Representa el rendimiento de las</a:t>
            </a:r>
            <a:r>
              <a:rPr lang="es-419" b="1" dirty="0"/>
              <a:t> 500 empresas más grandes</a:t>
            </a:r>
            <a:r>
              <a:rPr lang="es-419" dirty="0"/>
              <a:t> que cotizan en las bolsas de valores de EE. UU. </a:t>
            </a:r>
          </a:p>
          <a:p>
            <a:pPr algn="ctr"/>
            <a:endParaRPr lang="es-419" dirty="0"/>
          </a:p>
          <a:p>
            <a:pPr algn="ctr"/>
            <a:r>
              <a:rPr lang="es-419" b="1" dirty="0">
                <a:solidFill>
                  <a:srgbClr val="FF0000"/>
                </a:solidFill>
              </a:rPr>
              <a:t>Este índice es ampliamente considerado como un indicador clave de la salud económica y del mercado de valores estadounidense.</a:t>
            </a:r>
            <a:endParaRPr lang="es-419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00100" y="4143380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El fondo</a:t>
            </a:r>
            <a:r>
              <a:rPr lang="es-419" b="1" dirty="0"/>
              <a:t> SPDR S&amp;P 500 ETF Trust</a:t>
            </a:r>
            <a:r>
              <a:rPr lang="es-419" dirty="0"/>
              <a:t>, creado en 1993, ofrece resultados según el índice S&amp;P 500, que incluye empresas de gran capitalización de los 11 sectores de la industria. </a:t>
            </a:r>
          </a:p>
          <a:p>
            <a:pPr algn="ctr"/>
            <a:r>
              <a:rPr lang="es-419" dirty="0"/>
              <a:t>Su divisa base es el USD y lo gestiona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Street</a:t>
            </a:r>
            <a:r>
              <a:rPr lang="es-ES" dirty="0"/>
              <a:t> Global </a:t>
            </a:r>
            <a:r>
              <a:rPr lang="es-ES" dirty="0" err="1"/>
              <a:t>Advisors</a:t>
            </a:r>
            <a:r>
              <a:rPr lang="es-419" dirty="0"/>
              <a:t>. </a:t>
            </a:r>
          </a:p>
          <a:p>
            <a:pPr algn="ctr"/>
            <a:endParaRPr lang="es-419" dirty="0"/>
          </a:p>
          <a:p>
            <a:pPr algn="ctr"/>
            <a:r>
              <a:rPr lang="es-419" dirty="0"/>
              <a:t>Las acciones del fondo se cotizan en la Bolsa de Valores de Nueva York bajo el </a:t>
            </a:r>
            <a:r>
              <a:rPr lang="es-419" b="1" dirty="0"/>
              <a:t>símbolo bursátil</a:t>
            </a:r>
            <a:r>
              <a:rPr lang="es-419" dirty="0"/>
              <a:t> </a:t>
            </a:r>
            <a:r>
              <a:rPr lang="es-419" b="1" dirty="0"/>
              <a:t>SPY</a:t>
            </a:r>
            <a:endParaRPr lang="es-419" dirty="0"/>
          </a:p>
        </p:txBody>
      </p:sp>
      <p:sp>
        <p:nvSpPr>
          <p:cNvPr id="6" name="5 Rectángulo"/>
          <p:cNvSpPr/>
          <p:nvPr/>
        </p:nvSpPr>
        <p:spPr>
          <a:xfrm>
            <a:off x="3344741" y="642918"/>
            <a:ext cx="2454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S&amp;P 500 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ONECTIA BA\Desktop\No Country 2 - Power BI\SP-500-Logos-1024x791.jpg"/>
          <p:cNvPicPr>
            <a:picLocks noChangeAspect="1" noChangeArrowheads="1"/>
          </p:cNvPicPr>
          <p:nvPr/>
        </p:nvPicPr>
        <p:blipFill>
          <a:blip r:embed="rId2"/>
          <a:srcRect t="4594"/>
          <a:stretch>
            <a:fillRect/>
          </a:stretch>
        </p:blipFill>
        <p:spPr bwMode="auto">
          <a:xfrm>
            <a:off x="714348" y="1357298"/>
            <a:ext cx="7500990" cy="524246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663270" y="642918"/>
            <a:ext cx="78174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Empresas que integran el SPY 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2 Gráfico"/>
          <p:cNvGraphicFramePr/>
          <p:nvPr/>
        </p:nvGraphicFramePr>
        <p:xfrm>
          <a:off x="428596" y="1428736"/>
          <a:ext cx="8501122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3 Rectángulo"/>
          <p:cNvSpPr/>
          <p:nvPr/>
        </p:nvSpPr>
        <p:spPr>
          <a:xfrm>
            <a:off x="678466" y="642918"/>
            <a:ext cx="7787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Rendimiento SPY 2003 - 2023 </a:t>
            </a:r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29058" y="5143512"/>
            <a:ext cx="350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Inflación</a:t>
            </a:r>
          </a:p>
          <a:p>
            <a:endParaRPr lang="es-ES" sz="2000" dirty="0"/>
          </a:p>
          <a:p>
            <a:r>
              <a:rPr lang="es-ES" sz="2000" dirty="0"/>
              <a:t>Rendimiento SPY &gt; Inflación </a:t>
            </a:r>
          </a:p>
          <a:p>
            <a:r>
              <a:rPr lang="es-ES" sz="2000" dirty="0"/>
              <a:t>Rendimiento SPY &lt; Inflación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714744" y="6143644"/>
            <a:ext cx="285752" cy="214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714744" y="5857892"/>
            <a:ext cx="28575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714744" y="5214950"/>
            <a:ext cx="285752" cy="214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1643042" y="1714488"/>
            <a:ext cx="14606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/>
              <a:t>Crisis financiera global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214678" y="1571612"/>
            <a:ext cx="13308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100" dirty="0"/>
              <a:t>Crisis de la deuda </a:t>
            </a:r>
          </a:p>
          <a:p>
            <a:pPr algn="ctr"/>
            <a:r>
              <a:rPr lang="es-419" sz="1100" dirty="0"/>
              <a:t>soberana en Europa</a:t>
            </a:r>
            <a:endParaRPr lang="es-ES" sz="1100" dirty="0"/>
          </a:p>
        </p:txBody>
      </p:sp>
      <p:sp>
        <p:nvSpPr>
          <p:cNvPr id="14" name="13 Rectángulo"/>
          <p:cNvSpPr/>
          <p:nvPr/>
        </p:nvSpPr>
        <p:spPr>
          <a:xfrm>
            <a:off x="5429256" y="1500174"/>
            <a:ext cx="1785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1100" b="1" dirty="0"/>
              <a:t>Tensiones comerciales</a:t>
            </a:r>
          </a:p>
          <a:p>
            <a:pPr algn="ctr"/>
            <a:r>
              <a:rPr lang="es-419" sz="1100" dirty="0"/>
              <a:t>EE. UU. y China</a:t>
            </a:r>
            <a:endParaRPr lang="es-ES" sz="1100" dirty="0"/>
          </a:p>
        </p:txBody>
      </p:sp>
      <p:sp>
        <p:nvSpPr>
          <p:cNvPr id="15" name="14 Rectángulo"/>
          <p:cNvSpPr/>
          <p:nvPr/>
        </p:nvSpPr>
        <p:spPr>
          <a:xfrm>
            <a:off x="7286644" y="1357298"/>
            <a:ext cx="168187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100" b="1" dirty="0"/>
              <a:t>Aumento de la inflación y</a:t>
            </a:r>
          </a:p>
          <a:p>
            <a:pPr algn="ctr"/>
            <a:r>
              <a:rPr lang="es-419" sz="1100" b="1" dirty="0"/>
              <a:t> política monetaria.</a:t>
            </a:r>
          </a:p>
          <a:p>
            <a:pPr algn="ctr"/>
            <a:r>
              <a:rPr lang="es-419" sz="1100" dirty="0"/>
              <a:t>Pandemia/Rusia-Ucrania</a:t>
            </a:r>
            <a:endParaRPr lang="es-ES" sz="1100" dirty="0"/>
          </a:p>
        </p:txBody>
      </p:sp>
      <p:cxnSp>
        <p:nvCxnSpPr>
          <p:cNvPr id="17" name="16 Conector recto de flecha"/>
          <p:cNvCxnSpPr/>
          <p:nvPr/>
        </p:nvCxnSpPr>
        <p:spPr>
          <a:xfrm rot="5400000">
            <a:off x="1750993" y="3106735"/>
            <a:ext cx="2071702" cy="15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5400000">
            <a:off x="3047852" y="2881446"/>
            <a:ext cx="1764000" cy="15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>
            <a:off x="5680083" y="3035297"/>
            <a:ext cx="2071702" cy="15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5400000">
            <a:off x="7251719" y="3035297"/>
            <a:ext cx="2071702" cy="15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678466" y="642918"/>
            <a:ext cx="7787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Rendimiento SPY 2025 - 2038 </a:t>
            </a:r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29058" y="5357826"/>
            <a:ext cx="350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Inflación</a:t>
            </a:r>
          </a:p>
          <a:p>
            <a:endParaRPr lang="es-ES" sz="2000" dirty="0"/>
          </a:p>
          <a:p>
            <a:r>
              <a:rPr lang="es-ES" sz="2000" dirty="0"/>
              <a:t>Rendimiento SPY &gt; Inflación </a:t>
            </a:r>
          </a:p>
          <a:p>
            <a:r>
              <a:rPr lang="es-ES" sz="2000" dirty="0"/>
              <a:t>Rendimiento SPY &lt; Inflación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714744" y="6357958"/>
            <a:ext cx="285752" cy="214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714744" y="6072206"/>
            <a:ext cx="28575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714744" y="5429264"/>
            <a:ext cx="285752" cy="214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2 Gráfico"/>
          <p:cNvGraphicFramePr/>
          <p:nvPr/>
        </p:nvGraphicFramePr>
        <p:xfrm>
          <a:off x="285720" y="1357298"/>
          <a:ext cx="8572560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146" name="Picture 2" descr="Details 111+ machine learning logo latest - toyotabienhoa.edu.v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8661" y="1785926"/>
            <a:ext cx="2200825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C:\Users\CONECTIA BA\Desktop\No Country 2 - Power BI\home-2-1024x69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000240"/>
            <a:ext cx="5385134" cy="367598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265358" y="642918"/>
            <a:ext cx="6613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 err="1">
                <a:solidFill>
                  <a:srgbClr val="FF0000"/>
                </a:solidFill>
              </a:rPr>
              <a:t>Bot</a:t>
            </a:r>
            <a:r>
              <a:rPr lang="es-ES" sz="4800" b="1" dirty="0">
                <a:solidFill>
                  <a:srgbClr val="FF0000"/>
                </a:solidFill>
              </a:rPr>
              <a:t> de compra-venta SPY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928662" y="2000240"/>
            <a:ext cx="72866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419" sz="2000" dirty="0"/>
              <a:t>   Crear una calculadora de interés compuestos.</a:t>
            </a:r>
          </a:p>
          <a:p>
            <a:endParaRPr lang="es-419" sz="2000" dirty="0"/>
          </a:p>
          <a:p>
            <a:pPr>
              <a:buFont typeface="Arial" pitchFamily="34" charset="0"/>
              <a:buChar char="•"/>
            </a:pPr>
            <a:endParaRPr lang="es-419" sz="2000" dirty="0"/>
          </a:p>
          <a:p>
            <a:pPr>
              <a:buFont typeface="Arial" pitchFamily="34" charset="0"/>
              <a:buChar char="•"/>
            </a:pPr>
            <a:r>
              <a:rPr lang="es-419" sz="2000" dirty="0"/>
              <a:t>   Analizar y comparar el SPY con otros índices bursátiles.</a:t>
            </a:r>
          </a:p>
          <a:p>
            <a:pPr>
              <a:buFont typeface="Arial" pitchFamily="34" charset="0"/>
              <a:buChar char="•"/>
            </a:pPr>
            <a:endParaRPr lang="es-419" sz="2000" dirty="0"/>
          </a:p>
          <a:p>
            <a:pPr>
              <a:buFont typeface="Arial" pitchFamily="34" charset="0"/>
              <a:buChar char="•"/>
            </a:pPr>
            <a:endParaRPr lang="es-419" sz="2000" dirty="0"/>
          </a:p>
          <a:p>
            <a:pPr>
              <a:buFont typeface="Arial" pitchFamily="34" charset="0"/>
              <a:buChar char="•"/>
            </a:pPr>
            <a:r>
              <a:rPr lang="es-419" sz="2000" dirty="0"/>
              <a:t>   Analizar las materias primas y criptomonedas.</a:t>
            </a:r>
          </a:p>
          <a:p>
            <a:endParaRPr lang="es-419" sz="2000" dirty="0"/>
          </a:p>
          <a:p>
            <a:pPr>
              <a:buFont typeface="Arial" pitchFamily="34" charset="0"/>
              <a:buChar char="•"/>
            </a:pPr>
            <a:endParaRPr lang="es-419" sz="2000" dirty="0"/>
          </a:p>
          <a:p>
            <a:pPr>
              <a:buFont typeface="Arial" pitchFamily="34" charset="0"/>
              <a:buChar char="•"/>
            </a:pPr>
            <a:r>
              <a:rPr lang="es-419" sz="2000" dirty="0"/>
              <a:t>   Ajustar el modelo de machine learning.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058363" y="642918"/>
            <a:ext cx="50272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Próximo desarrollo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NECTIA BA\Desktop\No Country 2 - Power BI\SP-500-Logos-1024x791 - c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928662" y="2000240"/>
            <a:ext cx="7215238" cy="435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/>
              <a:t>La información y los datos presentados en este documento tienen</a:t>
            </a:r>
            <a:r>
              <a:rPr lang="es-419" sz="2000" b="1" dirty="0"/>
              <a:t> fines informativos y educativos</a:t>
            </a:r>
            <a:r>
              <a:rPr lang="es-419" sz="2000" dirty="0"/>
              <a:t> únicamente. </a:t>
            </a:r>
            <a:r>
              <a:rPr lang="es-419" sz="2000" b="1" dirty="0"/>
              <a:t>No constituyen una recomendación de inversión</a:t>
            </a:r>
            <a:r>
              <a:rPr lang="es-419" sz="2000" dirty="0"/>
              <a:t>, asesoría financiera, o sugerencia para la compra o venta de cualquier activo financiero.</a:t>
            </a:r>
          </a:p>
          <a:p>
            <a:pPr algn="ctr"/>
            <a:endParaRPr lang="es-419" sz="2000" dirty="0"/>
          </a:p>
          <a:p>
            <a:pPr algn="ctr"/>
            <a:r>
              <a:rPr lang="es-419" sz="2000" dirty="0"/>
              <a:t>Antes de tomar cualquier decisión de inversión, </a:t>
            </a:r>
            <a:r>
              <a:rPr lang="es-419" sz="2000" b="1" dirty="0"/>
              <a:t>se recomienda consultar con un asesor financiero profesional</a:t>
            </a:r>
            <a:r>
              <a:rPr lang="es-419" sz="2000" dirty="0"/>
              <a:t> que tenga en cuenta su situación financiera particular, objetivos de inversión y tolerancia al riesgo. </a:t>
            </a:r>
          </a:p>
          <a:p>
            <a:pPr algn="ctr"/>
            <a:endParaRPr lang="es-419" sz="2000" dirty="0"/>
          </a:p>
          <a:p>
            <a:pPr algn="ctr"/>
            <a:r>
              <a:rPr lang="es-419" sz="2000" dirty="0"/>
              <a:t>Cualquier acción que realice basándose en la información contenida en este documento es bajo su propia responsabilidad.</a:t>
            </a:r>
          </a:p>
          <a:p>
            <a:pPr algn="ctr"/>
            <a:br>
              <a:rPr lang="es-419" dirty="0"/>
            </a:b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141160" y="642918"/>
            <a:ext cx="28616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</a:rPr>
              <a:t>Disclaimer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477</Words>
  <Application>Microsoft Office PowerPoint</Application>
  <PresentationFormat>Presentación en pantalla (4:3)</PresentationFormat>
  <Paragraphs>79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CONECTIA BA</dc:creator>
  <cp:lastModifiedBy>fabio maculus</cp:lastModifiedBy>
  <cp:revision>42</cp:revision>
  <dcterms:created xsi:type="dcterms:W3CDTF">2024-09-19T02:49:52Z</dcterms:created>
  <dcterms:modified xsi:type="dcterms:W3CDTF">2024-09-20T16:07:21Z</dcterms:modified>
</cp:coreProperties>
</file>