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8" r:id="rId2"/>
    <p:sldId id="272" r:id="rId3"/>
    <p:sldId id="280" r:id="rId4"/>
    <p:sldId id="281" r:id="rId5"/>
    <p:sldId id="282" r:id="rId6"/>
    <p:sldId id="269" r:id="rId7"/>
    <p:sldId id="270" r:id="rId8"/>
    <p:sldId id="257" r:id="rId9"/>
    <p:sldId id="271" r:id="rId10"/>
    <p:sldId id="283" r:id="rId11"/>
    <p:sldId id="284" r:id="rId12"/>
    <p:sldId id="259" r:id="rId13"/>
    <p:sldId id="260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CC00"/>
    <a:srgbClr val="F07510"/>
    <a:srgbClr val="25F808"/>
    <a:srgbClr val="008000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0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52400"/>
            <a:ext cx="148431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4" name="Oval 10"/>
            <p:cNvSpPr/>
            <p:nvPr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TextBox 17"/>
            <p:cNvSpPr txBox="1"/>
            <p:nvPr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Biology</a:t>
              </a:r>
            </a:p>
          </p:txBody>
        </p:sp>
      </p:grpSp>
      <p:grpSp>
        <p:nvGrpSpPr>
          <p:cNvPr id="6" name="Group 23"/>
          <p:cNvGrpSpPr/>
          <p:nvPr userDrawn="1"/>
        </p:nvGrpSpPr>
        <p:grpSpPr>
          <a:xfrm>
            <a:off x="685800" y="381000"/>
            <a:ext cx="1046922" cy="914400"/>
            <a:chOff x="152400" y="152400"/>
            <a:chExt cx="1512221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7" name="Oval 8"/>
            <p:cNvSpPr/>
            <p:nvPr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335353" y="568151"/>
              <a:ext cx="1329268" cy="346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+mn-lt"/>
                  <a:cs typeface="+mn-cs"/>
                </a:rPr>
                <a:t>Chemistry</a:t>
              </a: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Informatics</a:t>
              </a:r>
            </a:p>
          </p:txBody>
        </p:sp>
      </p:grpSp>
      <p:sp>
        <p:nvSpPr>
          <p:cNvPr id="12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Box 1"/>
          <p:cNvSpPr txBox="1">
            <a:spLocks noChangeArrowheads="1"/>
          </p:cNvSpPr>
          <p:nvPr/>
        </p:nvSpPr>
        <p:spPr bwMode="auto">
          <a:xfrm>
            <a:off x="1600200" y="138113"/>
            <a:ext cx="57150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Evaluation of sample processing protocols for the analysis of pumpkin leaf metabolites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3074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914400" y="2133600"/>
            <a:ext cx="777240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b="1"/>
              <a:t>Goals: </a:t>
            </a:r>
            <a:r>
              <a:rPr lang="en-US" sz="2600"/>
              <a:t>Compare different extraction and drying protocols to identify the “optimal” sample processing approach</a:t>
            </a:r>
          </a:p>
          <a:p>
            <a:pPr marL="342900" indent="-342900"/>
            <a:endParaRPr lang="en-US" sz="2600"/>
          </a:p>
          <a:p>
            <a:pPr marL="342900" indent="-342900"/>
            <a:r>
              <a:rPr lang="en-US" sz="2600"/>
              <a:t>Topics: </a:t>
            </a:r>
          </a:p>
          <a:p>
            <a:pPr marL="800100" lvl="1" indent="-342900">
              <a:buFontTx/>
              <a:buAutoNum type="arabicPeriod"/>
            </a:pPr>
            <a:r>
              <a:rPr lang="en-US" sz="2600"/>
              <a:t>Data quality overview</a:t>
            </a:r>
          </a:p>
          <a:p>
            <a:pPr marL="800100" lvl="1" indent="-342900">
              <a:buFontTx/>
              <a:buAutoNum type="arabicPeriod"/>
            </a:pPr>
            <a:r>
              <a:rPr lang="en-US" sz="2600"/>
              <a:t>Statistical comparisons </a:t>
            </a:r>
          </a:p>
          <a:p>
            <a:pPr marL="800100" lvl="1" indent="-342900">
              <a:buFontTx/>
              <a:buAutoNum type="arabicPeriod"/>
            </a:pPr>
            <a:r>
              <a:rPr lang="en-US" sz="2600"/>
              <a:t>Power analysis</a:t>
            </a:r>
          </a:p>
          <a:p>
            <a:pPr marL="800100" lvl="1" indent="-342900"/>
            <a:endParaRPr lang="en-US" sz="2600"/>
          </a:p>
        </p:txBody>
      </p:sp>
      <p:pic>
        <p:nvPicPr>
          <p:cNvPr id="307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7225" y="3132138"/>
            <a:ext cx="18859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Question: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12290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822325" y="1524000"/>
            <a:ext cx="8321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 b="1"/>
              <a:t>Calculate the mean RSD across all analytes for each workup method</a:t>
            </a:r>
          </a:p>
        </p:txBody>
      </p:sp>
      <p:sp>
        <p:nvSpPr>
          <p:cNvPr id="12292" name="TextBox 2"/>
          <p:cNvSpPr txBox="1">
            <a:spLocks noChangeArrowheads="1"/>
          </p:cNvSpPr>
          <p:nvPr/>
        </p:nvSpPr>
        <p:spPr bwMode="auto">
          <a:xfrm>
            <a:off x="822325" y="2895600"/>
            <a:ext cx="83216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>
                <a:latin typeface="Arial" charset="0"/>
              </a:rPr>
              <a:t>%RSD (also called the coefficient of variation or CV) is the sd (variation) scaled by the mean (magnitude).</a:t>
            </a:r>
          </a:p>
          <a:p>
            <a:pPr marL="342900" indent="-342900">
              <a:buFontTx/>
              <a:buChar char="•"/>
            </a:pPr>
            <a:r>
              <a:rPr lang="en-US">
                <a:latin typeface="Arial" charset="0"/>
              </a:rPr>
              <a:t>Removes the relationship between variation and magnitude</a:t>
            </a:r>
          </a:p>
          <a:p>
            <a:pPr marL="342900" indent="-342900">
              <a:buFontTx/>
              <a:buChar char="•"/>
            </a:pPr>
            <a:r>
              <a:rPr lang="en-US">
                <a:latin typeface="Arial" charset="0"/>
              </a:rPr>
              <a:t>Provides a single value which can be used to compare the variation of a measurement among different treatments/samples</a:t>
            </a:r>
          </a:p>
          <a:p>
            <a:pPr marL="342900" indent="-342900"/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13314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822325" y="1524000"/>
            <a:ext cx="8321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 b="1">
                <a:solidFill>
                  <a:srgbClr val="969696"/>
                </a:solidFill>
              </a:rPr>
              <a:t>Calculate the mean RSD across all analytes for each workup method</a:t>
            </a: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00400"/>
            <a:ext cx="762000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838200" y="27432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/>
              <a:t>RSD mean +/- sd and median (min, max)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1600200" y="0"/>
            <a:ext cx="6172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Selecting the “optimal” method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822325" y="1981200"/>
            <a:ext cx="83216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Arial" charset="0"/>
              </a:rPr>
              <a:t>Optimal can be: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Lowest average %RSD  for all measurements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Lowest %RSD for measurements of interest 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Largest number of metabolites passing %RSD cutoff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Lowest average %RSD  for all measurements passing %RSD cutoff</a:t>
            </a:r>
          </a:p>
          <a:p>
            <a:pPr marL="342900" indent="-342900">
              <a:buFontTx/>
              <a:buAutoNum type="arabicPeriod"/>
            </a:pPr>
            <a:endParaRPr lang="en-US">
              <a:latin typeface="Arial" charset="0"/>
            </a:endParaRPr>
          </a:p>
          <a:p>
            <a:pPr marL="342900" indent="-342900">
              <a:buFontTx/>
              <a:buChar char="•"/>
            </a:pPr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endParaRPr lang="en-US">
              <a:latin typeface="Arial" charset="0"/>
            </a:endParaRPr>
          </a:p>
        </p:txBody>
      </p:sp>
      <p:grpSp>
        <p:nvGrpSpPr>
          <p:cNvPr id="14340" name="Group 8"/>
          <p:cNvGrpSpPr>
            <a:grpSpLocks/>
          </p:cNvGrpSpPr>
          <p:nvPr/>
        </p:nvGrpSpPr>
        <p:grpSpPr bwMode="auto">
          <a:xfrm>
            <a:off x="896938" y="4343400"/>
            <a:ext cx="7772400" cy="1239838"/>
            <a:chOff x="931333" y="4202668"/>
            <a:chExt cx="7772402" cy="1240340"/>
          </a:xfrm>
        </p:grpSpPr>
        <p:pic>
          <p:nvPicPr>
            <p:cNvPr id="1434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31333" y="4572000"/>
              <a:ext cx="6968066" cy="87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5" name="TextBox 7"/>
            <p:cNvSpPr txBox="1">
              <a:spLocks noChangeArrowheads="1"/>
            </p:cNvSpPr>
            <p:nvPr/>
          </p:nvSpPr>
          <p:spPr bwMode="auto">
            <a:xfrm>
              <a:off x="5240867" y="4202668"/>
              <a:ext cx="10117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Count</a:t>
              </a:r>
            </a:p>
          </p:txBody>
        </p:sp>
        <p:sp>
          <p:nvSpPr>
            <p:cNvPr id="14346" name="TextBox 16"/>
            <p:cNvSpPr txBox="1">
              <a:spLocks noChangeArrowheads="1"/>
            </p:cNvSpPr>
            <p:nvPr/>
          </p:nvSpPr>
          <p:spPr bwMode="auto">
            <a:xfrm>
              <a:off x="6400800" y="4202668"/>
              <a:ext cx="23029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%RSD (mean ± sd)</a:t>
              </a:r>
            </a:p>
          </p:txBody>
        </p:sp>
      </p:grpSp>
      <p:sp>
        <p:nvSpPr>
          <p:cNvPr id="14341" name="TextBox 18"/>
          <p:cNvSpPr txBox="1">
            <a:spLocks noChangeArrowheads="1"/>
          </p:cNvSpPr>
          <p:nvPr/>
        </p:nvSpPr>
        <p:spPr bwMode="auto">
          <a:xfrm>
            <a:off x="822325" y="3833813"/>
            <a:ext cx="82629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Arial" charset="0"/>
              </a:rPr>
              <a:t>Using strategy #4 for metabolites  %RSD ≤ 40</a:t>
            </a:r>
            <a:endParaRPr lang="en-US">
              <a:latin typeface="Arial" charset="0"/>
            </a:endParaRPr>
          </a:p>
        </p:txBody>
      </p:sp>
      <p:sp>
        <p:nvSpPr>
          <p:cNvPr id="14342" name="TextBox 19"/>
          <p:cNvSpPr txBox="1">
            <a:spLocks noChangeArrowheads="1"/>
          </p:cNvSpPr>
          <p:nvPr/>
        </p:nvSpPr>
        <p:spPr bwMode="auto">
          <a:xfrm>
            <a:off x="896938" y="5867400"/>
            <a:ext cx="8264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solidFill>
                  <a:srgbClr val="00CC00"/>
                </a:solidFill>
                <a:latin typeface="Arial" charset="0"/>
              </a:rPr>
              <a:t>Method #2 </a:t>
            </a:r>
            <a:r>
              <a:rPr lang="en-US" b="1">
                <a:latin typeface="Arial" charset="0"/>
              </a:rPr>
              <a:t>(ACN/IPA/water 3:3:2) looks optimal…</a:t>
            </a:r>
            <a:endParaRPr lang="en-US"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866063" y="5029200"/>
            <a:ext cx="609600" cy="0"/>
          </a:xfrm>
          <a:prstGeom prst="straightConnector1">
            <a:avLst/>
          </a:prstGeom>
          <a:ln w="3810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4"/>
          <p:cNvGrpSpPr>
            <a:grpSpLocks/>
          </p:cNvGrpSpPr>
          <p:nvPr/>
        </p:nvGrpSpPr>
        <p:grpSpPr bwMode="auto">
          <a:xfrm>
            <a:off x="6167438" y="0"/>
            <a:ext cx="2852737" cy="3743325"/>
            <a:chOff x="6477000" y="0"/>
            <a:chExt cx="2543721" cy="3409045"/>
          </a:xfrm>
        </p:grpSpPr>
        <p:pic>
          <p:nvPicPr>
            <p:cNvPr id="15373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77000" y="0"/>
              <a:ext cx="2492919" cy="3034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4" name="Rectangle 16"/>
            <p:cNvSpPr>
              <a:spLocks noChangeArrowheads="1"/>
            </p:cNvSpPr>
            <p:nvPr/>
          </p:nvSpPr>
          <p:spPr bwMode="auto">
            <a:xfrm>
              <a:off x="7501467" y="3039713"/>
              <a:ext cx="11224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99"/>
                  </a:solidFill>
                </a:rPr>
                <a:t>Log Mean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15375" name="Group 12"/>
            <p:cNvGrpSpPr>
              <a:grpSpLocks/>
            </p:cNvGrpSpPr>
            <p:nvPr/>
          </p:nvGrpSpPr>
          <p:grpSpPr bwMode="auto">
            <a:xfrm>
              <a:off x="8204430" y="137138"/>
              <a:ext cx="816291" cy="1415960"/>
              <a:chOff x="8204430" y="137138"/>
              <a:chExt cx="816291" cy="1415960"/>
            </a:xfrm>
          </p:grpSpPr>
          <p:pic>
            <p:nvPicPr>
              <p:cNvPr id="15376" name="Picture 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204430" y="137138"/>
                <a:ext cx="765489" cy="1036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377" name="Rectangle 18"/>
              <p:cNvSpPr>
                <a:spLocks noChangeArrowheads="1"/>
              </p:cNvSpPr>
              <p:nvPr/>
            </p:nvSpPr>
            <p:spPr bwMode="auto">
              <a:xfrm>
                <a:off x="8281416" y="1183766"/>
                <a:ext cx="739305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0099"/>
                    </a:solidFill>
                  </a:rPr>
                  <a:t>Mean</a:t>
                </a: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Based on </a:t>
            </a:r>
            <a:r>
              <a:rPr lang="en-US" sz="3200" b="1">
                <a:solidFill>
                  <a:srgbClr val="00CC00"/>
                </a:solidFill>
              </a:rPr>
              <a:t>Method #2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grpSp>
        <p:nvGrpSpPr>
          <p:cNvPr id="15364" name="Group 20"/>
          <p:cNvGrpSpPr>
            <a:grpSpLocks/>
          </p:cNvGrpSpPr>
          <p:nvPr/>
        </p:nvGrpSpPr>
        <p:grpSpPr bwMode="auto">
          <a:xfrm>
            <a:off x="1273175" y="655638"/>
            <a:ext cx="6118225" cy="6219825"/>
            <a:chOff x="849868" y="655374"/>
            <a:chExt cx="6118199" cy="6219559"/>
          </a:xfrm>
        </p:grpSpPr>
        <p:grpSp>
          <p:nvGrpSpPr>
            <p:cNvPr id="15366" name="Group 19"/>
            <p:cNvGrpSpPr>
              <a:grpSpLocks/>
            </p:cNvGrpSpPr>
            <p:nvPr/>
          </p:nvGrpSpPr>
          <p:grpSpPr bwMode="auto">
            <a:xfrm>
              <a:off x="1219200" y="655374"/>
              <a:ext cx="5748867" cy="6177226"/>
              <a:chOff x="1752600" y="655374"/>
              <a:chExt cx="5748867" cy="6177226"/>
            </a:xfrm>
          </p:grpSpPr>
          <p:grpSp>
            <p:nvGrpSpPr>
              <p:cNvPr id="15369" name="Group 2"/>
              <p:cNvGrpSpPr>
                <a:grpSpLocks/>
              </p:cNvGrpSpPr>
              <p:nvPr/>
            </p:nvGrpSpPr>
            <p:grpSpPr bwMode="auto">
              <a:xfrm>
                <a:off x="1752600" y="655374"/>
                <a:ext cx="5748867" cy="6177226"/>
                <a:chOff x="1752600" y="655374"/>
                <a:chExt cx="5748867" cy="6177226"/>
              </a:xfrm>
            </p:grpSpPr>
            <p:pic>
              <p:nvPicPr>
                <p:cNvPr id="15371" name="Picture 10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752600" y="655374"/>
                  <a:ext cx="5257800" cy="6177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372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5901267" y="3188732"/>
                  <a:ext cx="1600200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342900" indent="-342900"/>
                  <a:r>
                    <a:rPr lang="en-US" b="1">
                      <a:latin typeface="Arial" charset="0"/>
                    </a:rPr>
                    <a:t>%RSD ≤ 40</a:t>
                  </a: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4288380" y="4789047"/>
                <a:ext cx="1417632" cy="654022"/>
              </a:xfrm>
              <a:prstGeom prst="ellipse">
                <a:avLst/>
              </a:prstGeom>
              <a:noFill/>
              <a:ln w="38100">
                <a:solidFill>
                  <a:srgbClr val="F075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5367" name="Rectangle 21"/>
            <p:cNvSpPr>
              <a:spLocks noChangeArrowheads="1"/>
            </p:cNvSpPr>
            <p:nvPr/>
          </p:nvSpPr>
          <p:spPr bwMode="auto">
            <a:xfrm>
              <a:off x="1625600" y="6505601"/>
              <a:ext cx="11224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99"/>
                  </a:solidFill>
                </a:rPr>
                <a:t>Log Mean</a:t>
              </a:r>
              <a:endParaRPr lang="en-US">
                <a:latin typeface="Arial" charset="0"/>
              </a:endParaRPr>
            </a:p>
          </p:txBody>
        </p:sp>
        <p:sp>
          <p:nvSpPr>
            <p:cNvPr id="15368" name="Rectangle 22"/>
            <p:cNvSpPr>
              <a:spLocks noChangeArrowheads="1"/>
            </p:cNvSpPr>
            <p:nvPr/>
          </p:nvSpPr>
          <p:spPr bwMode="auto">
            <a:xfrm rot="-5400000">
              <a:off x="666805" y="3602454"/>
              <a:ext cx="735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99"/>
                  </a:solidFill>
                </a:rPr>
                <a:t>%RSD</a:t>
              </a:r>
              <a:endParaRPr lang="en-US">
                <a:latin typeface="Arial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7000" y="4659313"/>
            <a:ext cx="2590800" cy="1755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Analytes</a:t>
            </a:r>
            <a:r>
              <a:rPr lang="en-US" dirty="0">
                <a:latin typeface="Arial" charset="0"/>
              </a:rPr>
              <a:t> with high signal and high %RSD should be further interrogated for explanations of low reproducibility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Data Quality Overview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762000" y="2049463"/>
            <a:ext cx="83216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Arial" charset="0"/>
              </a:rPr>
              <a:t>Goal:</a:t>
            </a:r>
            <a:r>
              <a:rPr lang="en-US">
                <a:latin typeface="Arial" charset="0"/>
              </a:rPr>
              <a:t>	Calculate and visualize the summary statistics for each metabolite/treatment (Use DATA: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Pumpkin data 1.csv</a:t>
            </a:r>
            <a:r>
              <a:rPr lang="en-US">
                <a:latin typeface="Arial" charset="0"/>
              </a:rPr>
              <a:t>)</a:t>
            </a:r>
          </a:p>
          <a:p>
            <a:pPr marL="342900" indent="-342900"/>
            <a:endParaRPr lang="en-US">
              <a:latin typeface="Arial" charset="0"/>
            </a:endParaRPr>
          </a:p>
          <a:p>
            <a:pPr marL="342900" indent="-342900"/>
            <a:r>
              <a:rPr lang="en-US" b="1">
                <a:latin typeface="Arial" charset="0"/>
              </a:rPr>
              <a:t>Calculate:</a:t>
            </a:r>
            <a:r>
              <a:rPr lang="en-US">
                <a:latin typeface="Arial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Mean and standard deviation (sd)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The percent relative standard deviation, %RSD, (sd/mean)*100</a:t>
            </a:r>
          </a:p>
          <a:p>
            <a:pPr marL="342900" indent="-342900"/>
            <a:endParaRPr lang="en-US" b="1">
              <a:latin typeface="Arial" charset="0"/>
            </a:endParaRPr>
          </a:p>
          <a:p>
            <a:pPr marL="342900" indent="-342900"/>
            <a:r>
              <a:rPr lang="en-US" b="1">
                <a:latin typeface="Arial" charset="0"/>
              </a:rPr>
              <a:t>Visualize: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The relationship between mean vs. sd, mean and %RSD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Compare mean metabolite values for all treatments</a:t>
            </a:r>
          </a:p>
          <a:p>
            <a:pPr marL="342900" indent="-342900">
              <a:buFontTx/>
              <a:buAutoNum type="arabicPeriod"/>
            </a:pPr>
            <a:endParaRPr lang="en-US">
              <a:latin typeface="Arial" charset="0"/>
            </a:endParaRPr>
          </a:p>
          <a:p>
            <a:pPr marL="342900" indent="-342900"/>
            <a:r>
              <a:rPr lang="en-US" b="1">
                <a:latin typeface="Arial" charset="0"/>
              </a:rPr>
              <a:t>Exercises:</a:t>
            </a:r>
            <a:r>
              <a:rPr lang="en-US">
                <a:latin typeface="Arial" charset="0"/>
              </a:rPr>
              <a:t>	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Describe the relationship between analyte mean and sd, mean and %RSD?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Describe what constitutes an “optimal” method?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Arial" charset="0"/>
              </a:rPr>
              <a:t>Which extraction/treatment should be chosen to process further samples?</a:t>
            </a:r>
          </a:p>
          <a:p>
            <a:pPr marL="342900" indent="-342900"/>
            <a:endParaRPr lang="en-US">
              <a:latin typeface="Arial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2925" y="0"/>
            <a:ext cx="35210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Question: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5122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19400"/>
            <a:ext cx="8016875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822325" y="1524000"/>
            <a:ext cx="83216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 b="1"/>
              <a:t>Which metabolite has the largest mean, sd and RSD for the 100% MeOH_fresh frozen extraction method?</a:t>
            </a:r>
          </a:p>
          <a:p>
            <a:pPr marL="342900" indent="-342900"/>
            <a:endParaRPr lang="en-US" sz="2800" b="1"/>
          </a:p>
        </p:txBody>
      </p:sp>
      <p:pic>
        <p:nvPicPr>
          <p:cNvPr id="512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334000"/>
            <a:ext cx="3170238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5562600"/>
            <a:ext cx="27051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5334000"/>
            <a:ext cx="361156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822325" y="1524000"/>
            <a:ext cx="83216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 b="1">
                <a:solidFill>
                  <a:srgbClr val="969696"/>
                </a:solidFill>
              </a:rPr>
              <a:t>Which metabolite has the largest mean, sd and RSD for the 100% MeOH_fresh frozen extraction method?</a:t>
            </a:r>
          </a:p>
          <a:p>
            <a:pPr marL="342900" indent="-342900"/>
            <a:endParaRPr lang="en-US" sz="2800" b="1"/>
          </a:p>
        </p:txBody>
      </p:sp>
      <p:grpSp>
        <p:nvGrpSpPr>
          <p:cNvPr id="6148" name="Group 15"/>
          <p:cNvGrpSpPr>
            <a:grpSpLocks/>
          </p:cNvGrpSpPr>
          <p:nvPr/>
        </p:nvGrpSpPr>
        <p:grpSpPr bwMode="auto">
          <a:xfrm>
            <a:off x="1371600" y="3230563"/>
            <a:ext cx="6448425" cy="3475037"/>
            <a:chOff x="960" y="1872"/>
            <a:chExt cx="4062" cy="2189"/>
          </a:xfrm>
        </p:grpSpPr>
        <p:pic>
          <p:nvPicPr>
            <p:cNvPr id="6149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60" y="2112"/>
              <a:ext cx="1997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12" y="2256"/>
              <a:ext cx="1704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72" y="3360"/>
              <a:ext cx="2275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2" name="Line 9"/>
            <p:cNvSpPr>
              <a:spLocks noChangeShapeType="1"/>
            </p:cNvSpPr>
            <p:nvPr/>
          </p:nvSpPr>
          <p:spPr bwMode="auto">
            <a:xfrm>
              <a:off x="4140" y="321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Line 10"/>
            <p:cNvSpPr>
              <a:spLocks noChangeShapeType="1"/>
            </p:cNvSpPr>
            <p:nvPr/>
          </p:nvSpPr>
          <p:spPr bwMode="auto">
            <a:xfrm>
              <a:off x="5022" y="22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11"/>
            <p:cNvSpPr>
              <a:spLocks noChangeShapeType="1"/>
            </p:cNvSpPr>
            <p:nvPr/>
          </p:nvSpPr>
          <p:spPr bwMode="auto">
            <a:xfrm>
              <a:off x="2964" y="22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1632" y="1872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mean</a:t>
              </a:r>
            </a:p>
          </p:txBody>
        </p: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3456" y="1872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sd</a:t>
              </a:r>
            </a:p>
          </p:txBody>
        </p: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2784" y="3072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RSD (sd/mean)*100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Question: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7170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19400"/>
            <a:ext cx="8016875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822325" y="1524000"/>
            <a:ext cx="8321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 b="1"/>
              <a:t>Is there a relationship between mean and sd, mean and RSD? 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334000"/>
            <a:ext cx="3170238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5562600"/>
            <a:ext cx="27051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5334000"/>
            <a:ext cx="361156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0"/>
            <a:ext cx="5859463" cy="557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2590800" y="2743200"/>
            <a:ext cx="4953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>
                <a:latin typeface="Arial" charset="0"/>
              </a:rPr>
              <a:t>Mean and sd are highly correlated</a:t>
            </a:r>
          </a:p>
          <a:p>
            <a:pPr marL="342900" indent="-342900">
              <a:buFontTx/>
              <a:buChar char="•"/>
            </a:pPr>
            <a:r>
              <a:rPr lang="en-US">
                <a:latin typeface="Arial" charset="0"/>
              </a:rPr>
              <a:t>Larger means have larger sd</a:t>
            </a:r>
          </a:p>
          <a:p>
            <a:pPr marL="342900" indent="-342900">
              <a:buFontTx/>
              <a:buChar char="•"/>
            </a:pPr>
            <a:r>
              <a:rPr lang="en-US">
                <a:latin typeface="Arial" charset="0"/>
              </a:rPr>
              <a:t>This effect is also called heteroscedasticity</a:t>
            </a:r>
          </a:p>
          <a:p>
            <a:pPr marL="342900" indent="-342900">
              <a:buFontTx/>
              <a:buChar char="•"/>
            </a:pPr>
            <a:endParaRPr lang="en-US">
              <a:latin typeface="Arial" charset="0"/>
            </a:endParaRPr>
          </a:p>
        </p:txBody>
      </p:sp>
      <p:sp>
        <p:nvSpPr>
          <p:cNvPr id="8196" name="Rectangle 1"/>
          <p:cNvSpPr>
            <a:spLocks noChangeArrowheads="1"/>
          </p:cNvSpPr>
          <p:nvPr/>
        </p:nvSpPr>
        <p:spPr bwMode="auto">
          <a:xfrm>
            <a:off x="2895600" y="6457950"/>
            <a:ext cx="739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Mean</a:t>
            </a:r>
            <a:endParaRPr lang="en-US">
              <a:latin typeface="Arial" charset="0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 rot="-5400000">
            <a:off x="1178719" y="3537744"/>
            <a:ext cx="439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SD</a:t>
            </a:r>
            <a:endParaRPr lang="en-US">
              <a:latin typeface="Arial" charset="0"/>
            </a:endParaRPr>
          </a:p>
        </p:txBody>
      </p:sp>
      <p:sp>
        <p:nvSpPr>
          <p:cNvPr id="8198" name="TextBox 2"/>
          <p:cNvSpPr txBox="1">
            <a:spLocks noChangeArrowheads="1"/>
          </p:cNvSpPr>
          <p:nvPr/>
        </p:nvSpPr>
        <p:spPr bwMode="auto">
          <a:xfrm>
            <a:off x="1524000" y="18288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 b="1">
                <a:solidFill>
                  <a:srgbClr val="969696"/>
                </a:solidFill>
              </a:rPr>
              <a:t>Is there a relationship between mean and sd?</a:t>
            </a:r>
            <a:endParaRPr lang="en-US" sz="2800" b="1"/>
          </a:p>
        </p:txBody>
      </p:sp>
      <p:sp>
        <p:nvSpPr>
          <p:cNvPr id="8199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Answer: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Answer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9218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150" y="1066800"/>
            <a:ext cx="5583238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2895600" y="2514600"/>
            <a:ext cx="533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>
                <a:latin typeface="Arial" charset="0"/>
              </a:rPr>
              <a:t>%RSD is minimally correlated with the mean, and is useful for:</a:t>
            </a:r>
          </a:p>
          <a:p>
            <a:pPr marL="800100" lvl="1" indent="-342900">
              <a:buFontTx/>
              <a:buChar char="•"/>
            </a:pPr>
            <a:r>
              <a:rPr lang="en-US">
                <a:latin typeface="Arial" charset="0"/>
              </a:rPr>
              <a:t>Comparing method reproducibility</a:t>
            </a:r>
          </a:p>
          <a:p>
            <a:pPr marL="800100" lvl="1" indent="-342900">
              <a:buFontTx/>
              <a:buChar char="•"/>
            </a:pPr>
            <a:r>
              <a:rPr lang="en-US">
                <a:latin typeface="Arial" charset="0"/>
              </a:rPr>
              <a:t>Identifying data quality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520950" y="6457950"/>
            <a:ext cx="733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Mean</a:t>
            </a:r>
            <a:endParaRPr lang="en-US">
              <a:latin typeface="Arial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 rot="-5400000">
            <a:off x="655638" y="3540125"/>
            <a:ext cx="731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%RSD</a:t>
            </a:r>
            <a:endParaRPr lang="en-US">
              <a:latin typeface="Arial" charset="0"/>
            </a:endParaRPr>
          </a:p>
        </p:txBody>
      </p:sp>
      <p:sp>
        <p:nvSpPr>
          <p:cNvPr id="9223" name="TextBox 2"/>
          <p:cNvSpPr txBox="1">
            <a:spLocks noChangeArrowheads="1"/>
          </p:cNvSpPr>
          <p:nvPr/>
        </p:nvSpPr>
        <p:spPr bwMode="auto">
          <a:xfrm>
            <a:off x="3124200" y="1295400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 b="1">
                <a:solidFill>
                  <a:srgbClr val="969696"/>
                </a:solidFill>
              </a:rPr>
              <a:t>Is there a relationship between mean and RSD?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"/>
          <p:cNvSpPr txBox="1">
            <a:spLocks noChangeArrowheads="1"/>
          </p:cNvSpPr>
          <p:nvPr/>
        </p:nvSpPr>
        <p:spPr bwMode="auto">
          <a:xfrm>
            <a:off x="1390650" y="142875"/>
            <a:ext cx="6172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000099"/>
                </a:solidFill>
              </a:rPr>
              <a:t>Analytical variance can be used to select optimal workup methods and flag problem analytes. </a:t>
            </a:r>
          </a:p>
        </p:txBody>
      </p:sp>
      <p:sp>
        <p:nvSpPr>
          <p:cNvPr id="10242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63" y="4724400"/>
            <a:ext cx="8016875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C:\Users\dgrapov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0" y="1882775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 descr="C:\Users\dgrapov\Desktop\download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2663" y="19050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 descr="C:\Users\dgrapov\Desktop\download (2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2050" y="1882775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1905000"/>
            <a:ext cx="233997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</a:rPr>
              <a:t>Data quality</a:t>
            </a:r>
          </a:p>
          <a:p>
            <a:endParaRPr lang="en-US" sz="3200" b="1">
              <a:solidFill>
                <a:srgbClr val="000099"/>
              </a:solidFill>
            </a:endParaRPr>
          </a:p>
        </p:txBody>
      </p:sp>
      <p:sp>
        <p:nvSpPr>
          <p:cNvPr id="11266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Statistics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838200"/>
            <a:ext cx="57912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1981200" y="4724400"/>
            <a:ext cx="548640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408238" y="1227138"/>
            <a:ext cx="0" cy="51054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4191000" y="5253038"/>
            <a:ext cx="121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Arial" charset="0"/>
              </a:rPr>
              <a:t>Good</a:t>
            </a:r>
          </a:p>
        </p:txBody>
      </p:sp>
      <p:sp>
        <p:nvSpPr>
          <p:cNvPr id="11271" name="TextBox 11"/>
          <p:cNvSpPr txBox="1">
            <a:spLocks noChangeArrowheads="1"/>
          </p:cNvSpPr>
          <p:nvPr/>
        </p:nvSpPr>
        <p:spPr bwMode="auto">
          <a:xfrm>
            <a:off x="1219200" y="4540250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~40%</a:t>
            </a:r>
          </a:p>
        </p:txBody>
      </p:sp>
      <p:sp>
        <p:nvSpPr>
          <p:cNvPr id="11272" name="TextBox 12"/>
          <p:cNvSpPr txBox="1">
            <a:spLocks noChangeArrowheads="1"/>
          </p:cNvSpPr>
          <p:nvPr/>
        </p:nvSpPr>
        <p:spPr bwMode="auto">
          <a:xfrm>
            <a:off x="1905000" y="64008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~10,000 </a:t>
            </a:r>
          </a:p>
        </p:txBody>
      </p:sp>
      <p:sp>
        <p:nvSpPr>
          <p:cNvPr id="11273" name="TextBox 13"/>
          <p:cNvSpPr txBox="1">
            <a:spLocks noChangeArrowheads="1"/>
          </p:cNvSpPr>
          <p:nvPr/>
        </p:nvSpPr>
        <p:spPr bwMode="auto">
          <a:xfrm>
            <a:off x="914400" y="5253038"/>
            <a:ext cx="207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Arial" charset="0"/>
              </a:rPr>
              <a:t>Moderate</a:t>
            </a:r>
          </a:p>
        </p:txBody>
      </p:sp>
      <p:sp>
        <p:nvSpPr>
          <p:cNvPr id="11274" name="TextBox 14"/>
          <p:cNvSpPr txBox="1">
            <a:spLocks noChangeArrowheads="1"/>
          </p:cNvSpPr>
          <p:nvPr/>
        </p:nvSpPr>
        <p:spPr bwMode="auto">
          <a:xfrm>
            <a:off x="4191000" y="3525838"/>
            <a:ext cx="9223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Arial" charset="0"/>
              </a:rPr>
              <a:t>Bad</a:t>
            </a:r>
          </a:p>
        </p:txBody>
      </p:sp>
      <p:sp>
        <p:nvSpPr>
          <p:cNvPr id="11275" name="TextBox 15"/>
          <p:cNvSpPr txBox="1">
            <a:spLocks noChangeArrowheads="1"/>
          </p:cNvSpPr>
          <p:nvPr/>
        </p:nvSpPr>
        <p:spPr bwMode="auto">
          <a:xfrm>
            <a:off x="1049338" y="1565275"/>
            <a:ext cx="12541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Arial" charset="0"/>
              </a:rPr>
              <a:t>Below LOQ </a:t>
            </a:r>
            <a:r>
              <a:rPr lang="en-US" sz="1200">
                <a:solidFill>
                  <a:srgbClr val="C00000"/>
                </a:solidFill>
                <a:latin typeface="Arial" charset="0"/>
              </a:rPr>
              <a:t>(sensitivity)</a:t>
            </a:r>
          </a:p>
          <a:p>
            <a:endParaRPr lang="en-US" sz="120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2895600" y="6457950"/>
            <a:ext cx="739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Mean</a:t>
            </a:r>
            <a:endParaRPr lang="en-US">
              <a:latin typeface="Arial" charset="0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 rot="-5400000">
            <a:off x="1031082" y="3537744"/>
            <a:ext cx="735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%RSD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410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D</cp:lastModifiedBy>
  <cp:revision>90</cp:revision>
  <cp:lastPrinted>2014-02-10T20:48:43Z</cp:lastPrinted>
  <dcterms:created xsi:type="dcterms:W3CDTF">2013-07-10T06:33:47Z</dcterms:created>
  <dcterms:modified xsi:type="dcterms:W3CDTF">2014-09-17T02:39:14Z</dcterms:modified>
</cp:coreProperties>
</file>