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80" r:id="rId8"/>
    <p:sldId id="279" r:id="rId9"/>
    <p:sldId id="281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00CC00"/>
    <a:srgbClr val="25F808"/>
    <a:srgbClr val="008000"/>
    <a:srgbClr val="000099"/>
    <a:srgbClr val="F075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7" autoAdjust="0"/>
    <p:restoredTop sz="94660"/>
  </p:normalViewPr>
  <p:slideViewPr>
    <p:cSldViewPr>
      <p:cViewPr varScale="1">
        <p:scale>
          <a:sx n="81" d="100"/>
          <a:sy n="81" d="100"/>
        </p:scale>
        <p:origin x="-4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52400"/>
            <a:ext cx="1484313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 userDrawn="1"/>
        </p:nvGrpSpPr>
        <p:grpSpPr>
          <a:xfrm>
            <a:off x="76200" y="152400"/>
            <a:ext cx="914400" cy="914400"/>
            <a:chOff x="1828800" y="304800"/>
            <a:chExt cx="914400" cy="914400"/>
          </a:xfrm>
          <a:solidFill>
            <a:srgbClr val="25F808">
              <a:alpha val="48000"/>
            </a:srgbClr>
          </a:solidFill>
        </p:grpSpPr>
        <p:sp>
          <p:nvSpPr>
            <p:cNvPr id="4" name="Oval 10"/>
            <p:cNvSpPr/>
            <p:nvPr/>
          </p:nvSpPr>
          <p:spPr>
            <a:xfrm>
              <a:off x="1828800" y="304800"/>
              <a:ext cx="914400" cy="914400"/>
            </a:xfrm>
            <a:prstGeom prst="ellipse">
              <a:avLst/>
            </a:prstGeom>
            <a:grpFill/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TextBox 17"/>
            <p:cNvSpPr txBox="1"/>
            <p:nvPr/>
          </p:nvSpPr>
          <p:spPr>
            <a:xfrm>
              <a:off x="1946031" y="609600"/>
              <a:ext cx="797169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Biology</a:t>
              </a:r>
            </a:p>
          </p:txBody>
        </p:sp>
      </p:grpSp>
      <p:grpSp>
        <p:nvGrpSpPr>
          <p:cNvPr id="6" name="Group 23"/>
          <p:cNvGrpSpPr/>
          <p:nvPr userDrawn="1"/>
        </p:nvGrpSpPr>
        <p:grpSpPr>
          <a:xfrm>
            <a:off x="685800" y="381000"/>
            <a:ext cx="1055225" cy="914400"/>
            <a:chOff x="152400" y="152400"/>
            <a:chExt cx="1524215" cy="1143000"/>
          </a:xfrm>
          <a:solidFill>
            <a:schemeClr val="accent1">
              <a:lumMod val="60000"/>
              <a:lumOff val="40000"/>
              <a:alpha val="44000"/>
            </a:schemeClr>
          </a:solidFill>
        </p:grpSpPr>
        <p:sp>
          <p:nvSpPr>
            <p:cNvPr id="7" name="Oval 8"/>
            <p:cNvSpPr/>
            <p:nvPr/>
          </p:nvSpPr>
          <p:spPr>
            <a:xfrm>
              <a:off x="152400" y="152400"/>
              <a:ext cx="1320800" cy="1143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TextBox 20"/>
            <p:cNvSpPr txBox="1"/>
            <p:nvPr/>
          </p:nvSpPr>
          <p:spPr>
            <a:xfrm>
              <a:off x="347347" y="568151"/>
              <a:ext cx="1329268" cy="3462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+mn-lt"/>
                  <a:cs typeface="+mn-cs"/>
                </a:rPr>
                <a:t>Chemistry</a:t>
              </a: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/>
          <p:nvPr userDrawn="1"/>
        </p:nvGrpSpPr>
        <p:grpSpPr>
          <a:xfrm>
            <a:off x="76200" y="762000"/>
            <a:ext cx="968188" cy="914400"/>
            <a:chOff x="381000" y="1600200"/>
            <a:chExt cx="1371600" cy="1143000"/>
          </a:xfrm>
          <a:solidFill>
            <a:srgbClr val="FFC000">
              <a:alpha val="65000"/>
            </a:srgbClr>
          </a:solidFill>
        </p:grpSpPr>
        <p:sp>
          <p:nvSpPr>
            <p:cNvPr id="10" name="Oval 9"/>
            <p:cNvSpPr/>
            <p:nvPr/>
          </p:nvSpPr>
          <p:spPr>
            <a:xfrm>
              <a:off x="457200" y="1600200"/>
              <a:ext cx="1295400" cy="1143000"/>
            </a:xfrm>
            <a:prstGeom prst="ellipse">
              <a:avLst/>
            </a:prstGeom>
            <a:grpFill/>
            <a:ln>
              <a:solidFill>
                <a:srgbClr val="F075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381000" y="2005340"/>
              <a:ext cx="1295400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+mn-lt"/>
                  <a:cs typeface="+mn-cs"/>
                </a:rPr>
                <a:t>Informatics</a:t>
              </a:r>
            </a:p>
          </p:txBody>
        </p:sp>
      </p:grpSp>
      <p:grpSp>
        <p:nvGrpSpPr>
          <p:cNvPr id="12" name="Rectangle 6"/>
          <p:cNvGrpSpPr>
            <a:grpSpLocks/>
          </p:cNvGrpSpPr>
          <p:nvPr userDrawn="1"/>
        </p:nvGrpSpPr>
        <p:grpSpPr bwMode="auto">
          <a:xfrm>
            <a:off x="304800" y="1981200"/>
            <a:ext cx="469900" cy="4559300"/>
            <a:chOff x="188" y="1260"/>
            <a:chExt cx="296" cy="2872"/>
          </a:xfrm>
        </p:grpSpPr>
        <p:pic>
          <p:nvPicPr>
            <p:cNvPr id="13" name="Rectangl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" y="1260"/>
              <a:ext cx="296" cy="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rot="10800000">
              <a:off x="192" y="1265"/>
              <a:ext cx="288" cy="2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 userDrawn="1"/>
        </p:nvSpPr>
        <p:spPr bwMode="auto">
          <a:xfrm rot="16200000">
            <a:off x="-1714500" y="40005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Network Mapping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Biochemical and Structural Similarity Network Mapping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990600" y="2057400"/>
            <a:ext cx="81534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600" b="1">
                <a:latin typeface="Calibri" pitchFamily="34" charset="0"/>
              </a:rPr>
              <a:t>Goal:</a:t>
            </a:r>
            <a:r>
              <a:rPr lang="en-US" sz="2600">
                <a:latin typeface="Calibri" pitchFamily="34" charset="0"/>
              </a:rPr>
              <a:t> Generate a mapped biochemical product/substrate and chemical similarity network</a:t>
            </a:r>
          </a:p>
          <a:p>
            <a:pPr marL="342900" indent="-342900"/>
            <a:endParaRPr lang="en-US" sz="2600">
              <a:latin typeface="Calibri" pitchFamily="34" charset="0"/>
            </a:endParaRPr>
          </a:p>
          <a:p>
            <a:pPr marL="342900" indent="-342900"/>
            <a:r>
              <a:rPr lang="en-US" sz="2600">
                <a:latin typeface="Calibri" pitchFamily="34" charset="0"/>
              </a:rPr>
              <a:t>Topics: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Edge list generation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Node attributes generation</a:t>
            </a:r>
          </a:p>
          <a:p>
            <a:pPr marL="800100" lvl="1" indent="-342900">
              <a:buFontTx/>
              <a:buAutoNum type="arabicPeriod"/>
            </a:pPr>
            <a:r>
              <a:rPr lang="en-US" sz="2600">
                <a:latin typeface="Calibri" pitchFamily="34" charset="0"/>
              </a:rPr>
              <a:t>Network Mapping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743200"/>
            <a:ext cx="296068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Biochemical and Structural Similarity Network Mapping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4430713"/>
            <a:ext cx="3348037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1706563"/>
            <a:ext cx="6799263" cy="3937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/>
              <a:t>Data:</a:t>
            </a:r>
            <a:r>
              <a:rPr lang="en-US" b="1">
                <a:latin typeface="Calibri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</a:rPr>
              <a:t>Pumpkin and Tomatillo data for network.csv</a:t>
            </a:r>
            <a:endParaRPr lang="en-US" b="1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/>
            <a:r>
              <a:rPr lang="en-US" b="1">
                <a:latin typeface="Calibri" pitchFamily="34" charset="0"/>
              </a:rPr>
              <a:t>Steps</a:t>
            </a:r>
          </a:p>
          <a:p>
            <a:pPr marL="342900" indent="-342900"/>
            <a:r>
              <a:rPr lang="en-US">
                <a:latin typeface="Calibri" pitchFamily="34" charset="0"/>
              </a:rPr>
              <a:t>Use </a:t>
            </a:r>
            <a:r>
              <a:rPr lang="en-US" b="1">
                <a:latin typeface="Calibri" pitchFamily="34" charset="0"/>
              </a:rPr>
              <a:t>MetaMapR</a:t>
            </a:r>
            <a:r>
              <a:rPr lang="en-US">
                <a:latin typeface="Calibri" pitchFamily="34" charset="0"/>
              </a:rPr>
              <a:t> (see startup.R to launch):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url: https://github.com/dgrapov/MetaMapR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Biochemical and structural similarity based edge list for all metabolites with KEGG and PubChem identifiers.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Network preview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>
                <a:latin typeface="Calibri" pitchFamily="34" charset="0"/>
              </a:rPr>
              <a:t>Node attributes </a:t>
            </a:r>
          </a:p>
          <a:p>
            <a:pPr marL="800100" lvl="1" indent="-342900">
              <a:buFont typeface="Arial" charset="0"/>
              <a:buChar char="•"/>
            </a:pPr>
            <a:endParaRPr lang="en-US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Use previously generated Pumpkin/Tomatillo analysis results to generate node attribute mappings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latin typeface="Calibri" pitchFamily="34" charset="0"/>
              </a:rPr>
              <a:t>Visualize and map network using Cytoscape</a:t>
            </a:r>
          </a:p>
          <a:p>
            <a:pPr marL="342900" indent="-342900">
              <a:buFontTx/>
              <a:buAutoNum type="arabicPeriod"/>
            </a:pPr>
            <a:endParaRPr lang="en-US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MetaMapR: Edge List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54213"/>
            <a:ext cx="5943600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1163638" y="1303338"/>
            <a:ext cx="6324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Download the generated edge list, overview and save as an .xlsx file (for ease of import).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Preview Network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62113"/>
            <a:ext cx="7162800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Node Attributes</a:t>
            </a:r>
          </a:p>
        </p:txBody>
      </p:sp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1013"/>
            <a:ext cx="7315200" cy="50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Box 1"/>
          <p:cNvSpPr txBox="1">
            <a:spLocks noChangeArrowheads="1"/>
          </p:cNvSpPr>
          <p:nvPr/>
        </p:nvSpPr>
        <p:spPr bwMode="auto">
          <a:xfrm>
            <a:off x="1790700" y="123825"/>
            <a:ext cx="5715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Mapping Analysis results to Node Attributes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150" y="3124200"/>
            <a:ext cx="7148513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815975" y="1441450"/>
            <a:ext cx="1165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Index matching edge list ID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220913" y="2195513"/>
            <a:ext cx="2351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Border</a:t>
            </a:r>
            <a:r>
              <a:rPr lang="en-US"/>
              <a:t>: O/PLS/-DA selected feature?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3886200" y="1196975"/>
            <a:ext cx="2247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Shape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/>
              <a:t>Direction of change relative to pumpkin</a:t>
            </a:r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4889500" y="1995488"/>
            <a:ext cx="31242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Color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Direction of change for significantly changed species (t-Test)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4383088" y="5810250"/>
            <a:ext cx="26162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Size(a)</a:t>
            </a:r>
            <a:r>
              <a:rPr lang="en-US"/>
              <a:t>: log of the magnitude of fold change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6781800" y="5810250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Size(b)</a:t>
            </a:r>
            <a:r>
              <a:rPr lang="en-US"/>
              <a:t>: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O/PLS/-DA LV 1 loadings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14438" y="2625725"/>
            <a:ext cx="0" cy="522288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2841625"/>
            <a:ext cx="0" cy="282575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46613" y="2195513"/>
            <a:ext cx="1587" cy="928687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TextBox 23"/>
          <p:cNvSpPr txBox="1">
            <a:spLocks noChangeArrowheads="1"/>
          </p:cNvSpPr>
          <p:nvPr/>
        </p:nvSpPr>
        <p:spPr bwMode="auto">
          <a:xfrm>
            <a:off x="1958975" y="1141413"/>
            <a:ext cx="1676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Labels</a:t>
            </a:r>
            <a:r>
              <a:rPr lang="en-US"/>
              <a:t>: metabolite names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219325" y="2041525"/>
            <a:ext cx="1588" cy="1217613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2854325"/>
            <a:ext cx="0" cy="280988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34100" y="5257800"/>
            <a:ext cx="571500" cy="552450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931150" y="5360988"/>
            <a:ext cx="1588" cy="398462"/>
          </a:xfrm>
          <a:prstGeom prst="straightConnector1">
            <a:avLst/>
          </a:prstGeom>
          <a:ln w="254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Box 1"/>
          <p:cNvSpPr txBox="1">
            <a:spLocks noChangeArrowheads="1"/>
          </p:cNvSpPr>
          <p:nvPr/>
        </p:nvSpPr>
        <p:spPr bwMode="auto">
          <a:xfrm>
            <a:off x="1790700" y="123825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Mapping in cytoscape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2982913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828800"/>
            <a:ext cx="4581525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"/>
          <p:cNvSpPr txBox="1">
            <a:spLocks noChangeArrowheads="1"/>
          </p:cNvSpPr>
          <p:nvPr/>
        </p:nvSpPr>
        <p:spPr bwMode="auto">
          <a:xfrm>
            <a:off x="1790700" y="123825"/>
            <a:ext cx="6057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latin typeface="Calibri" pitchFamily="34" charset="0"/>
              </a:rPr>
              <a:t>Biochemical and Spectral Similarity Mapped Network for: Differences in Pumpkin and Tomatillo Leaf Primary Metabolites</a:t>
            </a:r>
          </a:p>
        </p:txBody>
      </p:sp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320800"/>
            <a:ext cx="58293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 rot="733728">
            <a:off x="1881188" y="1682750"/>
            <a:ext cx="1593850" cy="2057400"/>
          </a:xfrm>
          <a:prstGeom prst="ellipse">
            <a:avLst/>
          </a:prstGeom>
          <a:noFill/>
          <a:ln w="127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4" name="TextBox 10"/>
          <p:cNvSpPr txBox="1">
            <a:spLocks noChangeArrowheads="1"/>
          </p:cNvSpPr>
          <p:nvPr/>
        </p:nvSpPr>
        <p:spPr bwMode="auto">
          <a:xfrm>
            <a:off x="228600" y="1752600"/>
            <a:ext cx="2057400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Leaf fatty acids are decreased and phytosterols increased in tomatillo compared to pumpkin</a:t>
            </a:r>
          </a:p>
        </p:txBody>
      </p:sp>
      <p:sp>
        <p:nvSpPr>
          <p:cNvPr id="10245" name="TextBox 24"/>
          <p:cNvSpPr txBox="1">
            <a:spLocks noChangeArrowheads="1"/>
          </p:cNvSpPr>
          <p:nvPr/>
        </p:nvSpPr>
        <p:spPr bwMode="auto">
          <a:xfrm>
            <a:off x="6618288" y="1727200"/>
            <a:ext cx="2057400" cy="1568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Tomatillo displays a general increases in leaf carbohydrates with the exception of raffinose and trehalose, which are importantly decreased in tomatillo compared to pumpkin </a:t>
            </a:r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00600"/>
            <a:ext cx="13382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838200" y="5638800"/>
            <a:ext cx="1524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intermediate for lignin synthesis, related to quinic acid which is an astringent</a:t>
            </a:r>
          </a:p>
        </p:txBody>
      </p:sp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1913" y="3124200"/>
            <a:ext cx="1144587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30"/>
          <p:cNvSpPr txBox="1">
            <a:spLocks noChangeArrowheads="1"/>
          </p:cNvSpPr>
          <p:nvPr/>
        </p:nvSpPr>
        <p:spPr bwMode="auto">
          <a:xfrm>
            <a:off x="7646988" y="3744913"/>
            <a:ext cx="1295400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Helps withstand prolonged periods of desiccation</a:t>
            </a:r>
          </a:p>
        </p:txBody>
      </p:sp>
      <p:pic>
        <p:nvPicPr>
          <p:cNvPr id="1025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48550" y="4895850"/>
            <a:ext cx="138112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1" name="TextBox 32"/>
          <p:cNvSpPr txBox="1">
            <a:spLocks noChangeArrowheads="1"/>
          </p:cNvSpPr>
          <p:nvPr/>
        </p:nvSpPr>
        <p:spPr bwMode="auto">
          <a:xfrm>
            <a:off x="7319963" y="5822950"/>
            <a:ext cx="1754187" cy="831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A  trisaccharide, can not be digested by humans, but readily fermented by bacteria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Box 1"/>
          <p:cNvSpPr txBox="1">
            <a:spLocks noChangeArrowheads="1"/>
          </p:cNvSpPr>
          <p:nvPr/>
        </p:nvSpPr>
        <p:spPr bwMode="auto">
          <a:xfrm>
            <a:off x="1600200" y="152400"/>
            <a:ext cx="5715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Summary</a:t>
            </a:r>
          </a:p>
          <a:p>
            <a:endParaRPr lang="en-US" sz="32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979488" y="2438400"/>
            <a:ext cx="81534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600" b="1" dirty="0">
                <a:latin typeface="Calibri" pitchFamily="34" charset="0"/>
              </a:rPr>
              <a:t>View all files and mappings used in the network construction in the: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latin typeface="Calibri" pitchFamily="34" charset="0"/>
              </a:rPr>
              <a:t>Data </a:t>
            </a:r>
            <a:r>
              <a:rPr lang="en-US" sz="2600" dirty="0">
                <a:latin typeface="Calibri" pitchFamily="34" charset="0"/>
              </a:rPr>
              <a:t>folder</a:t>
            </a:r>
          </a:p>
          <a:p>
            <a:pPr marL="971550" lvl="1" indent="-514350">
              <a:buFont typeface="Arial" pitchFamily="34" charset="0"/>
              <a:buChar char="•"/>
              <a:defRPr/>
            </a:pPr>
            <a:r>
              <a:rPr lang="en-US" sz="2600" dirty="0">
                <a:latin typeface="Calibri" pitchFamily="34" charset="0"/>
              </a:rPr>
              <a:t>Pumpkin and Tomatillo data for </a:t>
            </a:r>
            <a:r>
              <a:rPr lang="en-US" sz="2600" dirty="0">
                <a:latin typeface="Calibri" pitchFamily="34" charset="0"/>
              </a:rPr>
              <a:t>network.csv</a:t>
            </a:r>
            <a:endParaRPr lang="en-US" sz="2600" dirty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dirty="0">
                <a:latin typeface="Calibri" pitchFamily="34" charset="0"/>
              </a:rPr>
              <a:t>Network folder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en-US" sz="2600" dirty="0">
                <a:latin typeface="Calibri" pitchFamily="34" charset="0"/>
              </a:rPr>
              <a:t>Biochemical edge list.xlsx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en-US" sz="2600" dirty="0">
                <a:latin typeface="Calibri" pitchFamily="34" charset="0"/>
              </a:rPr>
              <a:t>Biochemical node attributes.xlsx</a:t>
            </a:r>
          </a:p>
          <a:p>
            <a:pPr marL="914400" lvl="1" indent="-457200">
              <a:buFont typeface="Arial" pitchFamily="34" charset="0"/>
              <a:buChar char="•"/>
              <a:defRPr/>
            </a:pPr>
            <a:r>
              <a:rPr lang="en-US" sz="2600" dirty="0">
                <a:latin typeface="Calibri" pitchFamily="34" charset="0"/>
              </a:rPr>
              <a:t>Biochemical </a:t>
            </a:r>
            <a:r>
              <a:rPr lang="en-US" sz="2600" dirty="0" err="1">
                <a:latin typeface="Calibri" pitchFamily="34" charset="0"/>
              </a:rPr>
              <a:t>network.cys</a:t>
            </a:r>
            <a:r>
              <a:rPr lang="en-US" sz="2600" dirty="0">
                <a:latin typeface="Calibri" pitchFamily="34" charset="0"/>
              </a:rPr>
              <a:t> (final network)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0"/>
            <a:ext cx="2103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275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California,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jmartins</dc:creator>
  <cp:lastModifiedBy>D</cp:lastModifiedBy>
  <cp:revision>89</cp:revision>
  <cp:lastPrinted>2014-02-10T22:47:59Z</cp:lastPrinted>
  <dcterms:created xsi:type="dcterms:W3CDTF">2013-07-10T06:33:47Z</dcterms:created>
  <dcterms:modified xsi:type="dcterms:W3CDTF">2014-09-17T02:22:48Z</dcterms:modified>
</cp:coreProperties>
</file>