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91" r:id="rId2"/>
    <p:sldId id="292" r:id="rId3"/>
    <p:sldId id="267" r:id="rId4"/>
    <p:sldId id="280" r:id="rId5"/>
    <p:sldId id="281" r:id="rId6"/>
    <p:sldId id="284" r:id="rId7"/>
    <p:sldId id="285" r:id="rId8"/>
    <p:sldId id="286" r:id="rId9"/>
    <p:sldId id="275" r:id="rId10"/>
    <p:sldId id="276" r:id="rId11"/>
    <p:sldId id="287" r:id="rId12"/>
    <p:sldId id="261" r:id="rId13"/>
    <p:sldId id="277" r:id="rId14"/>
    <p:sldId id="288" r:id="rId15"/>
    <p:sldId id="278" r:id="rId16"/>
    <p:sldId id="289" r:id="rId17"/>
    <p:sldId id="262" r:id="rId18"/>
    <p:sldId id="290" r:id="rId19"/>
    <p:sldId id="279" r:id="rId2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00CC00"/>
    <a:srgbClr val="F07510"/>
    <a:srgbClr val="25F808"/>
    <a:srgbClr val="008000"/>
    <a:srgbClr val="0000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509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152400"/>
            <a:ext cx="1484313" cy="145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4"/>
          <p:cNvGrpSpPr/>
          <p:nvPr userDrawn="1"/>
        </p:nvGrpSpPr>
        <p:grpSpPr>
          <a:xfrm>
            <a:off x="76200" y="152400"/>
            <a:ext cx="914400" cy="914400"/>
            <a:chOff x="1828800" y="304800"/>
            <a:chExt cx="914400" cy="914400"/>
          </a:xfrm>
          <a:solidFill>
            <a:srgbClr val="25F808">
              <a:alpha val="48000"/>
            </a:srgbClr>
          </a:solidFill>
        </p:grpSpPr>
        <p:sp>
          <p:nvSpPr>
            <p:cNvPr id="4" name="Oval 10"/>
            <p:cNvSpPr/>
            <p:nvPr/>
          </p:nvSpPr>
          <p:spPr>
            <a:xfrm>
              <a:off x="1828800" y="304800"/>
              <a:ext cx="914400" cy="914400"/>
            </a:xfrm>
            <a:prstGeom prst="ellipse">
              <a:avLst/>
            </a:prstGeom>
            <a:grpFill/>
            <a:ln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" name="TextBox 17"/>
            <p:cNvSpPr txBox="1"/>
            <p:nvPr/>
          </p:nvSpPr>
          <p:spPr>
            <a:xfrm>
              <a:off x="1946031" y="609600"/>
              <a:ext cx="797169" cy="2616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latin typeface="+mn-lt"/>
                  <a:cs typeface="+mn-cs"/>
                </a:rPr>
                <a:t>Biology</a:t>
              </a:r>
            </a:p>
          </p:txBody>
        </p:sp>
      </p:grpSp>
      <p:grpSp>
        <p:nvGrpSpPr>
          <p:cNvPr id="6" name="Group 23"/>
          <p:cNvGrpSpPr/>
          <p:nvPr userDrawn="1"/>
        </p:nvGrpSpPr>
        <p:grpSpPr>
          <a:xfrm>
            <a:off x="685800" y="381000"/>
            <a:ext cx="1046922" cy="914400"/>
            <a:chOff x="152400" y="152400"/>
            <a:chExt cx="1512221" cy="1143000"/>
          </a:xfrm>
          <a:solidFill>
            <a:schemeClr val="accent1">
              <a:lumMod val="60000"/>
              <a:lumOff val="40000"/>
              <a:alpha val="44000"/>
            </a:schemeClr>
          </a:solidFill>
        </p:grpSpPr>
        <p:sp>
          <p:nvSpPr>
            <p:cNvPr id="7" name="Oval 8"/>
            <p:cNvSpPr/>
            <p:nvPr/>
          </p:nvSpPr>
          <p:spPr>
            <a:xfrm>
              <a:off x="152400" y="152400"/>
              <a:ext cx="1320800" cy="11430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" name="TextBox 20"/>
            <p:cNvSpPr txBox="1"/>
            <p:nvPr/>
          </p:nvSpPr>
          <p:spPr>
            <a:xfrm>
              <a:off x="335353" y="568151"/>
              <a:ext cx="1329268" cy="34624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atin typeface="+mn-lt"/>
                  <a:cs typeface="+mn-cs"/>
                </a:rPr>
                <a:t>Chemistry</a:t>
              </a:r>
              <a:endParaRPr lang="en-US" dirty="0">
                <a:latin typeface="+mn-lt"/>
                <a:cs typeface="+mn-cs"/>
              </a:endParaRPr>
            </a:p>
          </p:txBody>
        </p:sp>
      </p:grpSp>
      <p:grpSp>
        <p:nvGrpSpPr>
          <p:cNvPr id="9" name="Group 22"/>
          <p:cNvGrpSpPr/>
          <p:nvPr userDrawn="1"/>
        </p:nvGrpSpPr>
        <p:grpSpPr>
          <a:xfrm>
            <a:off x="76200" y="762000"/>
            <a:ext cx="968188" cy="914400"/>
            <a:chOff x="381000" y="1600200"/>
            <a:chExt cx="1371600" cy="1143000"/>
          </a:xfrm>
          <a:solidFill>
            <a:srgbClr val="FFC000">
              <a:alpha val="65000"/>
            </a:srgbClr>
          </a:solidFill>
        </p:grpSpPr>
        <p:sp>
          <p:nvSpPr>
            <p:cNvPr id="10" name="Oval 9"/>
            <p:cNvSpPr/>
            <p:nvPr/>
          </p:nvSpPr>
          <p:spPr>
            <a:xfrm>
              <a:off x="457200" y="1600200"/>
              <a:ext cx="1295400" cy="1143000"/>
            </a:xfrm>
            <a:prstGeom prst="ellipse">
              <a:avLst/>
            </a:prstGeom>
            <a:grpFill/>
            <a:ln>
              <a:solidFill>
                <a:srgbClr val="F075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" name="TextBox 18"/>
            <p:cNvSpPr txBox="1"/>
            <p:nvPr/>
          </p:nvSpPr>
          <p:spPr>
            <a:xfrm>
              <a:off x="381000" y="2005340"/>
              <a:ext cx="1295400" cy="2616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latin typeface="+mn-lt"/>
                  <a:cs typeface="+mn-cs"/>
                </a:rPr>
                <a:t>Informatics</a:t>
              </a:r>
            </a:p>
          </p:txBody>
        </p:sp>
      </p:grpSp>
      <p:sp>
        <p:nvSpPr>
          <p:cNvPr id="12" name="Rectangle 6"/>
          <p:cNvSpPr/>
          <p:nvPr userDrawn="1"/>
        </p:nvSpPr>
        <p:spPr>
          <a:xfrm flipV="1">
            <a:off x="304800" y="2008094"/>
            <a:ext cx="457200" cy="4545106"/>
          </a:xfrm>
          <a:prstGeom prst="rect">
            <a:avLst/>
          </a:prstGeom>
          <a:gradFill>
            <a:gsLst>
              <a:gs pos="10000">
                <a:srgbClr val="FFC000">
                  <a:alpha val="25000"/>
                </a:srgbClr>
              </a:gs>
              <a:gs pos="47000">
                <a:srgbClr val="FFC000">
                  <a:alpha val="40000"/>
                </a:srgbClr>
              </a:gs>
              <a:gs pos="78000">
                <a:srgbClr val="FFC000">
                  <a:alpha val="65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1"/>
          <p:cNvSpPr txBox="1">
            <a:spLocks noChangeArrowheads="1"/>
          </p:cNvSpPr>
          <p:nvPr/>
        </p:nvSpPr>
        <p:spPr bwMode="auto">
          <a:xfrm>
            <a:off x="1600200" y="152400"/>
            <a:ext cx="6019800" cy="1554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</a:rPr>
              <a:t>Statistical analysis of the effects of sample drying on metabolite concentrations in pumpkin leaves</a:t>
            </a:r>
          </a:p>
        </p:txBody>
      </p:sp>
      <p:sp>
        <p:nvSpPr>
          <p:cNvPr id="23555" name="TextBox 2"/>
          <p:cNvSpPr txBox="1">
            <a:spLocks noChangeArrowheads="1"/>
          </p:cNvSpPr>
          <p:nvPr/>
        </p:nvSpPr>
        <p:spPr bwMode="auto">
          <a:xfrm rot="-5400000">
            <a:off x="-1712912" y="40005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</a:rPr>
              <a:t>Statistics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914400" y="1905000"/>
            <a:ext cx="7772400" cy="406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2600" b="1"/>
              <a:t>Goals: </a:t>
            </a:r>
            <a:r>
              <a:rPr lang="en-US" sz="2600"/>
              <a:t>Carry out statistical tests with false discovery correction to identify metabolites, which are significantly altered between the two workup methods</a:t>
            </a:r>
          </a:p>
          <a:p>
            <a:pPr marL="342900" indent="-342900"/>
            <a:endParaRPr lang="en-US" sz="2600"/>
          </a:p>
          <a:p>
            <a:pPr marL="342900" indent="-342900"/>
            <a:r>
              <a:rPr lang="en-US" sz="2600" b="1"/>
              <a:t>Topics: </a:t>
            </a:r>
          </a:p>
          <a:p>
            <a:pPr marL="800100" lvl="1" indent="-342900">
              <a:buFontTx/>
              <a:buAutoNum type="arabicPeriod"/>
            </a:pPr>
            <a:r>
              <a:rPr lang="en-US" sz="2600"/>
              <a:t>Statistical analysis (2 classes)</a:t>
            </a:r>
          </a:p>
          <a:p>
            <a:pPr marL="800100" lvl="1" indent="-342900">
              <a:buFontTx/>
              <a:buAutoNum type="arabicPeriod"/>
            </a:pPr>
            <a:r>
              <a:rPr lang="en-US" sz="2600"/>
              <a:t>False discovery rate </a:t>
            </a:r>
          </a:p>
          <a:p>
            <a:pPr marL="800100" lvl="1" indent="-342900">
              <a:buFontTx/>
              <a:buAutoNum type="arabicPeriod"/>
            </a:pPr>
            <a:r>
              <a:rPr lang="en-US" sz="2600"/>
              <a:t>Power analysis</a:t>
            </a:r>
          </a:p>
          <a:p>
            <a:pPr marL="800100" lvl="1" indent="-342900"/>
            <a:endParaRPr lang="en-US" sz="2600"/>
          </a:p>
        </p:txBody>
      </p:sp>
      <p:pic>
        <p:nvPicPr>
          <p:cNvPr id="23557" name="Picture 6" descr="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3276600"/>
            <a:ext cx="225425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Box 1"/>
          <p:cNvSpPr txBox="1">
            <a:spLocks noChangeArrowheads="1"/>
          </p:cNvSpPr>
          <p:nvPr/>
        </p:nvSpPr>
        <p:spPr bwMode="auto">
          <a:xfrm>
            <a:off x="1600200" y="0"/>
            <a:ext cx="57150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</a:rPr>
              <a:t>p-value vs. q-value</a:t>
            </a:r>
          </a:p>
          <a:p>
            <a:endParaRPr lang="en-US" sz="3200" b="1">
              <a:solidFill>
                <a:srgbClr val="000099"/>
              </a:solidFill>
            </a:endParaRPr>
          </a:p>
        </p:txBody>
      </p:sp>
      <p:sp>
        <p:nvSpPr>
          <p:cNvPr id="12290" name="TextBox 2"/>
          <p:cNvSpPr txBox="1">
            <a:spLocks noChangeArrowheads="1"/>
          </p:cNvSpPr>
          <p:nvPr/>
        </p:nvSpPr>
        <p:spPr bwMode="auto">
          <a:xfrm rot="-5400000">
            <a:off x="-1712912" y="40005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</a:rPr>
              <a:t>Statistics</a:t>
            </a:r>
          </a:p>
        </p:txBody>
      </p:sp>
      <p:grpSp>
        <p:nvGrpSpPr>
          <p:cNvPr id="12291" name="Group 22"/>
          <p:cNvGrpSpPr>
            <a:grpSpLocks/>
          </p:cNvGrpSpPr>
          <p:nvPr/>
        </p:nvGrpSpPr>
        <p:grpSpPr bwMode="auto">
          <a:xfrm>
            <a:off x="1219200" y="1882775"/>
            <a:ext cx="4605338" cy="4340225"/>
            <a:chOff x="1524000" y="2086611"/>
            <a:chExt cx="4605382" cy="4339669"/>
          </a:xfrm>
        </p:grpSpPr>
        <p:sp>
          <p:nvSpPr>
            <p:cNvPr id="12293" name="Rectangle 6"/>
            <p:cNvSpPr>
              <a:spLocks noChangeArrowheads="1"/>
            </p:cNvSpPr>
            <p:nvPr/>
          </p:nvSpPr>
          <p:spPr bwMode="auto">
            <a:xfrm rot="-5400000">
              <a:off x="606024" y="3649583"/>
              <a:ext cx="220528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000099"/>
                  </a:solidFill>
                </a:rPr>
                <a:t>FDR adjusted p-value</a:t>
              </a:r>
              <a:endParaRPr lang="en-US">
                <a:latin typeface="Arial" charset="0"/>
              </a:endParaRPr>
            </a:p>
          </p:txBody>
        </p:sp>
        <p:sp>
          <p:nvSpPr>
            <p:cNvPr id="12294" name="Rectangle 5"/>
            <p:cNvSpPr>
              <a:spLocks noChangeArrowheads="1"/>
            </p:cNvSpPr>
            <p:nvPr/>
          </p:nvSpPr>
          <p:spPr bwMode="auto">
            <a:xfrm>
              <a:off x="3650700" y="6056948"/>
              <a:ext cx="89300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000099"/>
                  </a:solidFill>
                </a:rPr>
                <a:t>q-value</a:t>
              </a:r>
              <a:endParaRPr lang="en-US">
                <a:latin typeface="Arial" charset="0"/>
              </a:endParaRPr>
            </a:p>
          </p:txBody>
        </p:sp>
        <p:pic>
          <p:nvPicPr>
            <p:cNvPr id="12295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065020" y="2086611"/>
              <a:ext cx="4064362" cy="3932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292" name="Rectangle 31"/>
          <p:cNvSpPr>
            <a:spLocks noChangeArrowheads="1"/>
          </p:cNvSpPr>
          <p:nvPr/>
        </p:nvSpPr>
        <p:spPr bwMode="auto">
          <a:xfrm>
            <a:off x="5824538" y="2286000"/>
            <a:ext cx="32766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>
                <a:latin typeface="Arial" charset="0"/>
              </a:rPr>
              <a:t>q-value  can be used to select appropriate p-value cut off for an acceptable FDR for multiple hypotheses tested</a:t>
            </a:r>
          </a:p>
          <a:p>
            <a:pPr marL="285750" indent="-285750">
              <a:buFont typeface="Arial" charset="0"/>
              <a:buChar char="•"/>
            </a:pPr>
            <a:r>
              <a:rPr lang="en-US">
                <a:latin typeface="Arial" charset="0"/>
              </a:rPr>
              <a:t>q=0.05 nicely matches assumptions of p=0.05 for multiple hypotheses tested</a:t>
            </a:r>
          </a:p>
          <a:p>
            <a:pPr marL="285750" indent="-285750">
              <a:buFont typeface="Arial" charset="0"/>
              <a:buChar char="•"/>
            </a:pPr>
            <a:r>
              <a:rPr lang="en-US">
                <a:latin typeface="Arial" charset="0"/>
              </a:rPr>
              <a:t>q-value≤0.2 can be acceptable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Box 1"/>
          <p:cNvSpPr txBox="1">
            <a:spLocks noChangeArrowheads="1"/>
          </p:cNvSpPr>
          <p:nvPr/>
        </p:nvSpPr>
        <p:spPr bwMode="auto">
          <a:xfrm>
            <a:off x="1676400" y="25400"/>
            <a:ext cx="5486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</a:rPr>
              <a:t>Question: </a:t>
            </a:r>
          </a:p>
          <a:p>
            <a:endParaRPr lang="en-US" sz="3200" b="1">
              <a:solidFill>
                <a:srgbClr val="000099"/>
              </a:solidFill>
            </a:endParaRPr>
          </a:p>
        </p:txBody>
      </p:sp>
      <p:sp>
        <p:nvSpPr>
          <p:cNvPr id="13314" name="TextBox 2"/>
          <p:cNvSpPr txBox="1">
            <a:spLocks noChangeArrowheads="1"/>
          </p:cNvSpPr>
          <p:nvPr/>
        </p:nvSpPr>
        <p:spPr bwMode="auto">
          <a:xfrm rot="-5400000">
            <a:off x="-1712912" y="40005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</a:rPr>
              <a:t>Statistics</a:t>
            </a:r>
          </a:p>
        </p:txBody>
      </p:sp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1676400" y="762000"/>
            <a:ext cx="57912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b="1">
                <a:latin typeface="Arial" charset="0"/>
              </a:rPr>
              <a:t>Characterize the effect size between dry and fresh treatments for any two metabolites of interest</a:t>
            </a:r>
          </a:p>
          <a:p>
            <a:pPr marL="342900" indent="-342900"/>
            <a:endParaRPr lang="en-US">
              <a:latin typeface="Arial" charset="0"/>
            </a:endParaRPr>
          </a:p>
          <a:p>
            <a:pPr marL="342900" indent="-342900"/>
            <a:endParaRPr lang="en-US">
              <a:latin typeface="Arial" charset="0"/>
            </a:endParaRPr>
          </a:p>
        </p:txBody>
      </p:sp>
      <p:pic>
        <p:nvPicPr>
          <p:cNvPr id="13316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209800"/>
            <a:ext cx="404018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1828800"/>
            <a:ext cx="4029075" cy="422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2"/>
          <p:cNvSpPr txBox="1">
            <a:spLocks noChangeArrowheads="1"/>
          </p:cNvSpPr>
          <p:nvPr/>
        </p:nvSpPr>
        <p:spPr bwMode="auto">
          <a:xfrm rot="-5400000">
            <a:off x="-1712912" y="40005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</a:rPr>
              <a:t>Statistics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209800"/>
            <a:ext cx="350996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306388" y="1668463"/>
            <a:ext cx="3352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Arial" charset="0"/>
              </a:rPr>
              <a:t>Effect size: </a:t>
            </a:r>
            <a:r>
              <a:rPr lang="en-US">
                <a:latin typeface="Arial" charset="0"/>
              </a:rPr>
              <a:t>	     small</a:t>
            </a:r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5715000" y="1611313"/>
            <a:ext cx="25273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Arial" charset="0"/>
              </a:rPr>
              <a:t>large</a:t>
            </a:r>
          </a:p>
        </p:txBody>
      </p:sp>
      <p:pic>
        <p:nvPicPr>
          <p:cNvPr id="1434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2057400"/>
            <a:ext cx="35941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1143000" y="5943600"/>
            <a:ext cx="3352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>
                <a:latin typeface="Arial" charset="0"/>
              </a:rPr>
              <a:t>valine</a:t>
            </a:r>
            <a:endParaRPr lang="en-US">
              <a:latin typeface="Arial" charset="0"/>
            </a:endParaRPr>
          </a:p>
        </p:txBody>
      </p:sp>
      <p:sp>
        <p:nvSpPr>
          <p:cNvPr id="14343" name="Rectangle 5"/>
          <p:cNvSpPr>
            <a:spLocks noChangeArrowheads="1"/>
          </p:cNvSpPr>
          <p:nvPr/>
        </p:nvSpPr>
        <p:spPr bwMode="auto">
          <a:xfrm>
            <a:off x="4953000" y="6019800"/>
            <a:ext cx="3352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>
                <a:latin typeface="Arial" charset="0"/>
              </a:rPr>
              <a:t>glycerol 3 glactoside</a:t>
            </a:r>
            <a:endParaRPr lang="en-US">
              <a:latin typeface="Arial" charset="0"/>
            </a:endParaRPr>
          </a:p>
        </p:txBody>
      </p:sp>
      <p:sp>
        <p:nvSpPr>
          <p:cNvPr id="14344" name="TextBox 1"/>
          <p:cNvSpPr txBox="1">
            <a:spLocks noChangeArrowheads="1"/>
          </p:cNvSpPr>
          <p:nvPr/>
        </p:nvSpPr>
        <p:spPr bwMode="auto">
          <a:xfrm>
            <a:off x="1676400" y="25400"/>
            <a:ext cx="5486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</a:rPr>
              <a:t>Answer: </a:t>
            </a:r>
          </a:p>
          <a:p>
            <a:endParaRPr lang="en-US" sz="3200" b="1">
              <a:solidFill>
                <a:srgbClr val="000099"/>
              </a:solidFill>
            </a:endParaRPr>
          </a:p>
        </p:txBody>
      </p:sp>
      <p:sp>
        <p:nvSpPr>
          <p:cNvPr id="14345" name="TextBox 2"/>
          <p:cNvSpPr txBox="1">
            <a:spLocks noChangeArrowheads="1"/>
          </p:cNvSpPr>
          <p:nvPr/>
        </p:nvSpPr>
        <p:spPr bwMode="auto">
          <a:xfrm>
            <a:off x="1676400" y="762000"/>
            <a:ext cx="57912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b="1">
                <a:solidFill>
                  <a:srgbClr val="969696"/>
                </a:solidFill>
                <a:latin typeface="Arial" charset="0"/>
              </a:rPr>
              <a:t>Characterize the effect size between dry and fresh treatments for any two metabolites of interest</a:t>
            </a:r>
          </a:p>
          <a:p>
            <a:pPr marL="342900" indent="-342900"/>
            <a:endParaRPr lang="en-US">
              <a:solidFill>
                <a:srgbClr val="969696"/>
              </a:solidFill>
              <a:latin typeface="Arial" charset="0"/>
            </a:endParaRPr>
          </a:p>
          <a:p>
            <a:pPr marL="342900" indent="-342900"/>
            <a:endParaRPr lang="en-US">
              <a:solidFill>
                <a:srgbClr val="969696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Box 1"/>
          <p:cNvSpPr txBox="1">
            <a:spLocks noChangeArrowheads="1"/>
          </p:cNvSpPr>
          <p:nvPr/>
        </p:nvSpPr>
        <p:spPr bwMode="auto">
          <a:xfrm>
            <a:off x="1600200" y="0"/>
            <a:ext cx="56229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</a:rPr>
              <a:t>Effect of drying is minimal</a:t>
            </a:r>
          </a:p>
          <a:p>
            <a:endParaRPr lang="en-US" sz="3200" b="1">
              <a:solidFill>
                <a:srgbClr val="000099"/>
              </a:solidFill>
            </a:endParaRPr>
          </a:p>
        </p:txBody>
      </p:sp>
      <p:sp>
        <p:nvSpPr>
          <p:cNvPr id="15362" name="TextBox 2"/>
          <p:cNvSpPr txBox="1">
            <a:spLocks noChangeArrowheads="1"/>
          </p:cNvSpPr>
          <p:nvPr/>
        </p:nvSpPr>
        <p:spPr bwMode="auto">
          <a:xfrm rot="-5400000">
            <a:off x="-1712912" y="40005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</a:rPr>
              <a:t>Statistics</a:t>
            </a:r>
          </a:p>
        </p:txBody>
      </p:sp>
      <p:pic>
        <p:nvPicPr>
          <p:cNvPr id="15363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676400"/>
            <a:ext cx="7516813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TextBox 2"/>
          <p:cNvSpPr txBox="1">
            <a:spLocks noChangeArrowheads="1"/>
          </p:cNvSpPr>
          <p:nvPr/>
        </p:nvSpPr>
        <p:spPr bwMode="auto">
          <a:xfrm>
            <a:off x="1600200" y="762000"/>
            <a:ext cx="6096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b="1">
                <a:latin typeface="Arial" charset="0"/>
              </a:rPr>
              <a:t>However the following metabolites are significantly altered between the two work up methods</a:t>
            </a:r>
            <a:endParaRPr lang="en-US">
              <a:latin typeface="Arial" charset="0"/>
            </a:endParaRPr>
          </a:p>
          <a:p>
            <a:pPr marL="342900" indent="-342900"/>
            <a:endParaRPr lang="en-US">
              <a:latin typeface="Arial" charset="0"/>
            </a:endParaRPr>
          </a:p>
        </p:txBody>
      </p:sp>
      <p:sp>
        <p:nvSpPr>
          <p:cNvPr id="15365" name="Rectangle 14"/>
          <p:cNvSpPr>
            <a:spLocks noChangeArrowheads="1"/>
          </p:cNvSpPr>
          <p:nvPr/>
        </p:nvSpPr>
        <p:spPr bwMode="auto">
          <a:xfrm>
            <a:off x="1104900" y="1495425"/>
            <a:ext cx="13716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Box 1"/>
          <p:cNvSpPr txBox="1">
            <a:spLocks noChangeArrowheads="1"/>
          </p:cNvSpPr>
          <p:nvPr/>
        </p:nvSpPr>
        <p:spPr bwMode="auto">
          <a:xfrm>
            <a:off x="1447800" y="0"/>
            <a:ext cx="5943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</a:rPr>
              <a:t>Consequence of workup methods</a:t>
            </a:r>
          </a:p>
          <a:p>
            <a:endParaRPr lang="en-US" sz="3200" b="1">
              <a:solidFill>
                <a:srgbClr val="000099"/>
              </a:solidFill>
            </a:endParaRPr>
          </a:p>
        </p:txBody>
      </p:sp>
      <p:sp>
        <p:nvSpPr>
          <p:cNvPr id="16386" name="TextBox 2"/>
          <p:cNvSpPr txBox="1">
            <a:spLocks noChangeArrowheads="1"/>
          </p:cNvSpPr>
          <p:nvPr/>
        </p:nvSpPr>
        <p:spPr bwMode="auto">
          <a:xfrm rot="-5400000">
            <a:off x="-1712912" y="40005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</a:rPr>
              <a:t>Statistics</a:t>
            </a:r>
          </a:p>
        </p:txBody>
      </p:sp>
      <p:sp>
        <p:nvSpPr>
          <p:cNvPr id="16387" name="TextBox 2"/>
          <p:cNvSpPr txBox="1">
            <a:spLocks noChangeArrowheads="1"/>
          </p:cNvSpPr>
          <p:nvPr/>
        </p:nvSpPr>
        <p:spPr bwMode="auto">
          <a:xfrm>
            <a:off x="1676400" y="762000"/>
            <a:ext cx="56388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b="1">
                <a:latin typeface="Arial" charset="0"/>
              </a:rPr>
              <a:t>Different methods can affect the apparent relationships between metabolites</a:t>
            </a:r>
            <a:endParaRPr lang="en-US">
              <a:latin typeface="Arial" charset="0"/>
            </a:endParaRPr>
          </a:p>
          <a:p>
            <a:pPr marL="342900" indent="-342900" algn="ctr"/>
            <a:endParaRPr lang="en-US">
              <a:latin typeface="Arial" charset="0"/>
            </a:endParaRPr>
          </a:p>
        </p:txBody>
      </p:sp>
      <p:pic>
        <p:nvPicPr>
          <p:cNvPr id="1638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905000"/>
            <a:ext cx="4467225" cy="469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TextBox 2"/>
          <p:cNvSpPr txBox="1">
            <a:spLocks noChangeArrowheads="1"/>
          </p:cNvSpPr>
          <p:nvPr/>
        </p:nvSpPr>
        <p:spPr bwMode="auto">
          <a:xfrm>
            <a:off x="6553200" y="1828800"/>
            <a:ext cx="2590800" cy="256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b="1">
                <a:latin typeface="Arial" charset="0"/>
              </a:rPr>
              <a:t>Analysis of method performance based on metabolite physical properties can be used to spot method bias.</a:t>
            </a:r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Box 1"/>
          <p:cNvSpPr txBox="1">
            <a:spLocks noChangeArrowheads="1"/>
          </p:cNvSpPr>
          <p:nvPr/>
        </p:nvSpPr>
        <p:spPr bwMode="auto">
          <a:xfrm>
            <a:off x="1600200" y="0"/>
            <a:ext cx="6172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</a:rPr>
              <a:t>Power analysis</a:t>
            </a:r>
          </a:p>
        </p:txBody>
      </p:sp>
      <p:sp>
        <p:nvSpPr>
          <p:cNvPr id="17410" name="TextBox 2"/>
          <p:cNvSpPr txBox="1">
            <a:spLocks noChangeArrowheads="1"/>
          </p:cNvSpPr>
          <p:nvPr/>
        </p:nvSpPr>
        <p:spPr bwMode="auto">
          <a:xfrm rot="-5400000">
            <a:off x="-1712912" y="40005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</a:rPr>
              <a:t>Statistics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6138" y="3124200"/>
            <a:ext cx="8321675" cy="3416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b="1" dirty="0">
                <a:latin typeface="Arial" charset="0"/>
              </a:rPr>
              <a:t>Steps: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dirty="0">
                <a:latin typeface="Arial" charset="0"/>
              </a:rPr>
              <a:t>Calculate effect size and power for three metabolites 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dirty="0">
                <a:latin typeface="Arial" charset="0"/>
              </a:rPr>
              <a:t>Given the observed effect size calculate the number of samples needed to reach 80% power</a:t>
            </a:r>
          </a:p>
          <a:p>
            <a:pPr marL="342900" indent="-342900">
              <a:buFontTx/>
              <a:buAutoNum type="arabicPeriod"/>
              <a:defRPr/>
            </a:pPr>
            <a:endParaRPr lang="en-US" dirty="0">
              <a:latin typeface="Arial" charset="0"/>
            </a:endParaRPr>
          </a:p>
          <a:p>
            <a:pPr>
              <a:defRPr/>
            </a:pPr>
            <a:r>
              <a:rPr lang="en-US" b="1" dirty="0">
                <a:latin typeface="Arial" charset="0"/>
              </a:rPr>
              <a:t>Questions: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>
                <a:latin typeface="Arial" charset="0"/>
              </a:rPr>
              <a:t>How would you take FDR in to account?</a:t>
            </a:r>
          </a:p>
          <a:p>
            <a:pPr>
              <a:defRPr/>
            </a:pPr>
            <a:endParaRPr lang="en-US" dirty="0">
              <a:latin typeface="Arial" charset="0"/>
            </a:endParaRPr>
          </a:p>
          <a:p>
            <a:pPr marL="342900" indent="-342900">
              <a:buFontTx/>
              <a:buChar char="•"/>
              <a:defRPr/>
            </a:pPr>
            <a:endParaRPr lang="en-US" dirty="0">
              <a:latin typeface="Arial" charset="0"/>
            </a:endParaRPr>
          </a:p>
          <a:p>
            <a:pPr marL="342900" indent="-342900">
              <a:defRPr/>
            </a:pPr>
            <a:endParaRPr lang="en-US" dirty="0">
              <a:latin typeface="Arial" charset="0"/>
            </a:endParaRPr>
          </a:p>
          <a:p>
            <a:pPr marL="342900" indent="-342900">
              <a:defRPr/>
            </a:pPr>
            <a:endParaRPr lang="en-US" dirty="0">
              <a:latin typeface="Arial" charset="0"/>
            </a:endParaRPr>
          </a:p>
          <a:p>
            <a:pPr marL="342900" indent="-342900"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7412" name="TextBox 19"/>
          <p:cNvSpPr txBox="1">
            <a:spLocks noChangeArrowheads="1"/>
          </p:cNvSpPr>
          <p:nvPr/>
        </p:nvSpPr>
        <p:spPr bwMode="auto">
          <a:xfrm>
            <a:off x="846138" y="1590675"/>
            <a:ext cx="77819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Arial" charset="0"/>
              </a:rPr>
              <a:t>Goals: </a:t>
            </a:r>
            <a:r>
              <a:rPr lang="en-US">
                <a:latin typeface="Arial" charset="0"/>
              </a:rPr>
              <a:t>Use power analysis to plan a follow up experiment to detect differences in metabolites due to drying treatment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Box 2"/>
          <p:cNvSpPr txBox="1">
            <a:spLocks noChangeArrowheads="1"/>
          </p:cNvSpPr>
          <p:nvPr/>
        </p:nvSpPr>
        <p:spPr bwMode="auto">
          <a:xfrm rot="-5400000">
            <a:off x="-1712912" y="40005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</a:rPr>
              <a:t>Statistics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438400"/>
            <a:ext cx="6172200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TextBox 1"/>
          <p:cNvSpPr txBox="1">
            <a:spLocks noChangeArrowheads="1"/>
          </p:cNvSpPr>
          <p:nvPr/>
        </p:nvSpPr>
        <p:spPr bwMode="auto">
          <a:xfrm>
            <a:off x="1600200" y="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</a:rPr>
              <a:t>Question:</a:t>
            </a:r>
          </a:p>
        </p:txBody>
      </p:sp>
      <p:sp>
        <p:nvSpPr>
          <p:cNvPr id="18436" name="TextBox 19"/>
          <p:cNvSpPr txBox="1">
            <a:spLocks noChangeArrowheads="1"/>
          </p:cNvSpPr>
          <p:nvPr/>
        </p:nvSpPr>
        <p:spPr bwMode="auto">
          <a:xfrm>
            <a:off x="990600" y="1676400"/>
            <a:ext cx="7781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Arial" charset="0"/>
              </a:rPr>
              <a:t>Calculate the effect size and power for any metabolites of interest</a:t>
            </a:r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Box 2"/>
          <p:cNvSpPr txBox="1">
            <a:spLocks noChangeArrowheads="1"/>
          </p:cNvSpPr>
          <p:nvPr/>
        </p:nvSpPr>
        <p:spPr bwMode="auto">
          <a:xfrm rot="-5400000">
            <a:off x="-1712912" y="40005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</a:rPr>
              <a:t>Statistics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895600"/>
            <a:ext cx="6172200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>
            <a:off x="4533900" y="2057400"/>
            <a:ext cx="876300" cy="7620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0" name="TextBox 6"/>
          <p:cNvSpPr txBox="1">
            <a:spLocks noChangeArrowheads="1"/>
          </p:cNvSpPr>
          <p:nvPr/>
        </p:nvSpPr>
        <p:spPr bwMode="auto">
          <a:xfrm>
            <a:off x="2230438" y="1371600"/>
            <a:ext cx="3352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Arial" charset="0"/>
              </a:rPr>
              <a:t>Scaled difference in means between treatments</a:t>
            </a:r>
          </a:p>
        </p:txBody>
      </p:sp>
      <p:sp>
        <p:nvSpPr>
          <p:cNvPr id="19461" name="TextBox 18"/>
          <p:cNvSpPr txBox="1">
            <a:spLocks noChangeArrowheads="1"/>
          </p:cNvSpPr>
          <p:nvPr/>
        </p:nvSpPr>
        <p:spPr bwMode="auto">
          <a:xfrm>
            <a:off x="5699125" y="1198563"/>
            <a:ext cx="29718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Arial" charset="0"/>
              </a:rPr>
              <a:t>Ability to detect a difference when it exists (control false negative rate)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7172325" y="2133600"/>
            <a:ext cx="0" cy="6858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3" name="TextBox 23"/>
          <p:cNvSpPr txBox="1">
            <a:spLocks noChangeArrowheads="1"/>
          </p:cNvSpPr>
          <p:nvPr/>
        </p:nvSpPr>
        <p:spPr bwMode="auto">
          <a:xfrm>
            <a:off x="4686300" y="5813425"/>
            <a:ext cx="445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Arial" charset="0"/>
              </a:rPr>
              <a:t>Probability of being wrong when spotting a difference (control false positive rate)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6705600" y="5486400"/>
            <a:ext cx="0" cy="3270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5" name="TextBox 1"/>
          <p:cNvSpPr txBox="1">
            <a:spLocks noChangeArrowheads="1"/>
          </p:cNvSpPr>
          <p:nvPr/>
        </p:nvSpPr>
        <p:spPr bwMode="auto">
          <a:xfrm>
            <a:off x="1600200" y="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</a:rPr>
              <a:t>Answer:</a:t>
            </a:r>
          </a:p>
        </p:txBody>
      </p:sp>
      <p:sp>
        <p:nvSpPr>
          <p:cNvPr id="19466" name="TextBox 19"/>
          <p:cNvSpPr txBox="1">
            <a:spLocks noChangeArrowheads="1"/>
          </p:cNvSpPr>
          <p:nvPr/>
        </p:nvSpPr>
        <p:spPr bwMode="auto">
          <a:xfrm>
            <a:off x="1752600" y="609600"/>
            <a:ext cx="472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969696"/>
                </a:solidFill>
                <a:latin typeface="Arial" charset="0"/>
              </a:rPr>
              <a:t>Calculate the effect size and power for any metabolites of interest</a:t>
            </a:r>
            <a:endParaRPr lang="en-US">
              <a:solidFill>
                <a:srgbClr val="969696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Box 2"/>
          <p:cNvSpPr txBox="1">
            <a:spLocks noChangeArrowheads="1"/>
          </p:cNvSpPr>
          <p:nvPr/>
        </p:nvSpPr>
        <p:spPr bwMode="auto">
          <a:xfrm rot="-5400000">
            <a:off x="-1712912" y="40005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</a:rPr>
              <a:t>Statistics</a:t>
            </a:r>
          </a:p>
        </p:txBody>
      </p:sp>
      <p:sp>
        <p:nvSpPr>
          <p:cNvPr id="20482" name="TextBox 1"/>
          <p:cNvSpPr txBox="1">
            <a:spLocks noChangeArrowheads="1"/>
          </p:cNvSpPr>
          <p:nvPr/>
        </p:nvSpPr>
        <p:spPr bwMode="auto">
          <a:xfrm>
            <a:off x="1600200" y="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</a:rPr>
              <a:t>Utility of power analysis</a:t>
            </a:r>
          </a:p>
        </p:txBody>
      </p:sp>
      <p:sp>
        <p:nvSpPr>
          <p:cNvPr id="20483" name="TextBox 2"/>
          <p:cNvSpPr txBox="1">
            <a:spLocks noChangeArrowheads="1"/>
          </p:cNvSpPr>
          <p:nvPr/>
        </p:nvSpPr>
        <p:spPr bwMode="auto">
          <a:xfrm>
            <a:off x="1219200" y="1295400"/>
            <a:ext cx="63246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Arial" charset="0"/>
              </a:rPr>
              <a:t>Identify optimal number of samples to detect differences at some p-value and power in follow-up experiments, given effect sizes calculated from the current experiment</a:t>
            </a:r>
          </a:p>
        </p:txBody>
      </p:sp>
      <p:pic>
        <p:nvPicPr>
          <p:cNvPr id="20484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362200"/>
            <a:ext cx="685800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5562600"/>
            <a:ext cx="46482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6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4524375"/>
            <a:ext cx="47244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7" name="Line 17"/>
          <p:cNvSpPr>
            <a:spLocks noChangeShapeType="1"/>
          </p:cNvSpPr>
          <p:nvPr/>
        </p:nvSpPr>
        <p:spPr bwMode="auto">
          <a:xfrm flipH="1">
            <a:off x="5181600" y="3048000"/>
            <a:ext cx="685800" cy="1447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88" name="Line 19"/>
          <p:cNvSpPr>
            <a:spLocks noChangeShapeType="1"/>
          </p:cNvSpPr>
          <p:nvPr/>
        </p:nvSpPr>
        <p:spPr bwMode="auto">
          <a:xfrm>
            <a:off x="6400800" y="3581400"/>
            <a:ext cx="685800" cy="1981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Box 2"/>
          <p:cNvSpPr txBox="1">
            <a:spLocks noChangeArrowheads="1"/>
          </p:cNvSpPr>
          <p:nvPr/>
        </p:nvSpPr>
        <p:spPr bwMode="auto">
          <a:xfrm rot="-5400000">
            <a:off x="-1712912" y="40005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</a:rPr>
              <a:t>Statistics</a:t>
            </a:r>
          </a:p>
        </p:txBody>
      </p:sp>
      <p:sp>
        <p:nvSpPr>
          <p:cNvPr id="21506" name="TextBox 1"/>
          <p:cNvSpPr txBox="1">
            <a:spLocks noChangeArrowheads="1"/>
          </p:cNvSpPr>
          <p:nvPr/>
        </p:nvSpPr>
        <p:spPr bwMode="auto">
          <a:xfrm>
            <a:off x="1600200" y="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</a:rPr>
              <a:t>Utility of power analysis</a:t>
            </a:r>
          </a:p>
        </p:txBody>
      </p:sp>
      <p:grpSp>
        <p:nvGrpSpPr>
          <p:cNvPr id="21507" name="Group 1"/>
          <p:cNvGrpSpPr>
            <a:grpSpLocks/>
          </p:cNvGrpSpPr>
          <p:nvPr/>
        </p:nvGrpSpPr>
        <p:grpSpPr bwMode="auto">
          <a:xfrm>
            <a:off x="1914525" y="1366838"/>
            <a:ext cx="5029200" cy="2130425"/>
            <a:chOff x="1600200" y="2057400"/>
            <a:chExt cx="4267200" cy="1507491"/>
          </a:xfrm>
        </p:grpSpPr>
        <p:pic>
          <p:nvPicPr>
            <p:cNvPr id="21513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05280" y="2586355"/>
              <a:ext cx="42291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14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600200" y="2057400"/>
              <a:ext cx="4267200" cy="549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15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653222" y="2913063"/>
              <a:ext cx="4092575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16" name="Picture 6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660207" y="3229928"/>
              <a:ext cx="4138613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1508" name="TextBox 2"/>
          <p:cNvSpPr txBox="1">
            <a:spLocks noChangeArrowheads="1"/>
          </p:cNvSpPr>
          <p:nvPr/>
        </p:nvSpPr>
        <p:spPr bwMode="auto">
          <a:xfrm>
            <a:off x="914400" y="3733800"/>
            <a:ext cx="8077200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Arial" charset="0"/>
              </a:rPr>
              <a:t>The minimum fold change (FC) in means observable by the study can be calculated using RSD and estimated effect size to reach 0.8 (80%) power given the population size</a:t>
            </a:r>
          </a:p>
          <a:p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RSD = 0.21 and effect size (EF) =1.2 </a:t>
            </a:r>
          </a:p>
          <a:p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r>
              <a:rPr lang="en-US" sz="1700">
                <a:latin typeface="Arial" charset="0"/>
              </a:rPr>
              <a:t>We can observe a minimum of a 38% change in means at 0.8 power (p= 0.05).</a:t>
            </a:r>
            <a:r>
              <a:rPr lang="en-US">
                <a:latin typeface="Arial" charset="0"/>
              </a:rPr>
              <a:t>  </a:t>
            </a:r>
          </a:p>
          <a:p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</p:txBody>
      </p:sp>
      <p:pic>
        <p:nvPicPr>
          <p:cNvPr id="21509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91000" y="5588000"/>
            <a:ext cx="762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1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66800" y="5308600"/>
            <a:ext cx="1249363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1" name="Picture 1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67000" y="5410200"/>
            <a:ext cx="36417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2" name="Picture 17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629400" y="5334000"/>
            <a:ext cx="1935163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1"/>
          <p:cNvSpPr txBox="1">
            <a:spLocks noChangeArrowheads="1"/>
          </p:cNvSpPr>
          <p:nvPr/>
        </p:nvSpPr>
        <p:spPr bwMode="auto">
          <a:xfrm>
            <a:off x="1600200" y="0"/>
            <a:ext cx="6172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>
                <a:solidFill>
                  <a:srgbClr val="000099"/>
                </a:solidFill>
              </a:rPr>
              <a:t>Identify the effects of sample drying?</a:t>
            </a:r>
          </a:p>
        </p:txBody>
      </p:sp>
      <p:sp>
        <p:nvSpPr>
          <p:cNvPr id="24579" name="TextBox 2"/>
          <p:cNvSpPr txBox="1">
            <a:spLocks noChangeArrowheads="1"/>
          </p:cNvSpPr>
          <p:nvPr/>
        </p:nvSpPr>
        <p:spPr bwMode="auto">
          <a:xfrm rot="-5400000">
            <a:off x="-1712912" y="40005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</a:rPr>
              <a:t>Statistics</a:t>
            </a:r>
          </a:p>
        </p:txBody>
      </p:sp>
      <p:sp>
        <p:nvSpPr>
          <p:cNvPr id="24580" name="TextBox 2"/>
          <p:cNvSpPr txBox="1">
            <a:spLocks noChangeArrowheads="1"/>
          </p:cNvSpPr>
          <p:nvPr/>
        </p:nvSpPr>
        <p:spPr bwMode="auto">
          <a:xfrm>
            <a:off x="822325" y="2590800"/>
            <a:ext cx="8321675" cy="476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b="1">
                <a:latin typeface="Arial" charset="0"/>
              </a:rPr>
              <a:t>Steps:</a:t>
            </a:r>
          </a:p>
          <a:p>
            <a:pPr marL="342900" indent="-342900">
              <a:buFontTx/>
              <a:buAutoNum type="arabicPeriod"/>
            </a:pPr>
            <a:r>
              <a:rPr lang="en-US">
                <a:latin typeface="Arial" charset="0"/>
              </a:rPr>
              <a:t>Use t-Test to compare metabolite means for each treatment</a:t>
            </a:r>
          </a:p>
          <a:p>
            <a:pPr marL="342900" indent="-342900">
              <a:buFontTx/>
              <a:buAutoNum type="arabicPeriod"/>
            </a:pPr>
            <a:r>
              <a:rPr lang="en-US">
                <a:latin typeface="Arial" charset="0"/>
              </a:rPr>
              <a:t>Correct for the false discovery rate (FDR) adjusted p-value</a:t>
            </a:r>
          </a:p>
          <a:p>
            <a:pPr marL="342900" indent="-342900">
              <a:buFontTx/>
              <a:buAutoNum type="arabicPeriod"/>
            </a:pPr>
            <a:r>
              <a:rPr lang="en-US">
                <a:latin typeface="Arial" charset="0"/>
              </a:rPr>
              <a:t>Estimate FDR (q-value)</a:t>
            </a:r>
          </a:p>
          <a:p>
            <a:pPr marL="342900" indent="-342900"/>
            <a:endParaRPr lang="en-US" b="1">
              <a:latin typeface="Arial" charset="0"/>
            </a:endParaRPr>
          </a:p>
          <a:p>
            <a:pPr marL="342900" indent="-342900"/>
            <a:r>
              <a:rPr lang="en-US" b="1">
                <a:latin typeface="Arial" charset="0"/>
              </a:rPr>
              <a:t>Visualize:</a:t>
            </a:r>
          </a:p>
          <a:p>
            <a:pPr marL="342900" indent="-342900">
              <a:buFontTx/>
              <a:buAutoNum type="arabicPeriod"/>
            </a:pPr>
            <a:r>
              <a:rPr lang="en-US">
                <a:latin typeface="Arial" charset="0"/>
              </a:rPr>
              <a:t>Relationship between p-value and FDR adjusted p-value</a:t>
            </a:r>
          </a:p>
          <a:p>
            <a:pPr marL="342900" indent="-342900">
              <a:buFontTx/>
              <a:buAutoNum type="arabicPeriod"/>
            </a:pPr>
            <a:r>
              <a:rPr lang="en-US">
                <a:latin typeface="Arial" charset="0"/>
              </a:rPr>
              <a:t>Relationship between FDR adjusted p-value and q-value</a:t>
            </a:r>
          </a:p>
          <a:p>
            <a:pPr marL="342900" indent="-342900">
              <a:buFontTx/>
              <a:buAutoNum type="arabicPeriod"/>
            </a:pPr>
            <a:r>
              <a:rPr lang="en-US">
                <a:latin typeface="Arial" charset="0"/>
              </a:rPr>
              <a:t>Box plots for highest and lowest p-value metabolites</a:t>
            </a:r>
          </a:p>
          <a:p>
            <a:pPr marL="342900" indent="-342900">
              <a:buFontTx/>
              <a:buAutoNum type="arabicPeriod"/>
            </a:pPr>
            <a:endParaRPr lang="en-US">
              <a:latin typeface="Arial" charset="0"/>
            </a:endParaRPr>
          </a:p>
          <a:p>
            <a:pPr marL="342900" indent="-342900"/>
            <a:r>
              <a:rPr lang="en-US" b="1">
                <a:latin typeface="Arial" charset="0"/>
              </a:rPr>
              <a:t>Questions:</a:t>
            </a:r>
          </a:p>
          <a:p>
            <a:pPr marL="342900" indent="-342900">
              <a:buFontTx/>
              <a:buAutoNum type="arabicPeriod"/>
            </a:pPr>
            <a:r>
              <a:rPr lang="en-US">
                <a:latin typeface="Arial" charset="0"/>
              </a:rPr>
              <a:t>When should you use a one-sample, two-sample or paired t-test, ANOVA?</a:t>
            </a:r>
          </a:p>
          <a:p>
            <a:pPr marL="342900" indent="-342900"/>
            <a:endParaRPr lang="en-US">
              <a:latin typeface="Arial" charset="0"/>
            </a:endParaRPr>
          </a:p>
          <a:p>
            <a:pPr marL="342900" indent="-342900">
              <a:buFontTx/>
              <a:buChar char="•"/>
            </a:pPr>
            <a:endParaRPr lang="en-US">
              <a:latin typeface="Arial" charset="0"/>
            </a:endParaRPr>
          </a:p>
          <a:p>
            <a:pPr marL="342900" indent="-342900"/>
            <a:endParaRPr lang="en-US">
              <a:latin typeface="Arial" charset="0"/>
            </a:endParaRPr>
          </a:p>
          <a:p>
            <a:pPr marL="342900" indent="-342900"/>
            <a:endParaRPr lang="en-US">
              <a:latin typeface="Arial" charset="0"/>
            </a:endParaRPr>
          </a:p>
          <a:p>
            <a:pPr marL="342900" indent="-342900"/>
            <a:endParaRPr lang="en-US">
              <a:latin typeface="Arial" charset="0"/>
            </a:endParaRPr>
          </a:p>
        </p:txBody>
      </p:sp>
      <p:sp>
        <p:nvSpPr>
          <p:cNvPr id="24581" name="TextBox 19"/>
          <p:cNvSpPr txBox="1">
            <a:spLocks noChangeArrowheads="1"/>
          </p:cNvSpPr>
          <p:nvPr/>
        </p:nvSpPr>
        <p:spPr bwMode="auto">
          <a:xfrm>
            <a:off x="990600" y="1828800"/>
            <a:ext cx="77819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Arial" charset="0"/>
              </a:rPr>
              <a:t>Use DATA:</a:t>
            </a:r>
            <a:r>
              <a:rPr lang="en-US" sz="2400">
                <a:latin typeface="Arial" charset="0"/>
              </a:rPr>
              <a:t> </a:t>
            </a:r>
            <a:r>
              <a:rPr lang="en-US" sz="2400">
                <a:solidFill>
                  <a:srgbClr val="FF0000"/>
                </a:solidFill>
                <a:latin typeface="Arial" charset="0"/>
              </a:rPr>
              <a:t>Pumpkin data 2.csv</a:t>
            </a:r>
            <a:endParaRPr lang="en-US" sz="2400">
              <a:latin typeface="Arial" charset="0"/>
            </a:endParaRPr>
          </a:p>
          <a:p>
            <a:endParaRPr lang="en-US" sz="2400">
              <a:latin typeface="Arial" charset="0"/>
            </a:endParaRPr>
          </a:p>
        </p:txBody>
      </p:sp>
      <p:pic>
        <p:nvPicPr>
          <p:cNvPr id="24582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1600200"/>
            <a:ext cx="2209800" cy="109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Box 1"/>
          <p:cNvSpPr txBox="1">
            <a:spLocks noChangeArrowheads="1"/>
          </p:cNvSpPr>
          <p:nvPr/>
        </p:nvSpPr>
        <p:spPr bwMode="auto">
          <a:xfrm>
            <a:off x="1600200" y="0"/>
            <a:ext cx="5257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</a:rPr>
              <a:t>Hypothesis Testing Strategies</a:t>
            </a:r>
          </a:p>
          <a:p>
            <a:endParaRPr lang="en-US" sz="3200" b="1">
              <a:solidFill>
                <a:srgbClr val="000099"/>
              </a:solidFill>
            </a:endParaRPr>
          </a:p>
        </p:txBody>
      </p:sp>
      <p:sp>
        <p:nvSpPr>
          <p:cNvPr id="5122" name="TextBox 2"/>
          <p:cNvSpPr txBox="1">
            <a:spLocks noChangeArrowheads="1"/>
          </p:cNvSpPr>
          <p:nvPr/>
        </p:nvSpPr>
        <p:spPr bwMode="auto">
          <a:xfrm rot="-5400000">
            <a:off x="-1712912" y="40005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</a:rPr>
              <a:t>Statistics</a:t>
            </a:r>
          </a:p>
        </p:txBody>
      </p:sp>
      <p:sp>
        <p:nvSpPr>
          <p:cNvPr id="5123" name="TextBox 1"/>
          <p:cNvSpPr txBox="1">
            <a:spLocks noChangeArrowheads="1"/>
          </p:cNvSpPr>
          <p:nvPr/>
        </p:nvSpPr>
        <p:spPr bwMode="auto">
          <a:xfrm>
            <a:off x="838200" y="2871788"/>
            <a:ext cx="8305800" cy="384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>
                <a:latin typeface="Arial" charset="0"/>
              </a:rPr>
              <a:t>One sample t-Test </a:t>
            </a:r>
            <a:r>
              <a:rPr lang="en-US">
                <a:latin typeface="Arial" charset="0"/>
              </a:rPr>
              <a:t>is used to compare single value to a population mean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>
                <a:latin typeface="Arial" charset="0"/>
              </a:rPr>
              <a:t>Two sample t-Test </a:t>
            </a:r>
            <a:r>
              <a:rPr lang="en-US">
                <a:latin typeface="Arial" charset="0"/>
              </a:rPr>
              <a:t>is used to compare 2 independent populations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>
                <a:latin typeface="Arial" charset="0"/>
              </a:rPr>
              <a:t>Paired t-Test </a:t>
            </a:r>
            <a:r>
              <a:rPr lang="en-US">
                <a:latin typeface="Arial" charset="0"/>
              </a:rPr>
              <a:t>is used to compare the same population (intervention, repeated measures) 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>
                <a:latin typeface="Arial" charset="0"/>
              </a:rPr>
              <a:t>One-way ANOVA </a:t>
            </a:r>
            <a:r>
              <a:rPr lang="en-US">
                <a:latin typeface="Arial" charset="0"/>
              </a:rPr>
              <a:t>(analysis of variance) is used to compare n populations for one factor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>
                <a:latin typeface="Arial" charset="0"/>
              </a:rPr>
              <a:t>Two-way ANOVA </a:t>
            </a:r>
            <a:r>
              <a:rPr lang="en-US">
                <a:latin typeface="Arial" charset="0"/>
              </a:rPr>
              <a:t>is used to compare n populations for 2 factors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>
                <a:latin typeface="Arial" charset="0"/>
              </a:rPr>
              <a:t>Repeated Measures ANOVA </a:t>
            </a:r>
            <a:r>
              <a:rPr lang="en-US">
                <a:latin typeface="Arial" charset="0"/>
              </a:rPr>
              <a:t>(e.g time course, intervention, cross-over)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>
                <a:latin typeface="Arial" charset="0"/>
              </a:rPr>
              <a:t>ANCOVA</a:t>
            </a:r>
            <a:r>
              <a:rPr lang="en-US">
                <a:latin typeface="Arial" charset="0"/>
              </a:rPr>
              <a:t> (analysis of covariance) is used to adjust n populations for covariate (typically continuous) prior to testing for n factors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>
                <a:latin typeface="Arial" charset="0"/>
              </a:rPr>
              <a:t>Mixed effects models </a:t>
            </a:r>
            <a:r>
              <a:rPr lang="en-US">
                <a:latin typeface="Arial" charset="0"/>
              </a:rPr>
              <a:t>are versatile analogue to linear model or ANOVA/ANCOVA and typically used to adjust for covariates or variance due to repeated measures</a:t>
            </a:r>
          </a:p>
          <a:p>
            <a:pPr marL="285750" indent="-285750"/>
            <a:r>
              <a:rPr lang="en-US" sz="1200">
                <a:latin typeface="Arial" charset="0"/>
              </a:rPr>
              <a:t>*All of the above are parametric tests, and some of which have non-parametric analogues</a:t>
            </a:r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8225" y="1041400"/>
            <a:ext cx="4329113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Box 1"/>
          <p:cNvSpPr txBox="1">
            <a:spLocks noChangeArrowheads="1"/>
          </p:cNvSpPr>
          <p:nvPr/>
        </p:nvSpPr>
        <p:spPr bwMode="auto">
          <a:xfrm>
            <a:off x="1600200" y="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</a:rPr>
              <a:t>Question:</a:t>
            </a:r>
          </a:p>
        </p:txBody>
      </p:sp>
      <p:sp>
        <p:nvSpPr>
          <p:cNvPr id="6146" name="TextBox 2"/>
          <p:cNvSpPr txBox="1">
            <a:spLocks noChangeArrowheads="1"/>
          </p:cNvSpPr>
          <p:nvPr/>
        </p:nvSpPr>
        <p:spPr bwMode="auto">
          <a:xfrm rot="-5400000">
            <a:off x="-1712912" y="40005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</a:rPr>
              <a:t>Statistics</a:t>
            </a:r>
          </a:p>
        </p:txBody>
      </p:sp>
      <p:sp>
        <p:nvSpPr>
          <p:cNvPr id="6147" name="TextBox 2"/>
          <p:cNvSpPr txBox="1">
            <a:spLocks noChangeArrowheads="1"/>
          </p:cNvSpPr>
          <p:nvPr/>
        </p:nvSpPr>
        <p:spPr bwMode="auto">
          <a:xfrm>
            <a:off x="822325" y="1905000"/>
            <a:ext cx="83216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b="1">
                <a:latin typeface="Arial" charset="0"/>
              </a:rPr>
              <a:t>Identify all significantly altered metabolites between the two treatments at p&lt;0.05 and FDRp&lt;0.05</a:t>
            </a:r>
          </a:p>
          <a:p>
            <a:pPr marL="342900" indent="-342900"/>
            <a:endParaRPr lang="en-US">
              <a:latin typeface="Arial" charset="0"/>
            </a:endParaRPr>
          </a:p>
          <a:p>
            <a:pPr marL="342900" indent="-342900"/>
            <a:endParaRPr lang="en-US">
              <a:latin typeface="Arial" charset="0"/>
            </a:endParaRPr>
          </a:p>
        </p:txBody>
      </p:sp>
      <p:pic>
        <p:nvPicPr>
          <p:cNvPr id="614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667000"/>
            <a:ext cx="4017963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Box 1"/>
          <p:cNvSpPr txBox="1">
            <a:spLocks noChangeArrowheads="1"/>
          </p:cNvSpPr>
          <p:nvPr/>
        </p:nvSpPr>
        <p:spPr bwMode="auto">
          <a:xfrm>
            <a:off x="1600200" y="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</a:rPr>
              <a:t>Answer:</a:t>
            </a:r>
          </a:p>
        </p:txBody>
      </p:sp>
      <p:sp>
        <p:nvSpPr>
          <p:cNvPr id="7170" name="TextBox 2"/>
          <p:cNvSpPr txBox="1">
            <a:spLocks noChangeArrowheads="1"/>
          </p:cNvSpPr>
          <p:nvPr/>
        </p:nvSpPr>
        <p:spPr bwMode="auto">
          <a:xfrm rot="-5400000">
            <a:off x="-1712912" y="40005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</a:rPr>
              <a:t>Statistics</a:t>
            </a:r>
          </a:p>
        </p:txBody>
      </p:sp>
      <p:sp>
        <p:nvSpPr>
          <p:cNvPr id="7171" name="TextBox 2"/>
          <p:cNvSpPr txBox="1">
            <a:spLocks noChangeArrowheads="1"/>
          </p:cNvSpPr>
          <p:nvPr/>
        </p:nvSpPr>
        <p:spPr bwMode="auto">
          <a:xfrm>
            <a:off x="1752600" y="533400"/>
            <a:ext cx="5486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b="1">
                <a:solidFill>
                  <a:srgbClr val="969696"/>
                </a:solidFill>
                <a:latin typeface="Arial" charset="0"/>
              </a:rPr>
              <a:t>Identify all significantly altered metabolites between the two treatments at p&lt;0.05</a:t>
            </a:r>
            <a:endParaRPr lang="en-US">
              <a:solidFill>
                <a:srgbClr val="969696"/>
              </a:solidFill>
              <a:latin typeface="Arial" charset="0"/>
            </a:endParaRPr>
          </a:p>
        </p:txBody>
      </p:sp>
      <p:pic>
        <p:nvPicPr>
          <p:cNvPr id="7172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485900"/>
            <a:ext cx="5227638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Box 1"/>
          <p:cNvSpPr txBox="1">
            <a:spLocks noChangeArrowheads="1"/>
          </p:cNvSpPr>
          <p:nvPr/>
        </p:nvSpPr>
        <p:spPr bwMode="auto">
          <a:xfrm>
            <a:off x="1600200" y="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</a:rPr>
              <a:t>Answer:</a:t>
            </a:r>
          </a:p>
        </p:txBody>
      </p:sp>
      <p:sp>
        <p:nvSpPr>
          <p:cNvPr id="8194" name="TextBox 2"/>
          <p:cNvSpPr txBox="1">
            <a:spLocks noChangeArrowheads="1"/>
          </p:cNvSpPr>
          <p:nvPr/>
        </p:nvSpPr>
        <p:spPr bwMode="auto">
          <a:xfrm rot="-5400000">
            <a:off x="-1712912" y="40005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</a:rPr>
              <a:t>Statistics</a:t>
            </a:r>
          </a:p>
        </p:txBody>
      </p:sp>
      <p:sp>
        <p:nvSpPr>
          <p:cNvPr id="8195" name="TextBox 2"/>
          <p:cNvSpPr txBox="1">
            <a:spLocks noChangeArrowheads="1"/>
          </p:cNvSpPr>
          <p:nvPr/>
        </p:nvSpPr>
        <p:spPr bwMode="auto">
          <a:xfrm>
            <a:off x="1752600" y="533400"/>
            <a:ext cx="5486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b="1">
                <a:solidFill>
                  <a:srgbClr val="969696"/>
                </a:solidFill>
                <a:latin typeface="Arial" charset="0"/>
              </a:rPr>
              <a:t>Identify all significantly altered metabolites between the two treatments at FDRp&lt;0.05</a:t>
            </a:r>
            <a:endParaRPr lang="en-US">
              <a:solidFill>
                <a:srgbClr val="969696"/>
              </a:solidFill>
              <a:latin typeface="Arial" charset="0"/>
            </a:endParaRPr>
          </a:p>
        </p:txBody>
      </p:sp>
      <p:pic>
        <p:nvPicPr>
          <p:cNvPr id="819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295400"/>
            <a:ext cx="5456238" cy="541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Box 1"/>
          <p:cNvSpPr txBox="1">
            <a:spLocks noChangeArrowheads="1"/>
          </p:cNvSpPr>
          <p:nvPr/>
        </p:nvSpPr>
        <p:spPr bwMode="auto">
          <a:xfrm>
            <a:off x="1600200" y="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>
                <a:solidFill>
                  <a:srgbClr val="000099"/>
                </a:solidFill>
              </a:rPr>
              <a:t>Volcano Plot</a:t>
            </a:r>
          </a:p>
        </p:txBody>
      </p:sp>
      <p:sp>
        <p:nvSpPr>
          <p:cNvPr id="9218" name="TextBox 2"/>
          <p:cNvSpPr txBox="1">
            <a:spLocks noChangeArrowheads="1"/>
          </p:cNvSpPr>
          <p:nvPr/>
        </p:nvSpPr>
        <p:spPr bwMode="auto">
          <a:xfrm rot="-5400000">
            <a:off x="-1712912" y="40005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</a:rPr>
              <a:t>Statistics</a:t>
            </a:r>
          </a:p>
        </p:txBody>
      </p:sp>
      <p:sp>
        <p:nvSpPr>
          <p:cNvPr id="9219" name="TextBox 2"/>
          <p:cNvSpPr txBox="1">
            <a:spLocks noChangeArrowheads="1"/>
          </p:cNvSpPr>
          <p:nvPr/>
        </p:nvSpPr>
        <p:spPr bwMode="auto">
          <a:xfrm>
            <a:off x="1752600" y="533400"/>
            <a:ext cx="5486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b="1">
                <a:solidFill>
                  <a:srgbClr val="969696"/>
                </a:solidFill>
                <a:latin typeface="Arial" charset="0"/>
              </a:rPr>
              <a:t>Importance based on magnitude of change and significance</a:t>
            </a:r>
            <a:endParaRPr lang="en-US">
              <a:solidFill>
                <a:srgbClr val="969696"/>
              </a:solidFill>
              <a:latin typeface="Arial" charset="0"/>
            </a:endParaRPr>
          </a:p>
        </p:txBody>
      </p:sp>
      <p:pic>
        <p:nvPicPr>
          <p:cNvPr id="9220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333500"/>
            <a:ext cx="5295900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Box 1"/>
          <p:cNvSpPr txBox="1">
            <a:spLocks noChangeArrowheads="1"/>
          </p:cNvSpPr>
          <p:nvPr/>
        </p:nvSpPr>
        <p:spPr bwMode="auto">
          <a:xfrm>
            <a:off x="1600200" y="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</a:rPr>
              <a:t>Question:</a:t>
            </a:r>
          </a:p>
        </p:txBody>
      </p:sp>
      <p:sp>
        <p:nvSpPr>
          <p:cNvPr id="10242" name="TextBox 2"/>
          <p:cNvSpPr txBox="1">
            <a:spLocks noChangeArrowheads="1"/>
          </p:cNvSpPr>
          <p:nvPr/>
        </p:nvSpPr>
        <p:spPr bwMode="auto">
          <a:xfrm rot="-5400000">
            <a:off x="-1712912" y="40005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</a:rPr>
              <a:t>Statistics</a:t>
            </a:r>
          </a:p>
        </p:txBody>
      </p:sp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822325" y="1905000"/>
            <a:ext cx="83216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b="1">
                <a:latin typeface="Arial" charset="0"/>
              </a:rPr>
              <a:t>What is the relationship between p-values and FDR adjusted p-values, what is the most and least conservative FDR method?</a:t>
            </a:r>
          </a:p>
          <a:p>
            <a:pPr marL="342900" indent="-342900"/>
            <a:endParaRPr lang="en-US">
              <a:latin typeface="Arial" charset="0"/>
            </a:endParaRPr>
          </a:p>
          <a:p>
            <a:pPr marL="342900" indent="-342900"/>
            <a:endParaRPr lang="en-US">
              <a:latin typeface="Arial" charset="0"/>
            </a:endParaRPr>
          </a:p>
        </p:txBody>
      </p:sp>
      <p:grpSp>
        <p:nvGrpSpPr>
          <p:cNvPr id="10244" name="Group 19"/>
          <p:cNvGrpSpPr>
            <a:grpSpLocks/>
          </p:cNvGrpSpPr>
          <p:nvPr/>
        </p:nvGrpSpPr>
        <p:grpSpPr bwMode="auto">
          <a:xfrm>
            <a:off x="2286000" y="3276600"/>
            <a:ext cx="4637088" cy="2743200"/>
            <a:chOff x="2057399" y="1066800"/>
            <a:chExt cx="4637784" cy="2743200"/>
          </a:xfrm>
        </p:grpSpPr>
        <p:pic>
          <p:nvPicPr>
            <p:cNvPr id="10245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057399" y="1066800"/>
              <a:ext cx="4637784" cy="274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8" name="Straight Connector 17"/>
            <p:cNvCxnSpPr/>
            <p:nvPr/>
          </p:nvCxnSpPr>
          <p:spPr>
            <a:xfrm flipV="1">
              <a:off x="2627398" y="1344613"/>
              <a:ext cx="3850265" cy="19319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Box 1"/>
          <p:cNvSpPr txBox="1">
            <a:spLocks noChangeArrowheads="1"/>
          </p:cNvSpPr>
          <p:nvPr/>
        </p:nvSpPr>
        <p:spPr bwMode="auto">
          <a:xfrm>
            <a:off x="1600200" y="0"/>
            <a:ext cx="5715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</a:rPr>
              <a:t>Answer:</a:t>
            </a:r>
          </a:p>
          <a:p>
            <a:endParaRPr lang="en-US" sz="3200" b="1">
              <a:solidFill>
                <a:srgbClr val="000099"/>
              </a:solidFill>
            </a:endParaRPr>
          </a:p>
        </p:txBody>
      </p:sp>
      <p:sp>
        <p:nvSpPr>
          <p:cNvPr id="11266" name="TextBox 2"/>
          <p:cNvSpPr txBox="1">
            <a:spLocks noChangeArrowheads="1"/>
          </p:cNvSpPr>
          <p:nvPr/>
        </p:nvSpPr>
        <p:spPr bwMode="auto">
          <a:xfrm rot="-5400000">
            <a:off x="-1712912" y="40005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</a:rPr>
              <a:t>Statistics</a:t>
            </a:r>
          </a:p>
        </p:txBody>
      </p:sp>
      <p:sp>
        <p:nvSpPr>
          <p:cNvPr id="11267" name="Rectangle 6"/>
          <p:cNvSpPr>
            <a:spLocks noChangeArrowheads="1"/>
          </p:cNvSpPr>
          <p:nvPr/>
        </p:nvSpPr>
        <p:spPr bwMode="auto">
          <a:xfrm rot="-5400000">
            <a:off x="530225" y="3649663"/>
            <a:ext cx="2205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99"/>
                </a:solidFill>
              </a:rPr>
              <a:t>FDR adjusted p-value</a:t>
            </a:r>
            <a:endParaRPr lang="en-US">
              <a:latin typeface="Arial" charset="0"/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2038" y="6302375"/>
            <a:ext cx="436245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203700" y="6454775"/>
            <a:ext cx="8921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99"/>
                </a:solidFill>
              </a:rPr>
              <a:t>p-value</a:t>
            </a:r>
            <a:endParaRPr lang="en-US">
              <a:latin typeface="Arial" charset="0"/>
            </a:endParaRPr>
          </a:p>
        </p:txBody>
      </p:sp>
      <p:grpSp>
        <p:nvGrpSpPr>
          <p:cNvPr id="11270" name="Group 19"/>
          <p:cNvGrpSpPr>
            <a:grpSpLocks/>
          </p:cNvGrpSpPr>
          <p:nvPr/>
        </p:nvGrpSpPr>
        <p:grpSpPr bwMode="auto">
          <a:xfrm>
            <a:off x="2057400" y="1066800"/>
            <a:ext cx="4637088" cy="2743200"/>
            <a:chOff x="2057399" y="1066800"/>
            <a:chExt cx="4637784" cy="2743200"/>
          </a:xfrm>
        </p:grpSpPr>
        <p:pic>
          <p:nvPicPr>
            <p:cNvPr id="11277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057399" y="1066800"/>
              <a:ext cx="4637784" cy="274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8" name="Straight Connector 17"/>
            <p:cNvCxnSpPr/>
            <p:nvPr/>
          </p:nvCxnSpPr>
          <p:spPr>
            <a:xfrm flipV="1">
              <a:off x="2627398" y="1344613"/>
              <a:ext cx="3850265" cy="19319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71" name="Group 11"/>
          <p:cNvGrpSpPr>
            <a:grpSpLocks/>
          </p:cNvGrpSpPr>
          <p:nvPr/>
        </p:nvGrpSpPr>
        <p:grpSpPr bwMode="auto">
          <a:xfrm>
            <a:off x="2133600" y="3657600"/>
            <a:ext cx="4475163" cy="2743200"/>
            <a:chOff x="2138981" y="3810000"/>
            <a:chExt cx="4474620" cy="2743200"/>
          </a:xfrm>
        </p:grpSpPr>
        <p:pic>
          <p:nvPicPr>
            <p:cNvPr id="11275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138981" y="3810000"/>
              <a:ext cx="4474620" cy="274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1" name="Straight Connector 20"/>
            <p:cNvCxnSpPr/>
            <p:nvPr/>
          </p:nvCxnSpPr>
          <p:spPr>
            <a:xfrm flipV="1">
              <a:off x="2632634" y="4097338"/>
              <a:ext cx="3844458" cy="19319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6464300" y="1976438"/>
            <a:ext cx="2527300" cy="923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latin typeface="Arial" charset="0"/>
              </a:rPr>
              <a:t>Benjamini</a:t>
            </a:r>
            <a:r>
              <a:rPr lang="en-US" dirty="0">
                <a:latin typeface="Arial" charset="0"/>
              </a:rPr>
              <a:t> &amp; Hochberg (1995) (“BH”)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>
                <a:latin typeface="Arial" charset="0"/>
              </a:rPr>
              <a:t>Accepted standard</a:t>
            </a:r>
          </a:p>
        </p:txBody>
      </p:sp>
      <p:sp>
        <p:nvSpPr>
          <p:cNvPr id="3" name="Rectangle 2"/>
          <p:cNvSpPr/>
          <p:nvPr/>
        </p:nvSpPr>
        <p:spPr>
          <a:xfrm>
            <a:off x="6242050" y="4572000"/>
            <a:ext cx="2971800" cy="1477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latin typeface="Arial" charset="0"/>
              </a:rPr>
              <a:t>Bonferroni</a:t>
            </a:r>
            <a:endParaRPr lang="en-US" dirty="0">
              <a:latin typeface="Arial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>
                <a:latin typeface="Arial" charset="0"/>
              </a:rPr>
              <a:t>Very conservative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>
                <a:latin typeface="Arial" charset="0"/>
              </a:rPr>
              <a:t>adjusted p-value = p-value*# of tests </a:t>
            </a:r>
          </a:p>
          <a:p>
            <a:pPr>
              <a:defRPr/>
            </a:pPr>
            <a:r>
              <a:rPr lang="en-US" dirty="0">
                <a:latin typeface="Arial" charset="0"/>
              </a:rPr>
              <a:t>(e.g. 0.005 * 148 = 0.74 )</a:t>
            </a:r>
          </a:p>
        </p:txBody>
      </p:sp>
      <p:sp>
        <p:nvSpPr>
          <p:cNvPr id="11274" name="TextBox 2"/>
          <p:cNvSpPr txBox="1">
            <a:spLocks noChangeArrowheads="1"/>
          </p:cNvSpPr>
          <p:nvPr/>
        </p:nvSpPr>
        <p:spPr bwMode="auto">
          <a:xfrm>
            <a:off x="1657350" y="542925"/>
            <a:ext cx="64008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b="1">
                <a:solidFill>
                  <a:srgbClr val="969696"/>
                </a:solidFill>
                <a:latin typeface="Arial" charset="0"/>
              </a:rPr>
              <a:t>What is the relationship between p-values and FDR adjusted p-values, what is the most and least conservative FDR method?</a:t>
            </a:r>
          </a:p>
          <a:p>
            <a:pPr marL="342900" indent="-342900"/>
            <a:endParaRPr lang="en-US">
              <a:solidFill>
                <a:srgbClr val="969696"/>
              </a:solidFill>
              <a:latin typeface="Arial" charset="0"/>
            </a:endParaRPr>
          </a:p>
          <a:p>
            <a:pPr marL="342900" indent="-342900"/>
            <a:endParaRPr lang="en-US">
              <a:solidFill>
                <a:srgbClr val="969696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</TotalTime>
  <Words>690</Words>
  <Application>Microsoft Office PowerPoint</Application>
  <PresentationFormat>On-screen Show (4:3)</PresentationFormat>
  <Paragraphs>121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Design Template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Arial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University of California, Davis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jmartins</dc:creator>
  <cp:lastModifiedBy>D</cp:lastModifiedBy>
  <cp:revision>104</cp:revision>
  <cp:lastPrinted>2014-02-10T20:48:43Z</cp:lastPrinted>
  <dcterms:created xsi:type="dcterms:W3CDTF">2013-07-10T06:33:47Z</dcterms:created>
  <dcterms:modified xsi:type="dcterms:W3CDTF">2014-09-17T02:37:09Z</dcterms:modified>
</cp:coreProperties>
</file>