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58" r:id="rId2"/>
    <p:sldId id="274" r:id="rId3"/>
    <p:sldId id="280" r:id="rId4"/>
    <p:sldId id="291" r:id="rId5"/>
    <p:sldId id="292" r:id="rId6"/>
    <p:sldId id="281" r:id="rId7"/>
    <p:sldId id="296" r:id="rId8"/>
    <p:sldId id="298" r:id="rId9"/>
    <p:sldId id="294" r:id="rId10"/>
    <p:sldId id="300" r:id="rId11"/>
    <p:sldId id="299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CC00"/>
    <a:srgbClr val="F07510"/>
    <a:srgbClr val="25F808"/>
    <a:srgbClr val="008000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0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7EF18D-27F1-43E0-A8F4-ADE16496907A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307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8E4755-9C3E-4F84-9ACC-1C7A2BDA6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EECD8E-6B42-4A5E-903A-73C711FD2E77}" type="slidenum">
              <a:rPr lang="en-US" sz="1200">
                <a:latin typeface="Arial" charset="0"/>
              </a:rPr>
              <a:pPr algn="r"/>
              <a:t>11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46922" cy="914400"/>
            <a:chOff x="152400" y="152400"/>
            <a:chExt cx="1512221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35353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447800" y="152400"/>
            <a:ext cx="6019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Normalization methods for analytical variance reduction</a:t>
            </a: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905000"/>
            <a:ext cx="7772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Goals: </a:t>
            </a:r>
            <a:r>
              <a:rPr lang="en-US" sz="2600"/>
              <a:t>Evaluate batch effects in replicated measurements and overview normalization methods</a:t>
            </a:r>
          </a:p>
          <a:p>
            <a:pPr marL="342900" indent="-342900"/>
            <a:endParaRPr lang="en-US" sz="2600"/>
          </a:p>
          <a:p>
            <a:pPr marL="342900" indent="-342900"/>
            <a:r>
              <a:rPr lang="en-US" sz="2600" b="1"/>
              <a:t>Topics: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Batch effects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Sample normalization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Variable transformation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Variable normalization</a:t>
            </a:r>
          </a:p>
          <a:p>
            <a:pPr marL="800100" lvl="1" indent="-342900"/>
            <a:endParaRPr lang="en-US" sz="2600"/>
          </a:p>
        </p:txBody>
      </p:sp>
      <p:pic>
        <p:nvPicPr>
          <p:cNvPr id="4104" name="Picture 8" descr="images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505200"/>
            <a:ext cx="2514600" cy="158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13716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Example: qcLOESS  workflow</a:t>
            </a: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7676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3"/>
          <p:cNvSpPr>
            <a:spLocks noChangeArrowheads="1"/>
          </p:cNvSpPr>
          <p:nvPr/>
        </p:nvSpPr>
        <p:spPr bwMode="auto">
          <a:xfrm>
            <a:off x="0" y="0"/>
            <a:ext cx="27432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14"/>
          <p:cNvSpPr>
            <a:spLocks noChangeArrowheads="1"/>
          </p:cNvSpPr>
          <p:nvPr/>
        </p:nvSpPr>
        <p:spPr bwMode="auto">
          <a:xfrm>
            <a:off x="6400800" y="0"/>
            <a:ext cx="27432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1193800" y="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Overview of Normalizations (PCA)</a:t>
            </a:r>
          </a:p>
        </p:txBody>
      </p:sp>
      <p:pic>
        <p:nvPicPr>
          <p:cNvPr id="14340" name="Picture 7" descr="lc raw.png"/>
          <p:cNvPicPr>
            <a:picLocks noChangeAspect="1"/>
          </p:cNvPicPr>
          <p:nvPr/>
        </p:nvPicPr>
        <p:blipFill>
          <a:blip r:embed="rId3"/>
          <a:srcRect l="10741" r="19756" b="10497"/>
          <a:stretch>
            <a:fillRect/>
          </a:stretch>
        </p:blipFill>
        <p:spPr bwMode="auto">
          <a:xfrm>
            <a:off x="841375" y="914400"/>
            <a:ext cx="323056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8" descr="istd lc.png"/>
          <p:cNvPicPr>
            <a:picLocks noChangeAspect="1"/>
          </p:cNvPicPr>
          <p:nvPr/>
        </p:nvPicPr>
        <p:blipFill>
          <a:blip r:embed="rId4"/>
          <a:srcRect l="33768" t="24536" r="20108" b="11539"/>
          <a:stretch>
            <a:fillRect/>
          </a:stretch>
        </p:blipFill>
        <p:spPr bwMode="auto">
          <a:xfrm>
            <a:off x="5014913" y="735013"/>
            <a:ext cx="279558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 descr="loess lc.png"/>
          <p:cNvPicPr>
            <a:picLocks noChangeAspect="1"/>
          </p:cNvPicPr>
          <p:nvPr/>
        </p:nvPicPr>
        <p:blipFill>
          <a:blip r:embed="rId5"/>
          <a:srcRect l="11865" t="3317" r="53110" b="15308"/>
          <a:stretch>
            <a:fillRect/>
          </a:stretch>
        </p:blipFill>
        <p:spPr bwMode="auto">
          <a:xfrm>
            <a:off x="5794375" y="3659188"/>
            <a:ext cx="1895475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6"/>
          <a:srcRect l="11861" t="5090" r="32837" b="8904"/>
          <a:stretch>
            <a:fillRect/>
          </a:stretch>
        </p:blipFill>
        <p:spPr bwMode="auto">
          <a:xfrm>
            <a:off x="1525588" y="3714750"/>
            <a:ext cx="1979612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914400" y="762000"/>
            <a:ext cx="2587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Raw (%RSD = 13) 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132638" y="1035050"/>
            <a:ext cx="1249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qcISTD (9)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76275" y="4343400"/>
            <a:ext cx="1458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LOESS (12)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7418388" y="3865563"/>
            <a:ext cx="17414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qcISTD + </a:t>
            </a:r>
          </a:p>
          <a:p>
            <a:r>
              <a:rPr lang="en-US">
                <a:solidFill>
                  <a:srgbClr val="000099"/>
                </a:solidFill>
              </a:rPr>
              <a:t>LOESS (8)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3413125" y="3927475"/>
            <a:ext cx="289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Only LOESS included normalizations effectively remove analytical batch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Identify the effects of sample drying</a:t>
            </a: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822325" y="2590800"/>
            <a:ext cx="832167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Visualize: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Batch effects in replicated measurements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The effect of normalization on samples and variables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Questions: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How can batch and outlier effects be mitigated?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>
              <a:buFontTx/>
              <a:buChar char="•"/>
            </a:pPr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sp>
        <p:nvSpPr>
          <p:cNvPr id="5124" name="TextBox 19"/>
          <p:cNvSpPr txBox="1">
            <a:spLocks noChangeArrowheads="1"/>
          </p:cNvSpPr>
          <p:nvPr/>
        </p:nvSpPr>
        <p:spPr bwMode="auto">
          <a:xfrm>
            <a:off x="990600" y="1828800"/>
            <a:ext cx="7781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Use DATA: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Normalization Data.csv</a:t>
            </a:r>
            <a:endParaRPr lang="en-US" sz="2400">
              <a:latin typeface="Arial" charset="0"/>
            </a:endParaRPr>
          </a:p>
          <a:p>
            <a:endParaRPr lang="en-US" sz="24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676400" y="533400"/>
            <a:ext cx="8321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Are there any batch effects in this data?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35480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828800"/>
            <a:ext cx="2473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676400" y="609600"/>
            <a:ext cx="8321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Are there any batch effects in this data? (Yes!)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4838700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676400" y="609600"/>
            <a:ext cx="8321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Not all metabolites are similarly affected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4450" y="0"/>
            <a:ext cx="27495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79525"/>
            <a:ext cx="4808538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Can sample and variable normalizations reduce analytical variance and batch effects?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95400"/>
            <a:ext cx="545941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438400"/>
            <a:ext cx="3398838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638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b="1">
                <a:solidFill>
                  <a:srgbClr val="969696"/>
                </a:solidFill>
                <a:latin typeface="Arial" charset="0"/>
              </a:rPr>
              <a:t>Sample and variable normalizations  can </a:t>
            </a:r>
            <a:r>
              <a:rPr lang="en-US" b="1" u="sng">
                <a:solidFill>
                  <a:srgbClr val="969696"/>
                </a:solidFill>
                <a:latin typeface="Arial" charset="0"/>
              </a:rPr>
              <a:t>reduce</a:t>
            </a:r>
            <a:r>
              <a:rPr lang="en-US" b="1">
                <a:solidFill>
                  <a:srgbClr val="969696"/>
                </a:solidFill>
                <a:latin typeface="Arial" charset="0"/>
              </a:rPr>
              <a:t> or </a:t>
            </a:r>
            <a:r>
              <a:rPr lang="en-US" b="1" u="sng">
                <a:solidFill>
                  <a:srgbClr val="969696"/>
                </a:solidFill>
                <a:latin typeface="Arial" charset="0"/>
              </a:rPr>
              <a:t>increase</a:t>
            </a:r>
            <a:r>
              <a:rPr lang="en-US" b="1">
                <a:solidFill>
                  <a:srgbClr val="969696"/>
                </a:solidFill>
                <a:latin typeface="Arial" charset="0"/>
              </a:rPr>
              <a:t> analytical variance and batch effects.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248400" y="1600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Sum normalization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2057400" y="1828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raw</a:t>
            </a:r>
          </a:p>
        </p:txBody>
      </p: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3341688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</p:txBody>
      </p:sp>
      <p:sp>
        <p:nvSpPr>
          <p:cNvPr id="1126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969696"/>
                </a:solidFill>
                <a:latin typeface="Arial" charset="0"/>
              </a:rPr>
              <a:t>Sample and variable normalizations  can </a:t>
            </a:r>
            <a:r>
              <a:rPr lang="en-US" b="1" u="sng">
                <a:solidFill>
                  <a:srgbClr val="969696"/>
                </a:solidFill>
                <a:latin typeface="Arial" charset="0"/>
              </a:rPr>
              <a:t>reduce</a:t>
            </a:r>
            <a:r>
              <a:rPr lang="en-US" b="1">
                <a:solidFill>
                  <a:srgbClr val="969696"/>
                </a:solidFill>
                <a:latin typeface="Arial" charset="0"/>
              </a:rPr>
              <a:t> analytical variance and batch effects.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486400" y="13716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Sum normalization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209800" y="1295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raw</a:t>
            </a:r>
          </a:p>
        </p:txBody>
      </p:sp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438400"/>
            <a:ext cx="281940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438400"/>
            <a:ext cx="279717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371600" y="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QC sample based normalizations</a:t>
            </a:r>
          </a:p>
        </p:txBody>
      </p:sp>
      <p:sp>
        <p:nvSpPr>
          <p:cNvPr id="1229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752600" y="533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b="1">
                <a:solidFill>
                  <a:srgbClr val="969696"/>
                </a:solidFill>
                <a:latin typeface="Arial" charset="0"/>
              </a:rPr>
              <a:t>Can be useful for estimating and removing analytical variance</a:t>
            </a:r>
            <a:endParaRPr lang="en-US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63675"/>
            <a:ext cx="52578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179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116</cp:revision>
  <cp:lastPrinted>2014-02-10T20:48:43Z</cp:lastPrinted>
  <dcterms:created xsi:type="dcterms:W3CDTF">2013-07-10T06:33:47Z</dcterms:created>
  <dcterms:modified xsi:type="dcterms:W3CDTF">2014-09-17T03:01:55Z</dcterms:modified>
</cp:coreProperties>
</file>