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262" r:id="rId3"/>
    <p:sldId id="259" r:id="rId4"/>
    <p:sldId id="257" r:id="rId5"/>
    <p:sldId id="264" r:id="rId6"/>
    <p:sldId id="263" r:id="rId7"/>
    <p:sldId id="260" r:id="rId8"/>
    <p:sldId id="265" r:id="rId9"/>
    <p:sldId id="261" r:id="rId10"/>
    <p:sldId id="266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D4DC"/>
    <a:srgbClr val="FF0000"/>
    <a:srgbClr val="00CC00"/>
    <a:srgbClr val="25F808"/>
    <a:srgbClr val="008000"/>
    <a:srgbClr val="000099"/>
    <a:srgbClr val="F075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7" autoAdjust="0"/>
    <p:restoredTop sz="94660"/>
  </p:normalViewPr>
  <p:slideViewPr>
    <p:cSldViewPr>
      <p:cViewPr varScale="1">
        <p:scale>
          <a:sx n="81" d="100"/>
          <a:sy n="81" d="100"/>
        </p:scale>
        <p:origin x="-49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53548" cy="914400"/>
            <a:chOff x="152400" y="152400"/>
            <a:chExt cx="1521792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44924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sp>
        <p:nvSpPr>
          <p:cNvPr id="12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9436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Evaluation of metabolomic sample processing methods using hierarchical cluster analysis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74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Cluster Analysis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685800" y="2614613"/>
            <a:ext cx="7772400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b="1">
                <a:latin typeface="Calibri" pitchFamily="34" charset="0"/>
              </a:rPr>
              <a:t>Goal:</a:t>
            </a:r>
            <a:r>
              <a:rPr lang="en-US" sz="2800">
                <a:latin typeface="Calibri" pitchFamily="34" charset="0"/>
              </a:rPr>
              <a:t> </a:t>
            </a:r>
          </a:p>
          <a:p>
            <a:pPr marL="342900" indent="-342900"/>
            <a:r>
              <a:rPr lang="en-US" sz="2800">
                <a:latin typeface="Calibri" pitchFamily="34" charset="0"/>
              </a:rPr>
              <a:t>Use hierarchical cluster analysis (HCA) to evaluate data variance structure </a:t>
            </a:r>
          </a:p>
          <a:p>
            <a:pPr marL="342900" indent="-342900"/>
            <a:endParaRPr lang="en-US" sz="2800">
              <a:latin typeface="Calibri" pitchFamily="34" charset="0"/>
            </a:endParaRPr>
          </a:p>
          <a:p>
            <a:pPr marL="342900" indent="-342900"/>
            <a:r>
              <a:rPr lang="en-US" sz="2800" b="1">
                <a:latin typeface="Calibri" pitchFamily="34" charset="0"/>
              </a:rPr>
              <a:t>Topics:</a:t>
            </a:r>
            <a:r>
              <a:rPr lang="en-US" sz="2800">
                <a:latin typeface="Calibri" pitchFamily="34" charset="0"/>
              </a:rPr>
              <a:t> </a:t>
            </a:r>
          </a:p>
          <a:p>
            <a:pPr marL="800100" lvl="1" indent="-342900">
              <a:buFontTx/>
              <a:buAutoNum type="arabicPeriod"/>
            </a:pPr>
            <a:r>
              <a:rPr lang="en-US" sz="2800">
                <a:latin typeface="Calibri" pitchFamily="34" charset="0"/>
              </a:rPr>
              <a:t>Evaluate sample and variable similarities</a:t>
            </a:r>
          </a:p>
          <a:p>
            <a:pPr marL="800100" lvl="1" indent="-342900">
              <a:buFontTx/>
              <a:buAutoNum type="arabicPeriod"/>
            </a:pPr>
            <a:r>
              <a:rPr lang="en-US" sz="2800">
                <a:latin typeface="Calibri" pitchFamily="34" charset="0"/>
              </a:rPr>
              <a:t>Identify the effect of data transformation, distance and linkage methods on data similarities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700213"/>
            <a:ext cx="13811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0525" y="1690688"/>
            <a:ext cx="13239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Correlation among cluster members (4)</a:t>
            </a:r>
          </a:p>
        </p:txBody>
      </p:sp>
      <p:sp>
        <p:nvSpPr>
          <p:cNvPr id="12290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Cluster Analysis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553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3810000" y="1752600"/>
            <a:ext cx="685800" cy="685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527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679700"/>
            <a:ext cx="25146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16"/>
          <p:cNvSpPr>
            <a:spLocks noChangeArrowheads="1"/>
          </p:cNvSpPr>
          <p:nvPr/>
        </p:nvSpPr>
        <p:spPr bwMode="auto">
          <a:xfrm>
            <a:off x="2438400" y="5334000"/>
            <a:ext cx="1143000" cy="1143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17"/>
          <p:cNvSpPr>
            <a:spLocks noChangeArrowheads="1"/>
          </p:cNvSpPr>
          <p:nvPr/>
        </p:nvSpPr>
        <p:spPr bwMode="auto">
          <a:xfrm>
            <a:off x="5410200" y="2667000"/>
            <a:ext cx="2819400" cy="38862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97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4375" y="5257800"/>
            <a:ext cx="207962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Clustering data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098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Cluster Analysis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822325" y="1905000"/>
            <a:ext cx="83216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000" b="1"/>
              <a:t>Use DATA: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Pumpkin data 1.csv</a:t>
            </a:r>
          </a:p>
          <a:p>
            <a:pPr marL="342900" indent="-342900"/>
            <a:endParaRPr lang="en-US" sz="2000" b="1"/>
          </a:p>
          <a:p>
            <a:pPr marL="342900" indent="-342900"/>
            <a:r>
              <a:rPr lang="en-US" sz="2000" b="1"/>
              <a:t>Goal:</a:t>
            </a:r>
            <a:r>
              <a:rPr lang="en-US" sz="2000"/>
              <a:t>	Use HCA to cluster samples</a:t>
            </a:r>
          </a:p>
          <a:p>
            <a:pPr marL="342900" indent="-342900"/>
            <a:endParaRPr lang="en-US" sz="2000"/>
          </a:p>
          <a:p>
            <a:pPr marL="342900" indent="-342900"/>
            <a:r>
              <a:rPr lang="en-US" sz="2000" b="1"/>
              <a:t>Visualize:</a:t>
            </a:r>
            <a:r>
              <a:rPr lang="en-US" sz="200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2000"/>
              <a:t>Sample (row) raw similarities as a heat map</a:t>
            </a:r>
          </a:p>
          <a:p>
            <a:pPr marL="342900" indent="-342900">
              <a:buFontTx/>
              <a:buAutoNum type="arabicPeriod"/>
            </a:pPr>
            <a:r>
              <a:rPr lang="en-US" sz="2000"/>
              <a:t>Annotate heatmap with extraction and treatment type</a:t>
            </a:r>
          </a:p>
          <a:p>
            <a:pPr marL="342900" indent="-342900">
              <a:buFontTx/>
              <a:buAutoNum type="arabicPeriod"/>
            </a:pPr>
            <a:r>
              <a:rPr lang="en-US" sz="2000"/>
              <a:t>Select cluster distance and linkage method to cluster the samples</a:t>
            </a:r>
          </a:p>
          <a:p>
            <a:pPr marL="342900" indent="-342900">
              <a:buFontTx/>
              <a:buAutoNum type="arabicPeriod"/>
            </a:pPr>
            <a:r>
              <a:rPr lang="en-US" sz="2000"/>
              <a:t>Determine the effect of data transformations on the cluster structure </a:t>
            </a:r>
          </a:p>
          <a:p>
            <a:pPr marL="342900" indent="-342900"/>
            <a:r>
              <a:rPr lang="en-US" sz="2000"/>
              <a:t>(view as a dendrogram)</a:t>
            </a:r>
          </a:p>
          <a:p>
            <a:pPr marL="342900" indent="-342900"/>
            <a:endParaRPr lang="en-US" sz="2000"/>
          </a:p>
          <a:p>
            <a:pPr marL="342900" indent="-342900"/>
            <a:r>
              <a:rPr lang="en-US" sz="2000" b="1"/>
              <a:t>Exercises:</a:t>
            </a:r>
            <a:r>
              <a:rPr lang="en-US" sz="2000"/>
              <a:t>	</a:t>
            </a:r>
          </a:p>
          <a:p>
            <a:pPr marL="342900" indent="-342900">
              <a:buFontTx/>
              <a:buAutoNum type="arabicPeriod"/>
            </a:pPr>
            <a:r>
              <a:rPr lang="en-US" sz="2000"/>
              <a:t>What factor, extraction or treatment, has the greatest contribution to the data variance structure?</a:t>
            </a:r>
          </a:p>
          <a:p>
            <a:pPr marL="342900" indent="-342900">
              <a:buFontTx/>
              <a:buAutoNum type="arabicPeriod"/>
            </a:pPr>
            <a:r>
              <a:rPr lang="en-US" sz="2000"/>
              <a:t>Describe the effect of clustering raw data or sample 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Raw data matrix visualized as a heatmap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5122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Cluster Analysis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371600"/>
            <a:ext cx="5072063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18"/>
          <p:cNvSpPr txBox="1">
            <a:spLocks noChangeArrowheads="1"/>
          </p:cNvSpPr>
          <p:nvPr/>
        </p:nvSpPr>
        <p:spPr bwMode="auto">
          <a:xfrm>
            <a:off x="3124200" y="914400"/>
            <a:ext cx="16970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>
                <a:latin typeface="Calibri" pitchFamily="34" charset="0"/>
              </a:rPr>
              <a:t>samples</a:t>
            </a:r>
          </a:p>
        </p:txBody>
      </p:sp>
      <p:sp>
        <p:nvSpPr>
          <p:cNvPr id="5125" name="Text Box 19"/>
          <p:cNvSpPr txBox="1">
            <a:spLocks noChangeArrowheads="1"/>
          </p:cNvSpPr>
          <p:nvPr/>
        </p:nvSpPr>
        <p:spPr bwMode="auto">
          <a:xfrm rot="-5400000">
            <a:off x="1231106" y="3798094"/>
            <a:ext cx="16843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latin typeface="Calibri" pitchFamily="34" charset="0"/>
              </a:rPr>
              <a:t>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Cluster Analysis</a:t>
            </a:r>
          </a:p>
        </p:txBody>
      </p:sp>
      <p:pic>
        <p:nvPicPr>
          <p:cNvPr id="614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60425"/>
            <a:ext cx="5678488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1409700" y="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Raw data matrix organized by HCA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5562600" y="3048000"/>
            <a:ext cx="32766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ACN:/IPA/water|fresh and MeOH/CH3Cl/water|dried display distinct patterns in metabolites which are most similar to each other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Sample similarities are linked to metabolite magnitudes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/>
          <p:cNvSpPr txBox="1">
            <a:spLocks noChangeArrowheads="1"/>
          </p:cNvSpPr>
          <p:nvPr/>
        </p:nvSpPr>
        <p:spPr bwMode="auto">
          <a:xfrm>
            <a:off x="1905000" y="0"/>
            <a:ext cx="5486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Clustering based on sample correlations (spearman)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7170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Cluster Analysis</a:t>
            </a:r>
          </a:p>
        </p:txBody>
      </p:sp>
      <p:pic>
        <p:nvPicPr>
          <p:cNvPr id="71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1066800"/>
            <a:ext cx="5322888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5562600" y="3048000"/>
            <a:ext cx="3276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100% MeOH/fresh is the most dissimilar protocol from all others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ACN:/IPA/water and MeOH/CH3Cl/water are most similar to each other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Sample similarities are decoupled from metabolite magnitudes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Clustering metabolites</a:t>
            </a:r>
          </a:p>
        </p:txBody>
      </p:sp>
      <p:sp>
        <p:nvSpPr>
          <p:cNvPr id="8194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Cluster Analysis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914400" y="2057400"/>
            <a:ext cx="7620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Goal 2:	Use HCA to evaluate metabolite similarities</a:t>
            </a:r>
          </a:p>
          <a:p>
            <a:r>
              <a:rPr lang="en-US" sz="2000"/>
              <a:t>	</a:t>
            </a:r>
          </a:p>
          <a:p>
            <a:r>
              <a:rPr lang="en-US" sz="2000" b="1"/>
              <a:t>Visualize:</a:t>
            </a:r>
            <a:r>
              <a:rPr lang="en-US" sz="2000"/>
              <a:t>	</a:t>
            </a:r>
          </a:p>
          <a:p>
            <a:pPr>
              <a:buFontTx/>
              <a:buAutoNum type="arabicPeriod"/>
            </a:pPr>
            <a:r>
              <a:rPr lang="en-US" sz="2000"/>
              <a:t>Z-scaled and correlation based variable clustering</a:t>
            </a:r>
          </a:p>
          <a:p>
            <a:pPr>
              <a:buFontTx/>
              <a:buAutoNum type="arabicPeriod"/>
            </a:pPr>
            <a:r>
              <a:rPr lang="en-US" sz="2000"/>
              <a:t>Use a dendrogram to extract variable clusters</a:t>
            </a:r>
          </a:p>
          <a:p>
            <a:pPr>
              <a:buFontTx/>
              <a:buAutoNum type="arabicPeriod"/>
            </a:pPr>
            <a:r>
              <a:rPr lang="en-US" sz="2000"/>
              <a:t>Select two variables from the same cluster and visualize their correlation</a:t>
            </a:r>
          </a:p>
          <a:p>
            <a:r>
              <a:rPr lang="en-US" sz="2000"/>
              <a:t>	</a:t>
            </a:r>
          </a:p>
          <a:p>
            <a:r>
              <a:rPr lang="en-US" sz="2000" b="1"/>
              <a:t>Exercise:</a:t>
            </a:r>
            <a:r>
              <a:rPr lang="en-US" sz="2000"/>
              <a:t>	</a:t>
            </a:r>
          </a:p>
          <a:p>
            <a:pPr>
              <a:buFontTx/>
              <a:buAutoNum type="arabicPeriod"/>
            </a:pPr>
            <a:r>
              <a:rPr lang="en-US" sz="2000"/>
              <a:t>Do the clustered variables share biological functions?</a:t>
            </a:r>
          </a:p>
          <a:p>
            <a:pPr>
              <a:buFontTx/>
              <a:buAutoNum type="arabicPeriod"/>
            </a:pPr>
            <a:r>
              <a:rPr lang="en-US" sz="2000"/>
              <a:t>Which type of correlation is most robust to outliers?</a:t>
            </a:r>
          </a:p>
          <a:p>
            <a:pPr>
              <a:buFontTx/>
              <a:buAutoNum type="arabicPeriod"/>
            </a:pPr>
            <a:r>
              <a:rPr lang="en-US" sz="2000"/>
              <a:t>Are the correlations for the visualized variable independent of extraction/treatment?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Z-scaled variable clusters</a:t>
            </a:r>
          </a:p>
        </p:txBody>
      </p:sp>
      <p:sp>
        <p:nvSpPr>
          <p:cNvPr id="9218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Cluster Analysis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38200"/>
            <a:ext cx="57181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/>
          <p:cNvSpPr txBox="1">
            <a:spLocks noChangeArrowheads="1"/>
          </p:cNvSpPr>
          <p:nvPr/>
        </p:nvSpPr>
        <p:spPr bwMode="auto">
          <a:xfrm>
            <a:off x="1473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Correlation based variable clusters</a:t>
            </a:r>
          </a:p>
        </p:txBody>
      </p:sp>
      <p:sp>
        <p:nvSpPr>
          <p:cNvPr id="10242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Cluster Analysis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8642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731838"/>
            <a:ext cx="5373688" cy="61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Extraction of clusters of correlated variables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Cluster Analysis</a:t>
            </a:r>
          </a:p>
        </p:txBody>
      </p:sp>
      <p:sp>
        <p:nvSpPr>
          <p:cNvPr id="11268" name="Line 8"/>
          <p:cNvSpPr>
            <a:spLocks noChangeShapeType="1"/>
          </p:cNvSpPr>
          <p:nvPr/>
        </p:nvSpPr>
        <p:spPr bwMode="auto">
          <a:xfrm>
            <a:off x="1524000" y="2209800"/>
            <a:ext cx="0" cy="2514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838200" y="1752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less similar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838200" y="4724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more similar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6400800" y="3352800"/>
            <a:ext cx="24384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0D4DC"/>
                </a:solidFill>
              </a:rPr>
              <a:t>most similar cluster</a:t>
            </a:r>
          </a:p>
        </p:txBody>
      </p:sp>
      <p:sp>
        <p:nvSpPr>
          <p:cNvPr id="11272" name="Line 12"/>
          <p:cNvSpPr>
            <a:spLocks noChangeShapeType="1"/>
          </p:cNvSpPr>
          <p:nvPr/>
        </p:nvSpPr>
        <p:spPr bwMode="auto">
          <a:xfrm flipH="1">
            <a:off x="4114800" y="3733800"/>
            <a:ext cx="228600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477000" y="3832225"/>
            <a:ext cx="2286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lowest common branch height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300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41</cp:revision>
  <cp:lastPrinted>2014-02-10T20:57:56Z</cp:lastPrinted>
  <dcterms:created xsi:type="dcterms:W3CDTF">2013-07-10T06:33:47Z</dcterms:created>
  <dcterms:modified xsi:type="dcterms:W3CDTF">2014-09-16T21:04:11Z</dcterms:modified>
</cp:coreProperties>
</file>