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8" r:id="rId2"/>
    <p:sldId id="267" r:id="rId3"/>
    <p:sldId id="281" r:id="rId4"/>
    <p:sldId id="282" r:id="rId5"/>
    <p:sldId id="283" r:id="rId6"/>
    <p:sldId id="257" r:id="rId7"/>
    <p:sldId id="271" r:id="rId8"/>
    <p:sldId id="273" r:id="rId9"/>
    <p:sldId id="274" r:id="rId10"/>
    <p:sldId id="272" r:id="rId11"/>
    <p:sldId id="284" r:id="rId12"/>
    <p:sldId id="270" r:id="rId13"/>
    <p:sldId id="276" r:id="rId14"/>
    <p:sldId id="278" r:id="rId15"/>
    <p:sldId id="279" r:id="rId16"/>
    <p:sldId id="277" r:id="rId17"/>
    <p:sldId id="280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CC99FF"/>
    <a:srgbClr val="009900"/>
    <a:srgbClr val="00CC00"/>
    <a:srgbClr val="25F808"/>
    <a:srgbClr val="008000"/>
    <a:srgbClr val="0000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7" autoAdjust="0"/>
    <p:restoredTop sz="94660"/>
  </p:normalViewPr>
  <p:slideViewPr>
    <p:cSldViewPr>
      <p:cViewPr varScale="1">
        <p:scale>
          <a:sx n="81" d="100"/>
          <a:sy n="81" d="100"/>
        </p:scale>
        <p:origin x="-49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52400"/>
            <a:ext cx="1484313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4"/>
          <p:cNvGrpSpPr/>
          <p:nvPr userDrawn="1"/>
        </p:nvGrpSpPr>
        <p:grpSpPr>
          <a:xfrm>
            <a:off x="76200" y="152400"/>
            <a:ext cx="914400" cy="914400"/>
            <a:chOff x="1828800" y="304800"/>
            <a:chExt cx="914400" cy="914400"/>
          </a:xfrm>
          <a:solidFill>
            <a:srgbClr val="25F808">
              <a:alpha val="48000"/>
            </a:srgbClr>
          </a:solidFill>
        </p:grpSpPr>
        <p:sp>
          <p:nvSpPr>
            <p:cNvPr id="4" name="Oval 10"/>
            <p:cNvSpPr/>
            <p:nvPr/>
          </p:nvSpPr>
          <p:spPr>
            <a:xfrm>
              <a:off x="1828800" y="304800"/>
              <a:ext cx="914400" cy="914400"/>
            </a:xfrm>
            <a:prstGeom prst="ellipse">
              <a:avLst/>
            </a:prstGeom>
            <a:grp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TextBox 17"/>
            <p:cNvSpPr txBox="1"/>
            <p:nvPr/>
          </p:nvSpPr>
          <p:spPr>
            <a:xfrm>
              <a:off x="1946031" y="609600"/>
              <a:ext cx="797169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Biology</a:t>
              </a:r>
            </a:p>
          </p:txBody>
        </p:sp>
      </p:grpSp>
      <p:grpSp>
        <p:nvGrpSpPr>
          <p:cNvPr id="6" name="Group 23"/>
          <p:cNvGrpSpPr/>
          <p:nvPr userDrawn="1"/>
        </p:nvGrpSpPr>
        <p:grpSpPr>
          <a:xfrm>
            <a:off x="685800" y="381000"/>
            <a:ext cx="1066800" cy="914400"/>
            <a:chOff x="152400" y="152400"/>
            <a:chExt cx="1540934" cy="1143000"/>
          </a:xfrm>
          <a:solidFill>
            <a:schemeClr val="accent1">
              <a:lumMod val="60000"/>
              <a:lumOff val="40000"/>
              <a:alpha val="44000"/>
            </a:schemeClr>
          </a:solidFill>
        </p:grpSpPr>
        <p:sp>
          <p:nvSpPr>
            <p:cNvPr id="7" name="Oval 8"/>
            <p:cNvSpPr/>
            <p:nvPr/>
          </p:nvSpPr>
          <p:spPr>
            <a:xfrm>
              <a:off x="152400" y="152400"/>
              <a:ext cx="1320800" cy="1143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364066" y="568151"/>
              <a:ext cx="1329268" cy="3462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+mn-lt"/>
                  <a:cs typeface="+mn-cs"/>
                </a:rPr>
                <a:t>Chemistry</a:t>
              </a:r>
              <a:endParaRPr lang="en-US" dirty="0">
                <a:latin typeface="+mn-lt"/>
                <a:cs typeface="+mn-cs"/>
              </a:endParaRPr>
            </a:p>
          </p:txBody>
        </p:sp>
      </p:grpSp>
      <p:grpSp>
        <p:nvGrpSpPr>
          <p:cNvPr id="9" name="Group 22"/>
          <p:cNvGrpSpPr/>
          <p:nvPr userDrawn="1"/>
        </p:nvGrpSpPr>
        <p:grpSpPr>
          <a:xfrm>
            <a:off x="76200" y="762000"/>
            <a:ext cx="968188" cy="914400"/>
            <a:chOff x="381000" y="1600200"/>
            <a:chExt cx="1371600" cy="1143000"/>
          </a:xfrm>
          <a:solidFill>
            <a:srgbClr val="FFC000">
              <a:alpha val="65000"/>
            </a:srgbClr>
          </a:solidFill>
        </p:grpSpPr>
        <p:sp>
          <p:nvSpPr>
            <p:cNvPr id="10" name="Oval 9"/>
            <p:cNvSpPr/>
            <p:nvPr/>
          </p:nvSpPr>
          <p:spPr>
            <a:xfrm>
              <a:off x="457200" y="1600200"/>
              <a:ext cx="1295400" cy="1143000"/>
            </a:xfrm>
            <a:prstGeom prst="ellipse">
              <a:avLst/>
            </a:prstGeom>
            <a:grpFill/>
            <a:ln>
              <a:solidFill>
                <a:srgbClr val="F07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381000" y="2005340"/>
              <a:ext cx="1295400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Informatics</a:t>
              </a:r>
            </a:p>
          </p:txBody>
        </p:sp>
      </p:grpSp>
      <p:sp>
        <p:nvSpPr>
          <p:cNvPr id="12" name="Rectangle 6"/>
          <p:cNvSpPr/>
          <p:nvPr userDrawn="1"/>
        </p:nvSpPr>
        <p:spPr>
          <a:xfrm flipV="1">
            <a:off x="304800" y="2008094"/>
            <a:ext cx="457200" cy="4545106"/>
          </a:xfrm>
          <a:prstGeom prst="rect">
            <a:avLst/>
          </a:prstGeom>
          <a:gradFill>
            <a:gsLst>
              <a:gs pos="10000">
                <a:srgbClr val="FFC000">
                  <a:alpha val="25000"/>
                </a:srgbClr>
              </a:gs>
              <a:gs pos="47000">
                <a:srgbClr val="FFC000">
                  <a:alpha val="40000"/>
                </a:srgbClr>
              </a:gs>
              <a:gs pos="78000">
                <a:srgbClr val="FFC000">
                  <a:alpha val="6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Principal Component Analysis (PCA) of metabolomic sample processing methods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074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  <a:latin typeface="Calibri" pitchFamily="34" charset="0"/>
              </a:rPr>
              <a:t>Principal Components Analysis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914400" y="2003425"/>
            <a:ext cx="77724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600" b="1">
                <a:latin typeface="Calibri" pitchFamily="34" charset="0"/>
              </a:rPr>
              <a:t>Goal</a:t>
            </a:r>
            <a:r>
              <a:rPr lang="en-US" sz="2600">
                <a:latin typeface="Calibri" pitchFamily="34" charset="0"/>
              </a:rPr>
              <a:t>:</a:t>
            </a:r>
          </a:p>
          <a:p>
            <a:pPr marL="800100" lvl="1" indent="-342900"/>
            <a:r>
              <a:rPr lang="en-US" sz="2600">
                <a:latin typeface="Calibri" pitchFamily="34" charset="0"/>
              </a:rPr>
              <a:t>Use  PCA to identify the major modes of variance</a:t>
            </a:r>
          </a:p>
          <a:p>
            <a:pPr marL="342900" indent="-342900"/>
            <a:r>
              <a:rPr lang="en-US" sz="2600">
                <a:latin typeface="Calibri" pitchFamily="34" charset="0"/>
              </a:rPr>
              <a:t>Topics: </a:t>
            </a:r>
          </a:p>
          <a:p>
            <a:pPr marL="800100" lvl="1" indent="-342900">
              <a:buFontTx/>
              <a:buAutoNum type="arabicPeriod"/>
            </a:pPr>
            <a:r>
              <a:rPr lang="en-US" sz="2600">
                <a:latin typeface="Calibri" pitchFamily="34" charset="0"/>
              </a:rPr>
              <a:t>Principal component number selection</a:t>
            </a:r>
          </a:p>
          <a:p>
            <a:pPr marL="800100" lvl="1" indent="-342900">
              <a:buFontTx/>
              <a:buAutoNum type="arabicPeriod"/>
            </a:pPr>
            <a:r>
              <a:rPr lang="en-US" sz="2600">
                <a:latin typeface="Calibri" pitchFamily="34" charset="0"/>
              </a:rPr>
              <a:t>Data pretreatment</a:t>
            </a:r>
          </a:p>
          <a:p>
            <a:pPr marL="800100" lvl="1" indent="-342900">
              <a:buFontTx/>
              <a:buAutoNum type="arabicPeriod"/>
            </a:pPr>
            <a:r>
              <a:rPr lang="en-US" sz="2600">
                <a:latin typeface="Calibri" pitchFamily="34" charset="0"/>
              </a:rPr>
              <a:t>PCA results visualization</a:t>
            </a:r>
          </a:p>
          <a:p>
            <a:pPr marL="800100" lvl="1" indent="-342900"/>
            <a:endParaRPr lang="en-US" sz="2600">
              <a:latin typeface="Calibri" pitchFamily="34" charset="0"/>
            </a:endParaRPr>
          </a:p>
        </p:txBody>
      </p:sp>
      <p:pic>
        <p:nvPicPr>
          <p:cNvPr id="3076" name="Picture 2" descr="C:\Users\dgrapov\Desktop\Chemicals_in_flask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9413" y="4648200"/>
            <a:ext cx="2228850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Box 1"/>
          <p:cNvSpPr txBox="1">
            <a:spLocks noChangeArrowheads="1"/>
          </p:cNvSpPr>
          <p:nvPr/>
        </p:nvSpPr>
        <p:spPr bwMode="auto">
          <a:xfrm>
            <a:off x="1524000" y="0"/>
            <a:ext cx="472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PCA Leverage and DmodX</a:t>
            </a:r>
          </a:p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(mean centered)</a:t>
            </a:r>
          </a:p>
        </p:txBody>
      </p:sp>
      <p:sp>
        <p:nvSpPr>
          <p:cNvPr id="9218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Principal Components Analysis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6675" y="1387475"/>
            <a:ext cx="16605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2675" y="1387475"/>
            <a:ext cx="157638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05275" y="914400"/>
            <a:ext cx="274796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05275" y="3886200"/>
            <a:ext cx="28035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6907213" y="2500313"/>
            <a:ext cx="231775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Leverage</a:t>
            </a:r>
            <a:r>
              <a:rPr lang="en-US" sz="1600"/>
              <a:t> is the distance to samples center in the PCA plane (extreme outliers)</a:t>
            </a:r>
          </a:p>
          <a:p>
            <a:endParaRPr lang="en-US" sz="1600"/>
          </a:p>
          <a:p>
            <a:r>
              <a:rPr lang="en-US" sz="1600"/>
              <a:t>Distance to model X (</a:t>
            </a:r>
            <a:r>
              <a:rPr lang="en-US" sz="1600" b="1"/>
              <a:t>DmodX</a:t>
            </a:r>
            <a:r>
              <a:rPr lang="en-US" sz="1600"/>
              <a:t>) is the orthogonal distance to the PCA plane   (moderate outliers)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63675"/>
            <a:ext cx="5448300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1524000" y="0"/>
            <a:ext cx="472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Detecting outliers</a:t>
            </a: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Principal Components Analysis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6038" y="0"/>
            <a:ext cx="274796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TextBox 7"/>
          <p:cNvSpPr txBox="1">
            <a:spLocks noChangeArrowheads="1"/>
          </p:cNvSpPr>
          <p:nvPr/>
        </p:nvSpPr>
        <p:spPr bwMode="auto">
          <a:xfrm>
            <a:off x="6477000" y="3124200"/>
            <a:ext cx="231775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Sample with both </a:t>
            </a:r>
            <a:r>
              <a:rPr lang="en-US" sz="1600" b="1" u="sng"/>
              <a:t>high leverage and DmodX</a:t>
            </a:r>
            <a:r>
              <a:rPr lang="en-US" sz="1600" b="1"/>
              <a:t> are likely </a:t>
            </a:r>
            <a:r>
              <a:rPr lang="en-US" sz="1600" b="1" u="sng"/>
              <a:t>outliers</a:t>
            </a:r>
            <a:r>
              <a:rPr lang="en-US" sz="1600" b="1"/>
              <a:t> and can negatively effect statistical tests and predictive modeling</a:t>
            </a:r>
            <a:endParaRPr lang="en-US" sz="1600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5191125" y="4171950"/>
            <a:ext cx="6858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6248400" y="609600"/>
            <a:ext cx="6858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PCA Variance Explained</a:t>
            </a:r>
          </a:p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(autoscaled)</a:t>
            </a:r>
          </a:p>
        </p:txBody>
      </p:sp>
      <p:sp>
        <p:nvSpPr>
          <p:cNvPr id="10242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Principal Components Analysis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143000"/>
            <a:ext cx="556260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Box 1"/>
          <p:cNvSpPr txBox="1">
            <a:spLocks noChangeArrowheads="1"/>
          </p:cNvSpPr>
          <p:nvPr/>
        </p:nvSpPr>
        <p:spPr bwMode="auto">
          <a:xfrm>
            <a:off x="1600200" y="0"/>
            <a:ext cx="6019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PCA Scores (autoscaled)</a:t>
            </a:r>
          </a:p>
        </p:txBody>
      </p:sp>
      <p:sp>
        <p:nvSpPr>
          <p:cNvPr id="11266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Principal Components Analysis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175" y="1238250"/>
            <a:ext cx="53816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6350"/>
            <a:ext cx="3460750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6019800" y="4572000"/>
            <a:ext cx="2743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/>
              <a:t>Loadings on PC1 describe differences due to extraction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Loadings on PC2 describe differences due to drying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1"/>
          <p:cNvSpPr txBox="1">
            <a:spLocks noChangeArrowheads="1"/>
          </p:cNvSpPr>
          <p:nvPr/>
        </p:nvSpPr>
        <p:spPr bwMode="auto">
          <a:xfrm>
            <a:off x="1752600" y="0"/>
            <a:ext cx="4724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PCA Leverage and DmodX</a:t>
            </a:r>
          </a:p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(autoscaled)</a:t>
            </a:r>
          </a:p>
        </p:txBody>
      </p:sp>
      <p:sp>
        <p:nvSpPr>
          <p:cNvPr id="12290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Principal Components Analysis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62075"/>
            <a:ext cx="16478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447800"/>
            <a:ext cx="15811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8013" y="2133600"/>
            <a:ext cx="4573587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1"/>
          <p:cNvSpPr txBox="1">
            <a:spLocks noChangeArrowheads="1"/>
          </p:cNvSpPr>
          <p:nvPr/>
        </p:nvSpPr>
        <p:spPr bwMode="auto">
          <a:xfrm>
            <a:off x="1600200" y="0"/>
            <a:ext cx="6019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PCA Loadings (autoscaled)</a:t>
            </a:r>
          </a:p>
        </p:txBody>
      </p:sp>
      <p:sp>
        <p:nvSpPr>
          <p:cNvPr id="13314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Principal Components Analysis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066800"/>
            <a:ext cx="5791200" cy="56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6416675" y="4572000"/>
            <a:ext cx="2743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/>
              <a:t>Scaled loadings are independent of variable magnitude and show a rich variance structure of the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Principal Components Analysis</a:t>
            </a:r>
          </a:p>
        </p:txBody>
      </p:sp>
      <p:pic>
        <p:nvPicPr>
          <p:cNvPr id="14338" name="Picture 2" descr="C:\Users\dgrapov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31900"/>
            <a:ext cx="32924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625600"/>
            <a:ext cx="3810000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1600200" y="0"/>
            <a:ext cx="5867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Relationship between scores and loadings (autoscaled)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88000" y="5181600"/>
            <a:ext cx="19558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TextBox 13"/>
          <p:cNvSpPr txBox="1">
            <a:spLocks noChangeArrowheads="1"/>
          </p:cNvSpPr>
          <p:nvPr/>
        </p:nvSpPr>
        <p:spPr bwMode="auto">
          <a:xfrm>
            <a:off x="3360738" y="1339850"/>
            <a:ext cx="129381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Higher in 100% MeOH</a:t>
            </a:r>
          </a:p>
        </p:txBody>
      </p:sp>
      <p:sp>
        <p:nvSpPr>
          <p:cNvPr id="14343" name="TextBox 14"/>
          <p:cNvSpPr txBox="1">
            <a:spLocks noChangeArrowheads="1"/>
          </p:cNvSpPr>
          <p:nvPr/>
        </p:nvSpPr>
        <p:spPr bwMode="auto">
          <a:xfrm>
            <a:off x="5867400" y="5603875"/>
            <a:ext cx="1293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Extraction</a:t>
            </a:r>
          </a:p>
        </p:txBody>
      </p:sp>
      <p:sp>
        <p:nvSpPr>
          <p:cNvPr id="14344" name="TextBox 15"/>
          <p:cNvSpPr txBox="1">
            <a:spLocks noChangeArrowheads="1"/>
          </p:cNvSpPr>
          <p:nvPr/>
        </p:nvSpPr>
        <p:spPr bwMode="auto">
          <a:xfrm>
            <a:off x="4213225" y="5424488"/>
            <a:ext cx="129381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Lower in 100% MeOH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dgrapov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2333625"/>
            <a:ext cx="26511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1600200" y="0"/>
            <a:ext cx="419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Loadings and Scores</a:t>
            </a: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Principal Components Analysis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4050" y="0"/>
            <a:ext cx="21161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4"/>
          <a:srcRect r="37756"/>
          <a:stretch>
            <a:fillRect/>
          </a:stretch>
        </p:blipFill>
        <p:spPr bwMode="auto">
          <a:xfrm>
            <a:off x="801688" y="2066925"/>
            <a:ext cx="2319337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1025" y="2112963"/>
            <a:ext cx="3789363" cy="421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3519488" y="1563688"/>
            <a:ext cx="21955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Highest positive loading on PC1</a:t>
            </a:r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936625" y="1563688"/>
            <a:ext cx="2416175" cy="6461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70C0"/>
                </a:solidFill>
              </a:rPr>
              <a:t>Highest negative loading on PC1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99250" y="6553200"/>
            <a:ext cx="3048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26225" y="2438400"/>
            <a:ext cx="304800" cy="0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Principal Components Analysis </a:t>
            </a:r>
          </a:p>
        </p:txBody>
      </p:sp>
      <p:sp>
        <p:nvSpPr>
          <p:cNvPr id="4098" name="TextBox 2"/>
          <p:cNvSpPr txBox="1">
            <a:spLocks noChangeArrowheads="1"/>
          </p:cNvSpPr>
          <p:nvPr/>
        </p:nvSpPr>
        <p:spPr bwMode="auto">
          <a:xfrm rot="-5400000">
            <a:off x="-1712912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  <a:latin typeface="Calibri" pitchFamily="34" charset="0"/>
              </a:rPr>
              <a:t>Principal Components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1447800"/>
            <a:ext cx="7810500" cy="53101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/>
              <a:t>Used DATA:</a:t>
            </a: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Pumpkin data 1.csv</a:t>
            </a:r>
            <a:endParaRPr lang="en-US" b="1"/>
          </a:p>
          <a:p>
            <a:r>
              <a:rPr lang="en-US"/>
              <a:t>	</a:t>
            </a:r>
          </a:p>
          <a:p>
            <a:r>
              <a:rPr lang="en-US" b="1"/>
              <a:t>Steps</a:t>
            </a:r>
            <a:r>
              <a:rPr lang="en-US"/>
              <a:t>	</a:t>
            </a:r>
          </a:p>
          <a:p>
            <a:pPr>
              <a:buFontTx/>
              <a:buAutoNum type="arabicPeriod"/>
            </a:pPr>
            <a:r>
              <a:rPr lang="en-US"/>
              <a:t>Calculate a PCA model</a:t>
            </a:r>
          </a:p>
          <a:p>
            <a:pPr>
              <a:buFontTx/>
              <a:buAutoNum type="arabicPeriod"/>
            </a:pPr>
            <a:r>
              <a:rPr lang="en-US"/>
              <a:t>Select optimal model principal component (PC) </a:t>
            </a:r>
          </a:p>
          <a:p>
            <a:pPr>
              <a:buFontTx/>
              <a:buAutoNum type="arabicPeriod"/>
            </a:pPr>
            <a:r>
              <a:rPr lang="en-US"/>
              <a:t>Overview PCA scores and loadings plots</a:t>
            </a:r>
          </a:p>
          <a:p>
            <a:pPr>
              <a:buFontTx/>
              <a:buAutoNum type="arabicPeriod"/>
            </a:pPr>
            <a:r>
              <a:rPr lang="en-US"/>
              <a:t>Repeat steps 1-2 using data centering and scaling</a:t>
            </a:r>
          </a:p>
          <a:p>
            <a:endParaRPr lang="en-US"/>
          </a:p>
          <a:p>
            <a:r>
              <a:rPr lang="en-US" b="1"/>
              <a:t>Visualize:</a:t>
            </a:r>
          </a:p>
          <a:p>
            <a:pPr>
              <a:buFontTx/>
              <a:buAutoNum type="arabicPeriod"/>
            </a:pPr>
            <a:r>
              <a:rPr lang="en-US"/>
              <a:t>Sample scores annotated by extraction and treatment</a:t>
            </a:r>
          </a:p>
          <a:p>
            <a:pPr>
              <a:buFontTx/>
              <a:buAutoNum type="arabicPeriod"/>
            </a:pPr>
            <a:r>
              <a:rPr lang="en-US"/>
              <a:t>Leverage and DmodX (distance from model plane)</a:t>
            </a:r>
          </a:p>
          <a:p>
            <a:pPr>
              <a:buFontTx/>
              <a:buAutoNum type="arabicPeriod"/>
            </a:pPr>
            <a:r>
              <a:rPr lang="en-US"/>
              <a:t>Variable loadings and biplots</a:t>
            </a:r>
          </a:p>
          <a:p>
            <a:pPr>
              <a:buFontTx/>
              <a:buAutoNum type="arabicPeriod"/>
            </a:pPr>
            <a:endParaRPr lang="en-US"/>
          </a:p>
          <a:p>
            <a:r>
              <a:rPr lang="en-US" b="1"/>
              <a:t>Exercise:</a:t>
            </a:r>
            <a:r>
              <a:rPr lang="en-US"/>
              <a:t>	</a:t>
            </a:r>
          </a:p>
          <a:p>
            <a:pPr>
              <a:buFontTx/>
              <a:buAutoNum type="arabicPeriod"/>
            </a:pPr>
            <a:r>
              <a:rPr lang="en-US"/>
              <a:t>How many PCs are needed to capture 80% variance for raw data and scaled data?</a:t>
            </a:r>
          </a:p>
          <a:p>
            <a:pPr>
              <a:buFontTx/>
              <a:buAutoNum type="arabicPeriod"/>
            </a:pPr>
            <a:r>
              <a:rPr lang="en-US"/>
              <a:t>Are their any moderate or extreme outliers?</a:t>
            </a:r>
          </a:p>
          <a:p>
            <a:pPr>
              <a:buFontTx/>
              <a:buAutoNum type="arabicPeriod"/>
            </a:pPr>
            <a:r>
              <a:rPr lang="en-US"/>
              <a:t>What variables contribute most to the variance for raw and scaled data?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5356225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PCA Variance Explained</a:t>
            </a:r>
          </a:p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(raw data)</a:t>
            </a: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Principal Components Analysis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5219700" y="1073150"/>
            <a:ext cx="2743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/>
              <a:t>PCs can be selected to explain a minimum %variance in the data (~80%)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/>
              <a:t>PCs explaining below 1% variance can be excluded</a:t>
            </a: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6591300" y="4572000"/>
            <a:ext cx="25527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/>
              <a:t>q2 is the cross-validated PCA prediction of left out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143000"/>
            <a:ext cx="52959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1600200" y="0"/>
            <a:ext cx="6019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PCA Scores (raw data)</a:t>
            </a: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Principal Components Analysis</a:t>
            </a:r>
          </a:p>
        </p:txBody>
      </p:sp>
      <p:sp>
        <p:nvSpPr>
          <p:cNvPr id="18438" name="TextBox 1"/>
          <p:cNvSpPr txBox="1">
            <a:spLocks noChangeArrowheads="1"/>
          </p:cNvSpPr>
          <p:nvPr/>
        </p:nvSpPr>
        <p:spPr bwMode="auto">
          <a:xfrm>
            <a:off x="5943600" y="4343400"/>
            <a:ext cx="2743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/>
              <a:t>Hotelling's T</a:t>
            </a:r>
            <a:r>
              <a:rPr lang="en-US" baseline="30000"/>
              <a:t>2</a:t>
            </a:r>
            <a:r>
              <a:rPr lang="en-US"/>
              <a:t> ellipse shows 95% CI for bivariate normal distribution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Samples lying outside of the ellipse could be outliers</a:t>
            </a: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1363" y="0"/>
            <a:ext cx="332263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1"/>
          <p:cNvSpPr txBox="1">
            <a:spLocks noChangeArrowheads="1"/>
          </p:cNvSpPr>
          <p:nvPr/>
        </p:nvSpPr>
        <p:spPr bwMode="auto">
          <a:xfrm>
            <a:off x="1600200" y="0"/>
            <a:ext cx="601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PCA Biplot (raw data)</a:t>
            </a:r>
          </a:p>
        </p:txBody>
      </p:sp>
      <p:sp>
        <p:nvSpPr>
          <p:cNvPr id="19460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Principal Components Analysis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57435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64" name="TextBox 4"/>
          <p:cNvSpPr txBox="1">
            <a:spLocks noChangeArrowheads="1"/>
          </p:cNvSpPr>
          <p:nvPr/>
        </p:nvSpPr>
        <p:spPr bwMode="auto">
          <a:xfrm>
            <a:off x="2743200" y="1371600"/>
            <a:ext cx="396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None/>
            </a:pPr>
            <a:r>
              <a:rPr lang="en-US"/>
              <a:t>Increase in analyte concentration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>
            <a:off x="3124200" y="1828800"/>
            <a:ext cx="2438400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6" name="TextBox 4"/>
          <p:cNvSpPr txBox="1">
            <a:spLocks noChangeArrowheads="1"/>
          </p:cNvSpPr>
          <p:nvPr/>
        </p:nvSpPr>
        <p:spPr bwMode="auto">
          <a:xfrm>
            <a:off x="4876800" y="4267200"/>
            <a:ext cx="42672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/>
              <a:t>The first component (PC1) captures the general increase in all analytes</a:t>
            </a:r>
          </a:p>
          <a:p>
            <a:pPr marL="285750" indent="-285750" algn="ctr">
              <a:buFont typeface="Arial" charset="0"/>
              <a:buNone/>
            </a:pPr>
            <a:r>
              <a:rPr lang="en-US" b="1">
                <a:solidFill>
                  <a:srgbClr val="00CC00"/>
                </a:solidFill>
              </a:rPr>
              <a:t>ACN:IPA:H20</a:t>
            </a:r>
            <a:r>
              <a:rPr lang="en-US" b="1"/>
              <a:t> &gt;</a:t>
            </a:r>
            <a:r>
              <a:rPr lang="en-US" b="1">
                <a:solidFill>
                  <a:srgbClr val="CC99FF"/>
                </a:solidFill>
              </a:rPr>
              <a:t>MeOH:CHCL3:H20 (lyophilized)</a:t>
            </a:r>
            <a:r>
              <a:rPr lang="en-US" b="1"/>
              <a:t> &gt; </a:t>
            </a:r>
            <a:r>
              <a:rPr lang="en-US" b="1">
                <a:solidFill>
                  <a:srgbClr val="009999"/>
                </a:solidFill>
              </a:rPr>
              <a:t>MeOH:CHCL3:H20 (fresh)</a:t>
            </a:r>
            <a:r>
              <a:rPr lang="en-US" b="1"/>
              <a:t> &gt; </a:t>
            </a:r>
            <a:r>
              <a:rPr lang="en-US" b="1">
                <a:solidFill>
                  <a:srgbClr val="FF0000"/>
                </a:solidFill>
              </a:rPr>
              <a:t>100% methanol</a:t>
            </a:r>
          </a:p>
          <a:p>
            <a:pPr marL="285750" indent="-285750">
              <a:buFont typeface="Arial" charset="0"/>
              <a:buChar char="•"/>
            </a:pPr>
            <a:r>
              <a:rPr lang="en-US"/>
              <a:t>With non-centered data it is hard to detect differences between extractions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1"/>
          <p:cNvSpPr txBox="1">
            <a:spLocks noChangeArrowheads="1"/>
          </p:cNvSpPr>
          <p:nvPr/>
        </p:nvSpPr>
        <p:spPr bwMode="auto">
          <a:xfrm>
            <a:off x="1600200" y="0"/>
            <a:ext cx="525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PCA Variance Explained</a:t>
            </a:r>
          </a:p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(mean centered)</a:t>
            </a:r>
          </a:p>
        </p:txBody>
      </p:sp>
      <p:sp>
        <p:nvSpPr>
          <p:cNvPr id="5122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Principal Components Analysis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1219200"/>
            <a:ext cx="5495925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6591300" y="4572000"/>
            <a:ext cx="25527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/>
              <a:t>q2 is low due to instability in the mean of each analyte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1600200" y="0"/>
            <a:ext cx="6019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PCA Scores (raw data)</a:t>
            </a:r>
          </a:p>
        </p:txBody>
      </p:sp>
      <p:sp>
        <p:nvSpPr>
          <p:cNvPr id="6146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Principal Components Analysis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5275" y="1079500"/>
            <a:ext cx="5472113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0"/>
            <a:ext cx="3429000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1"/>
          <p:cNvSpPr txBox="1">
            <a:spLocks noChangeArrowheads="1"/>
          </p:cNvSpPr>
          <p:nvPr/>
        </p:nvSpPr>
        <p:spPr bwMode="auto">
          <a:xfrm>
            <a:off x="1600200" y="0"/>
            <a:ext cx="601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PCA Loadings </a:t>
            </a:r>
          </a:p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(mean centered)</a:t>
            </a:r>
          </a:p>
        </p:txBody>
      </p:sp>
      <p:sp>
        <p:nvSpPr>
          <p:cNvPr id="7170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Principal Components Analysis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19163"/>
            <a:ext cx="5867400" cy="579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6477000" y="4038600"/>
            <a:ext cx="2743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/>
              <a:t>Unscaled data PCA loadings are highly correlated with magnitude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1"/>
          <p:cNvSpPr txBox="1">
            <a:spLocks noChangeArrowheads="1"/>
          </p:cNvSpPr>
          <p:nvPr/>
        </p:nvSpPr>
        <p:spPr bwMode="auto">
          <a:xfrm>
            <a:off x="1600200" y="0"/>
            <a:ext cx="6019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PCA Biplot (raw data)</a:t>
            </a:r>
          </a:p>
        </p:txBody>
      </p:sp>
      <p:sp>
        <p:nvSpPr>
          <p:cNvPr id="8194" name="TextBox 2"/>
          <p:cNvSpPr txBox="1">
            <a:spLocks noChangeArrowheads="1"/>
          </p:cNvSpPr>
          <p:nvPr/>
        </p:nvSpPr>
        <p:spPr bwMode="auto">
          <a:xfrm rot="-5400000">
            <a:off x="-1758156" y="4045744"/>
            <a:ext cx="449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Principal Components Analysis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3538" y="673100"/>
            <a:ext cx="5867400" cy="617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6019800" y="4343400"/>
            <a:ext cx="27432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/>
              <a:t>Biplots can be used to rapidly overview the correlation between sample scores and variable loadings</a:t>
            </a: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2286000" y="792163"/>
            <a:ext cx="3733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Sample contains high maleic acid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759075" y="1138238"/>
            <a:ext cx="762000" cy="592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9" name="TextBox 11"/>
          <p:cNvSpPr txBox="1">
            <a:spLocks noChangeArrowheads="1"/>
          </p:cNvSpPr>
          <p:nvPr/>
        </p:nvSpPr>
        <p:spPr bwMode="auto">
          <a:xfrm>
            <a:off x="2774950" y="6019800"/>
            <a:ext cx="514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Sample contains high sucrose (low maleic acid)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67200" y="5716588"/>
            <a:ext cx="0" cy="3794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458</Words>
  <Application>Microsoft Office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University of California,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jmartins</dc:creator>
  <cp:lastModifiedBy>D</cp:lastModifiedBy>
  <cp:revision>51</cp:revision>
  <cp:lastPrinted>2014-02-10T21:33:25Z</cp:lastPrinted>
  <dcterms:created xsi:type="dcterms:W3CDTF">2013-07-10T06:33:47Z</dcterms:created>
  <dcterms:modified xsi:type="dcterms:W3CDTF">2014-09-16T21:38:09Z</dcterms:modified>
</cp:coreProperties>
</file>